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1064" r:id="rId2"/>
    <p:sldId id="1074" r:id="rId3"/>
    <p:sldId id="1065" r:id="rId4"/>
    <p:sldId id="1066" r:id="rId5"/>
    <p:sldId id="1075" r:id="rId6"/>
    <p:sldId id="1067" r:id="rId7"/>
    <p:sldId id="1082" r:id="rId8"/>
    <p:sldId id="1083" r:id="rId9"/>
    <p:sldId id="1084" r:id="rId10"/>
    <p:sldId id="1085" r:id="rId11"/>
    <p:sldId id="1068" r:id="rId12"/>
    <p:sldId id="1086" r:id="rId13"/>
    <p:sldId id="1090" r:id="rId14"/>
    <p:sldId id="1093" r:id="rId15"/>
    <p:sldId id="1091" r:id="rId16"/>
    <p:sldId id="1094" r:id="rId17"/>
    <p:sldId id="1092" r:id="rId18"/>
    <p:sldId id="10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4650"/>
  </p:normalViewPr>
  <p:slideViewPr>
    <p:cSldViewPr snapToGrid="0" snapToObjects="1">
      <p:cViewPr varScale="1">
        <p:scale>
          <a:sx n="87" d="100"/>
          <a:sy n="87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109E5-1006-4080-8329-839F3067109E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22FEE-01D6-4726-9260-1CB1828EE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44BFE-27EE-814E-BEA1-680FBDCDBEE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31C93-3118-0E41-AF4F-4CFB484E3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6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075378" y="6576616"/>
            <a:ext cx="1099038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~ Prem Ranjan</a:t>
            </a:r>
          </a:p>
        </p:txBody>
      </p:sp>
    </p:spTree>
    <p:extLst>
      <p:ext uri="{BB962C8B-B14F-4D97-AF65-F5344CB8AC3E}">
        <p14:creationId xmlns:p14="http://schemas.microsoft.com/office/powerpoint/2010/main" val="23947648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1258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2224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 userDrawn="1"/>
        </p:nvCxnSpPr>
        <p:spPr>
          <a:xfrm>
            <a:off x="6393153" y="4241800"/>
            <a:ext cx="0" cy="0"/>
          </a:xfrm>
          <a:prstGeom prst="line">
            <a:avLst/>
          </a:prstGeom>
          <a:ln w="57150" cmpd="sng">
            <a:solidFill>
              <a:schemeClr val="accent2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195190" y="2762801"/>
            <a:ext cx="6658791" cy="1100907"/>
          </a:xfrm>
        </p:spPr>
        <p:txBody>
          <a:bodyPr anchor="b">
            <a:noAutofit/>
          </a:bodyPr>
          <a:lstStyle>
            <a:lvl1pPr algn="l">
              <a:defRPr sz="3200" b="0" i="0">
                <a:solidFill>
                  <a:schemeClr val="bg1"/>
                </a:solidFill>
                <a:effectLst/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12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C126-BC8D-4E69-B58D-2ACAB0B2256E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FD18-6413-4CD9-8E7C-85D99C9A6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think-cell Slide" r:id="rId9" imgW="216" imgH="216" progId="TCLayout.ActiveDocument.1">
                  <p:embed/>
                </p:oleObj>
              </mc:Choice>
              <mc:Fallback>
                <p:oleObj name="think-cell Slide" r:id="rId9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81" r:id="rId4"/>
    <p:sldLayoutId id="2147483682" r:id="rId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065" y="2411741"/>
            <a:ext cx="6344253" cy="165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90466"/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Exploratory Data Analysis</a:t>
            </a:r>
          </a:p>
          <a:p>
            <a:pPr algn="ctr" defTabSz="1190466"/>
            <a:endParaRPr lang="en-US" sz="3733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 defTabSz="1190466"/>
            <a:r>
              <a:rPr lang="en-US" sz="3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Breast Cancer Survival Data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2885" y="6101057"/>
            <a:ext cx="20120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90466"/>
            <a:r>
              <a:rPr lang="en-US" sz="12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By </a:t>
            </a:r>
          </a:p>
          <a:p>
            <a:pPr defTabSz="1190466"/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Prem Ranjan</a:t>
            </a:r>
          </a:p>
          <a:p>
            <a:pPr defTabSz="1190466"/>
            <a:r>
              <a:rPr lang="en-US" sz="12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INSAID GCD, Cohort – Feb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190" y="6335393"/>
            <a:ext cx="2433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90466"/>
            <a:r>
              <a:rPr lang="en-US" sz="1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Date: 14- Apr-2019</a:t>
            </a:r>
          </a:p>
        </p:txBody>
      </p:sp>
    </p:spTree>
    <p:extLst>
      <p:ext uri="{BB962C8B-B14F-4D97-AF65-F5344CB8AC3E}">
        <p14:creationId xmlns:p14="http://schemas.microsoft.com/office/powerpoint/2010/main" val="30651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What percentage of the sample population survived less than 5 years from Year of Operation with respect to the spread of the Positive Axillary Nodes?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3768" y="983262"/>
            <a:ext cx="5302472" cy="5597712"/>
            <a:chOff x="173768" y="974470"/>
            <a:chExt cx="5302472" cy="55977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68" y="974470"/>
              <a:ext cx="5302472" cy="188781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17952" t="9680" r="20186"/>
            <a:stretch/>
          </p:blipFill>
          <p:spPr>
            <a:xfrm>
              <a:off x="173768" y="2924476"/>
              <a:ext cx="5302472" cy="297591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68" y="5962582"/>
              <a:ext cx="5251671" cy="609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sp>
        <p:nvSpPr>
          <p:cNvPr id="9" name="Rectangle 8"/>
          <p:cNvSpPr/>
          <p:nvPr/>
        </p:nvSpPr>
        <p:spPr>
          <a:xfrm>
            <a:off x="5921522" y="1519792"/>
            <a:ext cx="581620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 of </a:t>
            </a:r>
            <a:r>
              <a:rPr lang="en-US" sz="1400" b="1" dirty="0"/>
              <a:t>136 </a:t>
            </a:r>
            <a:r>
              <a:rPr lang="en-US" sz="1400" dirty="0"/>
              <a:t>patients in </a:t>
            </a:r>
            <a:r>
              <a:rPr lang="en-US" sz="1400" b="1" dirty="0"/>
              <a:t>N0</a:t>
            </a:r>
            <a:r>
              <a:rPr lang="en-US" sz="1400" dirty="0"/>
              <a:t> rating (less than 1 Positive node detected) in the given sample, </a:t>
            </a:r>
            <a:r>
              <a:rPr lang="en-US" sz="1400" b="1" dirty="0"/>
              <a:t>19</a:t>
            </a:r>
            <a:r>
              <a:rPr lang="en-US" sz="1400" dirty="0"/>
              <a:t> survived less than 5 years,  which is </a:t>
            </a:r>
            <a:r>
              <a:rPr lang="en-US" sz="1400" b="1" dirty="0"/>
              <a:t>23%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 of </a:t>
            </a:r>
            <a:r>
              <a:rPr lang="en-US" sz="1400" b="1" dirty="0"/>
              <a:t>81</a:t>
            </a:r>
            <a:r>
              <a:rPr lang="en-US" sz="1400" dirty="0"/>
              <a:t> patients were in </a:t>
            </a:r>
            <a:r>
              <a:rPr lang="en-US" sz="1400" b="1" dirty="0"/>
              <a:t>N1</a:t>
            </a:r>
            <a:r>
              <a:rPr lang="en-US" sz="1400" dirty="0"/>
              <a:t> rating (less than 3 Positive node detected) in the given sample, </a:t>
            </a:r>
            <a:r>
              <a:rPr lang="en-US" sz="1400" b="1" dirty="0"/>
              <a:t>20</a:t>
            </a:r>
            <a:r>
              <a:rPr lang="en-US" sz="1400" dirty="0"/>
              <a:t> survived less than 5 years,  which is </a:t>
            </a:r>
            <a:r>
              <a:rPr lang="en-US" sz="1400" b="1" dirty="0"/>
              <a:t>25%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46</a:t>
            </a:r>
            <a:r>
              <a:rPr lang="en-US" sz="1400" dirty="0"/>
              <a:t> patients were in </a:t>
            </a:r>
            <a:r>
              <a:rPr lang="en-US" sz="1400" b="1" dirty="0"/>
              <a:t>N2</a:t>
            </a:r>
            <a:r>
              <a:rPr lang="en-US" sz="1400" dirty="0"/>
              <a:t> rating (less than 10 Positive node detected) in the given sample, </a:t>
            </a:r>
            <a:r>
              <a:rPr lang="en-US" sz="1400" b="1" dirty="0"/>
              <a:t>18</a:t>
            </a:r>
            <a:r>
              <a:rPr lang="en-US" sz="1400" dirty="0"/>
              <a:t> survived less than 5 years, which is </a:t>
            </a:r>
            <a:r>
              <a:rPr lang="en-US" sz="1400" b="1" dirty="0"/>
              <a:t>22%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43</a:t>
            </a:r>
            <a:r>
              <a:rPr lang="en-US" sz="1400" dirty="0"/>
              <a:t> patients were in </a:t>
            </a:r>
            <a:r>
              <a:rPr lang="en-US" sz="1400" b="1" dirty="0"/>
              <a:t>N4</a:t>
            </a:r>
            <a:r>
              <a:rPr lang="en-US" sz="1400" dirty="0"/>
              <a:t> rating (more than 9 Positive node detected) in the given sample, </a:t>
            </a:r>
            <a:r>
              <a:rPr lang="en-US" sz="1400" b="1" dirty="0"/>
              <a:t>24</a:t>
            </a:r>
            <a:r>
              <a:rPr lang="en-US" sz="1400" dirty="0"/>
              <a:t> survived less than 5 Years, which is </a:t>
            </a:r>
            <a:r>
              <a:rPr lang="en-US" sz="1400" b="1" dirty="0"/>
              <a:t>30%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Looking at the N Rating and Survival status, it can be inferred that, as the count of Positive Nodes detected in a patient increases, the percentage population which dies before 5 years from the Year of operation increases.</a:t>
            </a:r>
          </a:p>
        </p:txBody>
      </p:sp>
    </p:spTree>
    <p:extLst>
      <p:ext uri="{BB962C8B-B14F-4D97-AF65-F5344CB8AC3E}">
        <p14:creationId xmlns:p14="http://schemas.microsoft.com/office/powerpoint/2010/main" val="17415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does Age of the patient &amp; Year of Operation co-relates with the Survival Status 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" y="841692"/>
            <a:ext cx="5764848" cy="561924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228080" y="2058352"/>
            <a:ext cx="5412935" cy="29546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patients where in the </a:t>
            </a:r>
            <a:r>
              <a:rPr lang="en-US" sz="1400" b="1" dirty="0"/>
              <a:t>Age range 40 - 65 years </a:t>
            </a:r>
            <a:r>
              <a:rPr lang="en-US" sz="1400" dirty="0"/>
              <a:t>at the time of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Higher percentage of the patients in the </a:t>
            </a:r>
            <a:r>
              <a:rPr lang="en-US" sz="1400" b="1" dirty="0"/>
              <a:t>Age range 30 - 40 years </a:t>
            </a:r>
            <a:r>
              <a:rPr lang="en-US" sz="1400" dirty="0"/>
              <a:t>at the time of operation, </a:t>
            </a:r>
            <a:r>
              <a:rPr lang="en-US" sz="1400" b="1" dirty="0"/>
              <a:t>survived 5 years or longer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Only patient above </a:t>
            </a:r>
            <a:r>
              <a:rPr lang="en-US" sz="1400" b="1" dirty="0"/>
              <a:t>80 years </a:t>
            </a:r>
            <a:r>
              <a:rPr lang="en-US" sz="1400" dirty="0"/>
              <a:t>of age at the time of operation, </a:t>
            </a:r>
            <a:r>
              <a:rPr lang="en-US" sz="1400" b="1" dirty="0"/>
              <a:t>died within 5 years </a:t>
            </a:r>
            <a:r>
              <a:rPr lang="en-US" sz="1400" dirty="0"/>
              <a:t>of the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patients are in the </a:t>
            </a:r>
            <a:r>
              <a:rPr lang="en-US" sz="1400" b="1" dirty="0"/>
              <a:t>age range 30 - 65 years </a:t>
            </a:r>
            <a:r>
              <a:rPr lang="en-US" sz="1400" dirty="0"/>
              <a:t>i.e  Adults.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729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does Age &amp; Count of Positive Axillary Nodes detected in the patient co-relates with the Survival Status 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9" y="1056442"/>
            <a:ext cx="5325037" cy="550593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914879" y="2226309"/>
            <a:ext cx="5740400" cy="29546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</a:t>
            </a:r>
            <a:r>
              <a:rPr lang="en-US" sz="1400" b="1" dirty="0"/>
              <a:t>patients had 0 Positive Axillary Node </a:t>
            </a:r>
            <a:r>
              <a:rPr lang="en-US" sz="1400" dirty="0"/>
              <a:t>detected and they survived </a:t>
            </a:r>
            <a:r>
              <a:rPr lang="en-US" sz="1400" b="1" dirty="0"/>
              <a:t>5 years or longer </a:t>
            </a:r>
            <a:r>
              <a:rPr lang="en-US" sz="1400" dirty="0"/>
              <a:t>after the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Higher percentage </a:t>
            </a:r>
            <a:r>
              <a:rPr lang="en-US" sz="1400" dirty="0"/>
              <a:t>of the patients with </a:t>
            </a:r>
            <a:r>
              <a:rPr lang="en-US" sz="1400" b="1" dirty="0"/>
              <a:t>4 or more Positive Axillary Node detected,</a:t>
            </a:r>
            <a:r>
              <a:rPr lang="en-US" sz="1400" dirty="0"/>
              <a:t> survived </a:t>
            </a:r>
            <a:r>
              <a:rPr lang="en-US" sz="1400" b="1" dirty="0"/>
              <a:t>less than 5 years</a:t>
            </a:r>
            <a:r>
              <a:rPr lang="en-US" sz="1400" dirty="0"/>
              <a:t> after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Only</a:t>
            </a:r>
            <a:r>
              <a:rPr lang="en-US" sz="1400" dirty="0"/>
              <a:t> patient with more than </a:t>
            </a:r>
            <a:r>
              <a:rPr lang="en-US" sz="1400" b="1" dirty="0"/>
              <a:t>50 Positive Axillary Node detected</a:t>
            </a:r>
            <a:r>
              <a:rPr lang="en-US" sz="1400" dirty="0"/>
              <a:t>, died </a:t>
            </a:r>
            <a:r>
              <a:rPr lang="en-US" sz="1400" b="1" dirty="0"/>
              <a:t>within 5 years </a:t>
            </a:r>
            <a:r>
              <a:rPr lang="en-US" sz="1400" dirty="0"/>
              <a:t>of the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Most of the patients </a:t>
            </a:r>
            <a:r>
              <a:rPr lang="en-US" sz="1400" dirty="0"/>
              <a:t>in the age range </a:t>
            </a:r>
            <a:r>
              <a:rPr lang="en-US" sz="1400" b="1" dirty="0"/>
              <a:t>30 - 65 years i.e Adults</a:t>
            </a:r>
            <a:r>
              <a:rPr lang="en-US" sz="1400" dirty="0"/>
              <a:t> had </a:t>
            </a:r>
            <a:r>
              <a:rPr lang="en-US" sz="1400" b="1" dirty="0"/>
              <a:t>less than 10 Positive Axillary Node detected</a:t>
            </a:r>
            <a:r>
              <a:rPr lang="en-US" sz="1400" dirty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6622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does the Age of the patient co-relates with the Survival Status? 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4" y="1368914"/>
            <a:ext cx="4783822" cy="457726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862125" y="2503385"/>
            <a:ext cx="57404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Patients with </a:t>
            </a:r>
            <a:r>
              <a:rPr lang="en-US" sz="1400" b="1" dirty="0"/>
              <a:t>age 30 to 79 </a:t>
            </a:r>
            <a:r>
              <a:rPr lang="en-US" sz="1400" dirty="0"/>
              <a:t>at the time of operation, </a:t>
            </a:r>
            <a:r>
              <a:rPr lang="en-US" sz="1400" b="1" dirty="0"/>
              <a:t>survived 5 years or longer</a:t>
            </a:r>
            <a:r>
              <a:rPr lang="en-US" sz="1400" dirty="0"/>
              <a:t> with most between </a:t>
            </a:r>
            <a:r>
              <a:rPr lang="en-US" sz="1400" b="1" dirty="0"/>
              <a:t>43-60 years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Patients with </a:t>
            </a:r>
            <a:r>
              <a:rPr lang="en-US" sz="1400" b="1" dirty="0"/>
              <a:t>age 32 to 83</a:t>
            </a:r>
            <a:r>
              <a:rPr lang="en-US" sz="1400" dirty="0"/>
              <a:t> at the time of operation, </a:t>
            </a:r>
            <a:r>
              <a:rPr lang="en-US" sz="1400" b="1" dirty="0"/>
              <a:t>survived less than 5 years</a:t>
            </a:r>
            <a:r>
              <a:rPr lang="en-US" sz="1400" dirty="0"/>
              <a:t> with most between </a:t>
            </a:r>
            <a:r>
              <a:rPr lang="en-US" sz="1400" b="1" dirty="0"/>
              <a:t>46-61 </a:t>
            </a:r>
            <a:r>
              <a:rPr lang="en-US" sz="1400" dirty="0"/>
              <a:t>years.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large percentage of patients survived </a:t>
            </a:r>
            <a:r>
              <a:rPr lang="en-US" sz="1400" b="1" dirty="0"/>
              <a:t>less than 5 years</a:t>
            </a:r>
            <a:r>
              <a:rPr lang="en-US" sz="1400" dirty="0"/>
              <a:t> after operation fall between </a:t>
            </a:r>
            <a:r>
              <a:rPr lang="en-US" sz="1400" b="1" dirty="0"/>
              <a:t>61 – 83</a:t>
            </a:r>
            <a:r>
              <a:rPr lang="en-US" sz="1400" dirty="0"/>
              <a:t> years.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8064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does Year of Operation of the patient co-relates with the Survival Status? 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0" y="1611532"/>
            <a:ext cx="4401351" cy="417048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735320" y="1652962"/>
            <a:ext cx="5740400" cy="40318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had both cases wherein</a:t>
            </a:r>
            <a:r>
              <a:rPr lang="en-US" sz="1400" b="1" dirty="0"/>
              <a:t>, the patients who got operated in the year 1958 survived less than 5 years and 5 years or longer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had both cases wherein, </a:t>
            </a:r>
            <a:r>
              <a:rPr lang="en-US" sz="1400" b="1" dirty="0"/>
              <a:t>the patients who got operated in the year 1969 survived less than 5 years and 5 years or longer</a:t>
            </a:r>
            <a:r>
              <a:rPr lang="en-US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mean Year of operation for patients for both cases lies around </a:t>
            </a:r>
            <a:r>
              <a:rPr lang="en-US" sz="1400" b="1" dirty="0"/>
              <a:t>1963.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operations for patients </a:t>
            </a:r>
            <a:r>
              <a:rPr lang="en-US" sz="1400" b="1" dirty="0"/>
              <a:t>who survived 5 years or longer </a:t>
            </a:r>
            <a:r>
              <a:rPr lang="en-US" sz="1400" dirty="0"/>
              <a:t>was between </a:t>
            </a:r>
            <a:r>
              <a:rPr lang="en-US" sz="1400" b="1" dirty="0"/>
              <a:t>1960 - 1966.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operations for patients </a:t>
            </a:r>
            <a:r>
              <a:rPr lang="en-US" sz="1400" b="1" dirty="0"/>
              <a:t>who survived less than 5 years </a:t>
            </a:r>
            <a:r>
              <a:rPr lang="en-US" sz="1400" dirty="0"/>
              <a:t>between </a:t>
            </a:r>
            <a:r>
              <a:rPr lang="en-US" sz="1400" b="1" dirty="0"/>
              <a:t>1959 - 1963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Based on this data, we don’t see any direct co-relation between Year of operation and length of survival after operation.</a:t>
            </a:r>
          </a:p>
        </p:txBody>
      </p:sp>
    </p:spTree>
    <p:extLst>
      <p:ext uri="{BB962C8B-B14F-4D97-AF65-F5344CB8AC3E}">
        <p14:creationId xmlns:p14="http://schemas.microsoft.com/office/powerpoint/2010/main" val="117514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does the Count of Positive Axillary Nodes detected in the patient co-relates with the Survival Status? 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3" y="1838224"/>
            <a:ext cx="5121764" cy="368177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807222" y="2061798"/>
            <a:ext cx="5740400" cy="31700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patients who </a:t>
            </a:r>
            <a:r>
              <a:rPr lang="en-US" sz="1400" b="1" dirty="0"/>
              <a:t>survived 5 years or longer </a:t>
            </a:r>
            <a:r>
              <a:rPr lang="en-US" sz="1400" dirty="0"/>
              <a:t>had </a:t>
            </a:r>
            <a:r>
              <a:rPr lang="en-US" sz="1400" b="1" dirty="0"/>
              <a:t>0 Positive Axillary Node detected.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patients </a:t>
            </a:r>
            <a:r>
              <a:rPr lang="en-US" sz="1400" b="1" dirty="0"/>
              <a:t>who survived 5 years or longer </a:t>
            </a:r>
            <a:r>
              <a:rPr lang="en-US" sz="1400" dirty="0"/>
              <a:t>had less </a:t>
            </a:r>
            <a:r>
              <a:rPr lang="en-US" sz="1400" b="1" dirty="0"/>
              <a:t>than 10 Positive Axillary Node detected</a:t>
            </a:r>
            <a:r>
              <a:rPr lang="en-US" sz="1400" dirty="0"/>
              <a:t>. This clearly shows a co-relation between </a:t>
            </a:r>
            <a:r>
              <a:rPr lang="en-US" sz="1400" b="1" dirty="0"/>
              <a:t>length of survival of a patient </a:t>
            </a:r>
            <a:r>
              <a:rPr lang="en-US" sz="1400" dirty="0"/>
              <a:t>and count of </a:t>
            </a:r>
            <a:r>
              <a:rPr lang="en-US" sz="1400" b="1" dirty="0"/>
              <a:t>Positive Axillary Node </a:t>
            </a:r>
            <a:r>
              <a:rPr lang="en-US" sz="1400" dirty="0"/>
              <a:t>detected in the patient.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patients who </a:t>
            </a:r>
            <a:r>
              <a:rPr lang="en-US" sz="1400" b="1" dirty="0"/>
              <a:t>survived less than 5 years </a:t>
            </a:r>
            <a:r>
              <a:rPr lang="en-US" sz="1400" dirty="0"/>
              <a:t>had </a:t>
            </a:r>
            <a:r>
              <a:rPr lang="en-US" sz="1400" b="1" dirty="0"/>
              <a:t>more than 9 Positive Axillary Node </a:t>
            </a:r>
            <a:r>
              <a:rPr lang="en-US" sz="1400" dirty="0"/>
              <a:t>detected. This clearly shows a co-relation between </a:t>
            </a:r>
            <a:r>
              <a:rPr lang="en-US" sz="1400" b="1" dirty="0"/>
              <a:t>length of survival </a:t>
            </a:r>
            <a:r>
              <a:rPr lang="en-US" sz="1400" dirty="0"/>
              <a:t>of a patient and </a:t>
            </a:r>
            <a:r>
              <a:rPr lang="en-US" sz="1400" b="1" dirty="0"/>
              <a:t>count of Positive Axillary Node </a:t>
            </a:r>
            <a:r>
              <a:rPr lang="en-US" sz="1400" dirty="0"/>
              <a:t>detected in the patient.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817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What is the co-relation between all the features?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4"/>
          <a:stretch/>
        </p:blipFill>
        <p:spPr>
          <a:xfrm>
            <a:off x="215313" y="1108416"/>
            <a:ext cx="5637360" cy="522126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241953" y="2294108"/>
            <a:ext cx="5478193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Survival Status </a:t>
            </a:r>
            <a:r>
              <a:rPr lang="en-US" sz="1400" dirty="0"/>
              <a:t>has a </a:t>
            </a:r>
            <a:r>
              <a:rPr lang="en-US" sz="1400" b="1" dirty="0"/>
              <a:t>good positive co-relation </a:t>
            </a:r>
            <a:r>
              <a:rPr lang="en-US" sz="1400" dirty="0"/>
              <a:t>with the </a:t>
            </a:r>
            <a:r>
              <a:rPr lang="en-US" sz="1400" b="1" dirty="0"/>
              <a:t>Count of Positive Axillary Node</a:t>
            </a:r>
            <a:r>
              <a:rPr lang="en-US" sz="1400" dirty="0"/>
              <a:t> detected in the patient.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Age at the time of operation has a slightly lower but similar co-relation between Count of Positive Axillary Node </a:t>
            </a:r>
            <a:r>
              <a:rPr lang="en-US" sz="1400" dirty="0"/>
              <a:t>detected in the patient and the Survival Status.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362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Conclusion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662" y="1329624"/>
            <a:ext cx="115706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The observations from the prior slides clearly shows the co-relation between the count of the Positive Axillary Nodes detected in the patient &amp; the age of the patient at the time of operation to their length of survival post operation.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most important inference drawn from all this analysis is, we can determine the </a:t>
            </a:r>
            <a:r>
              <a:rPr lang="en-US" sz="1600" b="1" dirty="0"/>
              <a:t>features on which survival is positively or negatively correlated with </a:t>
            </a:r>
            <a:r>
              <a:rPr lang="en-US" sz="1600" dirty="0"/>
              <a:t>e.g. relationship between </a:t>
            </a:r>
            <a:r>
              <a:rPr lang="en-US" sz="1600" b="1" dirty="0"/>
              <a:t>Survival Status </a:t>
            </a:r>
            <a:r>
              <a:rPr lang="en-US" sz="1600" dirty="0"/>
              <a:t>with the </a:t>
            </a:r>
            <a:r>
              <a:rPr lang="en-US" sz="1600" b="1" dirty="0"/>
              <a:t>Count of Positive Axillary Nodes </a:t>
            </a:r>
            <a:r>
              <a:rPr lang="en-US" sz="1600" dirty="0"/>
              <a:t>detected in the patient and the </a:t>
            </a:r>
            <a:r>
              <a:rPr lang="en-US" sz="1600" b="1" dirty="0"/>
              <a:t>Age </a:t>
            </a:r>
            <a:r>
              <a:rPr lang="en-US" sz="1600" dirty="0"/>
              <a:t>of the patient at the time of operation.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With the help of this notebook we learnt how exploratory data analysis can be carried out using Pandas plotting.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Also we have seen making use of packages like </a:t>
            </a:r>
            <a:r>
              <a:rPr lang="en-US" sz="1600" b="1" dirty="0"/>
              <a:t>matplotlib </a:t>
            </a:r>
            <a:r>
              <a:rPr lang="en-US" sz="1600" dirty="0"/>
              <a:t>and </a:t>
            </a:r>
            <a:r>
              <a:rPr lang="en-US" sz="1600" b="1" dirty="0"/>
              <a:t>seaborn </a:t>
            </a:r>
            <a:r>
              <a:rPr lang="en-US" sz="1600" dirty="0"/>
              <a:t>to develop better insights about the data.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have also seen how </a:t>
            </a:r>
            <a:r>
              <a:rPr lang="en-US" sz="1600" b="1" dirty="0"/>
              <a:t>preprocessing </a:t>
            </a:r>
            <a:r>
              <a:rPr lang="en-US" sz="1600" dirty="0"/>
              <a:t>helps in dealing with irregularities present in the data. We also learnt how to </a:t>
            </a:r>
            <a:r>
              <a:rPr lang="en-US" sz="1600" b="1" i="1" dirty="0"/>
              <a:t>create new features</a:t>
            </a:r>
            <a:r>
              <a:rPr lang="en-US" sz="1600" i="1" dirty="0"/>
              <a:t> </a:t>
            </a:r>
            <a:r>
              <a:rPr lang="en-US" sz="1600" dirty="0"/>
              <a:t>which will in turn help us to better predict the survival.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also make use of </a:t>
            </a:r>
            <a:r>
              <a:rPr lang="en-US" sz="1600" b="1" dirty="0"/>
              <a:t>pandas profiling </a:t>
            </a:r>
            <a:r>
              <a:rPr lang="en-US" sz="1600" dirty="0"/>
              <a:t>feature to generate an html report containing all the information of the various features present in the dataset.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analysis will help us to choose which </a:t>
            </a:r>
            <a:r>
              <a:rPr lang="en-US" sz="1600" b="1" dirty="0"/>
              <a:t>machine learning model </a:t>
            </a:r>
            <a:r>
              <a:rPr lang="en-US" sz="1600" dirty="0"/>
              <a:t>we can apply to predict survival of test dataset.</a:t>
            </a:r>
          </a:p>
        </p:txBody>
      </p:sp>
    </p:spTree>
    <p:extLst>
      <p:ext uri="{BB962C8B-B14F-4D97-AF65-F5344CB8AC3E}">
        <p14:creationId xmlns:p14="http://schemas.microsoft.com/office/powerpoint/2010/main" val="2303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Franklin Gothic Book" panose="020B05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96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Introduction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272" y="1108461"/>
            <a:ext cx="117846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Exploratory Data Analysis (EDA)</a:t>
            </a:r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Process of asking a series of questions on a given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Applying statistics and visualization techniques to answer those questions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Uncover the hidden insights from the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Finding patterns in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Determining relationships in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Checking assumptions or hypothesis, based on the available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Preliminary selection of appropriate models for machine learning.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r>
              <a:rPr lang="en-US" b="1" dirty="0"/>
              <a:t>Breast Cancer Survival Dataset EDA</a:t>
            </a:r>
          </a:p>
          <a:p>
            <a:endParaRPr lang="en-US" sz="1600" dirty="0"/>
          </a:p>
          <a:p>
            <a:r>
              <a:rPr lang="en-US" sz="1600" dirty="0"/>
              <a:t>As part of this exercise, we will try to accomplish the following tasks,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Analyze the data provided as part of the Breast Cancer Survival Dataset.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Explore the basic use of Pandas and cover the basic commands of EDA.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Perform various data operations e.g. cleaning, munging, combining, reshaping, slicing, dicing, and transforming data for analysis purpose.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Perform Exploratory Data Analysis to predict whether a patient undergoing surgery for breast cancer, survives for more than 5 years or not, based on the age, year of operation &amp; the number of positive axillary nodes detected.</a:t>
            </a:r>
          </a:p>
        </p:txBody>
      </p:sp>
    </p:spTree>
    <p:extLst>
      <p:ext uri="{BB962C8B-B14F-4D97-AF65-F5344CB8AC3E}">
        <p14:creationId xmlns:p14="http://schemas.microsoft.com/office/powerpoint/2010/main" val="25112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Understanding the Data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47" y="861563"/>
            <a:ext cx="120689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Breast Cancer Survival Dataset contains cases from a study that was conducted between 1958 and 1970 at the University of Chicago's Billings Hospital on the survival of patients who had undergone surgery for breast cancer.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dataset consists of the information about cancer patient and their survival status after operation based on their age at the time of operation &amp; count of positive axillary node found in the patient.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dataset comprises of </a:t>
            </a:r>
            <a:r>
              <a:rPr lang="en-US" sz="1600" b="1" dirty="0"/>
              <a:t>306 observations of 4 columns</a:t>
            </a:r>
            <a:r>
              <a:rPr lang="en-US" sz="1600" dirty="0"/>
              <a:t>. Below is a table showing names of all the columns and their description.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Attribute Information: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53643"/>
              </p:ext>
            </p:extLst>
          </p:nvPr>
        </p:nvGraphicFramePr>
        <p:xfrm>
          <a:off x="117230" y="3863129"/>
          <a:ext cx="119575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508">
                  <a:extLst>
                    <a:ext uri="{9D8B030D-6E8A-4147-A177-3AD203B41FA5}">
                      <a16:colId xmlns:a16="http://schemas.microsoft.com/office/drawing/2014/main" val="98187699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27701594"/>
                    </a:ext>
                  </a:extLst>
                </a:gridCol>
                <a:gridCol w="4451837">
                  <a:extLst>
                    <a:ext uri="{9D8B030D-6E8A-4147-A177-3AD203B41FA5}">
                      <a16:colId xmlns:a16="http://schemas.microsoft.com/office/drawing/2014/main" val="3930666753"/>
                    </a:ext>
                  </a:extLst>
                </a:gridCol>
                <a:gridCol w="4466494">
                  <a:extLst>
                    <a:ext uri="{9D8B030D-6E8A-4147-A177-3AD203B41FA5}">
                      <a16:colId xmlns:a16="http://schemas.microsoft.com/office/drawing/2014/main" val="119184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7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of the patient at the time of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25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Years_of_operation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Patient's year of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5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Pos_axillary_nodes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Positive Axillary Nodes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Survival Status of the patient post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the patient survived 5 years or longer </a:t>
                      </a:r>
                    </a:p>
                    <a:p>
                      <a:r>
                        <a:rPr lang="en-US" dirty="0"/>
                        <a:t>2 = the patient died within 5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9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7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Problem Statement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82" y="1178055"/>
            <a:ext cx="1156481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Perform Exploratory Data Analysis to predict whether a patient undergoing surgery for breast cancer survives for more than 5 years or not, based on the age, year of operation and the number of positive axillary nodes detected.</a:t>
            </a:r>
          </a:p>
          <a:p>
            <a:endParaRPr lang="en-US" sz="1600" dirty="0"/>
          </a:p>
          <a:p>
            <a:r>
              <a:rPr lang="en-US" sz="1600" dirty="0"/>
              <a:t>As part of the exercise, we will understand &amp; analyze the data through the application of,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Visual interpretation of each column in the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Spread of the data using distribution plot.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Granular level analysis of each column.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will also try to answer the following questions,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relationship between Age, Year of Operation &amp; Count of Positive Nodes detected in the patient with the Survival Status?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distribution of Age Groups in the Sample Population?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count of operations in a given range of year?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distribution of patient by N Rating or Count of Positive Axillary Node detected?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co-relation between all the features?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Hypothesis: Patients who had less positive nodes detected and got operated at a lower age has high likelihood to survive longer.</a:t>
            </a:r>
          </a:p>
        </p:txBody>
      </p:sp>
    </p:spTree>
    <p:extLst>
      <p:ext uri="{BB962C8B-B14F-4D97-AF65-F5344CB8AC3E}">
        <p14:creationId xmlns:p14="http://schemas.microsoft.com/office/powerpoint/2010/main" val="8505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Initial Observations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397" y="975643"/>
            <a:ext cx="114402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Dataset comprises of </a:t>
            </a:r>
            <a:r>
              <a:rPr lang="en-US" sz="1600" b="1" dirty="0"/>
              <a:t>306 observations of 4 columns. </a:t>
            </a:r>
            <a:r>
              <a:rPr lang="en-US" sz="1600" dirty="0"/>
              <a:t>There are no missing values in this data set. Sample population size is small. All the column are of data type integer.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Age of the patients vary from 30 to 83 with 49 unique values. The median age is 52 years. Given the high number of unique values in the dataset, a new categorical variable “</a:t>
            </a:r>
            <a:r>
              <a:rPr lang="en-US" sz="1600" b="1" dirty="0"/>
              <a:t>Age_Group</a:t>
            </a:r>
            <a:r>
              <a:rPr lang="en-US" sz="1600" dirty="0"/>
              <a:t>” was added to group the patients into “Young”, “Adult” and “Senior Citizen”.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12</a:t>
            </a:r>
            <a:r>
              <a:rPr lang="en-US" sz="1600" dirty="0"/>
              <a:t> unique values for the “</a:t>
            </a:r>
            <a:r>
              <a:rPr lang="en-US" sz="1600" b="1" dirty="0"/>
              <a:t>Year Of Operation</a:t>
            </a:r>
            <a:r>
              <a:rPr lang="en-US" sz="1600" dirty="0"/>
              <a:t>” in the dataset with 1958 being the earliest and 1969 the latest.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31</a:t>
            </a:r>
            <a:r>
              <a:rPr lang="en-US" sz="1600" dirty="0"/>
              <a:t> unique values for the “</a:t>
            </a:r>
            <a:r>
              <a:rPr lang="en-US" sz="1600" b="1" dirty="0"/>
              <a:t>Count Of Positive Axillary Node Detected</a:t>
            </a:r>
            <a:r>
              <a:rPr lang="en-US" sz="1600" dirty="0"/>
              <a:t>” with 0 being the least and 52 being the most. Given the high number of unique values in the dataset, a new categorical variable “</a:t>
            </a:r>
            <a:r>
              <a:rPr lang="en-US" sz="1600" b="1" dirty="0"/>
              <a:t>TNM_Rating_N_Stage</a:t>
            </a:r>
            <a:r>
              <a:rPr lang="en-US" sz="1600" dirty="0"/>
              <a:t>” was added to group the patients into various N-Ratings e.g. N0, N1, N2 &amp; N3.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Value of 1 &amp; 2 for the “</a:t>
            </a:r>
            <a:r>
              <a:rPr lang="en-US" sz="1600" b="1" dirty="0"/>
              <a:t>Status</a:t>
            </a:r>
            <a:r>
              <a:rPr lang="en-US" sz="1600" dirty="0"/>
              <a:t>” column was not very intuitive. So, the column was renamed to “</a:t>
            </a:r>
            <a:r>
              <a:rPr lang="en-US" sz="1600" b="1" dirty="0"/>
              <a:t>Survival Status” </a:t>
            </a:r>
            <a:r>
              <a:rPr lang="en-US" sz="1600" dirty="0"/>
              <a:t>and a new categorical column “</a:t>
            </a:r>
            <a:r>
              <a:rPr lang="en-US" sz="1600" b="1" dirty="0"/>
              <a:t>Years_Survived_After_Operation</a:t>
            </a:r>
            <a:r>
              <a:rPr lang="en-US" sz="1600" dirty="0"/>
              <a:t>” was added with values “</a:t>
            </a:r>
            <a:r>
              <a:rPr lang="en-US" sz="1600" b="1" dirty="0"/>
              <a:t>5 years or longer</a:t>
            </a:r>
            <a:r>
              <a:rPr lang="en-US" sz="1600" dirty="0"/>
              <a:t>” for “</a:t>
            </a:r>
            <a:r>
              <a:rPr lang="en-US" sz="1600" b="1" dirty="0"/>
              <a:t>Status = 1</a:t>
            </a:r>
            <a:r>
              <a:rPr lang="en-US" sz="1600" dirty="0"/>
              <a:t>” and “L</a:t>
            </a:r>
            <a:r>
              <a:rPr lang="en-US" sz="1600" b="1" dirty="0"/>
              <a:t>ess than 5 years” </a:t>
            </a:r>
            <a:r>
              <a:rPr lang="en-US" sz="1600" dirty="0"/>
              <a:t>for “</a:t>
            </a:r>
            <a:r>
              <a:rPr lang="en-US" sz="1600" b="1" dirty="0"/>
              <a:t>Status = 2</a:t>
            </a:r>
            <a:r>
              <a:rPr lang="en-US" sz="1600" dirty="0"/>
              <a:t>”.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These preprocessing activities will help us understand the data better.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Data Profiling of the dataset would also provide a solid understanding of your data.</a:t>
            </a:r>
            <a:endParaRPr lang="en-US" sz="16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45119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was the overall survival and the spread of various age groups in the given population?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92" t="10829" b="3664"/>
          <a:stretch/>
        </p:blipFill>
        <p:spPr>
          <a:xfrm>
            <a:off x="268802" y="3240838"/>
            <a:ext cx="4355122" cy="275329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68801" y="770579"/>
            <a:ext cx="4355123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5 years or longer 225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Less than 5 years 81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1" y="1603513"/>
            <a:ext cx="4355123" cy="141750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023" r="22578" b="88350"/>
          <a:stretch/>
        </p:blipFill>
        <p:spPr>
          <a:xfrm>
            <a:off x="967154" y="6156692"/>
            <a:ext cx="2831123" cy="37374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310554" y="1974240"/>
            <a:ext cx="641838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 of the total population size of </a:t>
            </a:r>
            <a:r>
              <a:rPr lang="en-US" sz="1400" b="1" dirty="0"/>
              <a:t>306</a:t>
            </a:r>
            <a:r>
              <a:rPr lang="en-US" sz="1400" dirty="0"/>
              <a:t>, 225 patients survived 5 years or longer, while 81 died within 5 years after the year of operation.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patients were categorized into </a:t>
            </a:r>
            <a:r>
              <a:rPr lang="en-US" sz="1400" b="1" dirty="0"/>
              <a:t>Young (&lt;25 years)</a:t>
            </a:r>
            <a:r>
              <a:rPr lang="en-US" sz="1400" dirty="0"/>
              <a:t>, </a:t>
            </a:r>
            <a:r>
              <a:rPr lang="en-US" sz="1400" b="1" dirty="0"/>
              <a:t>Adult (25 – 64 years)</a:t>
            </a:r>
            <a:r>
              <a:rPr lang="en-US" sz="1400" dirty="0"/>
              <a:t> and </a:t>
            </a:r>
            <a:r>
              <a:rPr lang="en-US" sz="1400" b="1" dirty="0"/>
              <a:t>Senior Citizens (&gt; 64 years)</a:t>
            </a:r>
            <a:r>
              <a:rPr lang="en-US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sample population had </a:t>
            </a:r>
            <a:r>
              <a:rPr lang="en-US" sz="1400" b="1" dirty="0"/>
              <a:t>258 Adults</a:t>
            </a:r>
            <a:r>
              <a:rPr lang="en-US" sz="1400" dirty="0"/>
              <a:t> and </a:t>
            </a:r>
            <a:r>
              <a:rPr lang="en-US" sz="1400" b="1" dirty="0"/>
              <a:t>48 Senior Citizens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As the pie-chart “</a:t>
            </a:r>
            <a:r>
              <a:rPr lang="en-US" sz="1400" b="1" dirty="0"/>
              <a:t>Patient Distribution by Age Group</a:t>
            </a:r>
            <a:r>
              <a:rPr lang="en-US" sz="1400" dirty="0"/>
              <a:t>” shows, the Adults made </a:t>
            </a:r>
            <a:r>
              <a:rPr lang="en-US" sz="1400" b="1" dirty="0"/>
              <a:t>84%</a:t>
            </a:r>
            <a:r>
              <a:rPr lang="en-US" sz="1400" dirty="0"/>
              <a:t> of the patients and the Seniors made </a:t>
            </a:r>
            <a:r>
              <a:rPr lang="en-US" sz="1400" b="1" dirty="0"/>
              <a:t>16%</a:t>
            </a:r>
            <a:r>
              <a:rPr lang="en-US" sz="1400" dirty="0"/>
              <a:t> of the dataset. There were no Young patients.</a:t>
            </a:r>
          </a:p>
        </p:txBody>
      </p:sp>
    </p:spTree>
    <p:extLst>
      <p:ext uri="{BB962C8B-B14F-4D97-AF65-F5344CB8AC3E}">
        <p14:creationId xmlns:p14="http://schemas.microsoft.com/office/powerpoint/2010/main" val="346309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were the Operations spread across the timeline of the sample dataset?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146" t="10823"/>
          <a:stretch/>
        </p:blipFill>
        <p:spPr>
          <a:xfrm>
            <a:off x="285847" y="2637440"/>
            <a:ext cx="5319348" cy="313343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4" r="1952" b="6353"/>
          <a:stretch/>
        </p:blipFill>
        <p:spPr>
          <a:xfrm>
            <a:off x="285847" y="1026665"/>
            <a:ext cx="5319348" cy="148441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146" b="90831"/>
          <a:stretch/>
        </p:blipFill>
        <p:spPr>
          <a:xfrm>
            <a:off x="285847" y="5897237"/>
            <a:ext cx="5319348" cy="29020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989320" y="1336986"/>
            <a:ext cx="575720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operations were categorized “Operation_Year_Range” based on the Year in which it was done.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Most of the operations “</a:t>
            </a:r>
            <a:r>
              <a:rPr lang="en-US" sz="1400" b="1" dirty="0"/>
              <a:t>138</a:t>
            </a:r>
            <a:r>
              <a:rPr lang="en-US" sz="1400" dirty="0"/>
              <a:t>” or “</a:t>
            </a:r>
            <a:r>
              <a:rPr lang="en-US" sz="1400" b="1" dirty="0"/>
              <a:t>45%</a:t>
            </a:r>
            <a:r>
              <a:rPr lang="en-US" sz="1400" dirty="0"/>
              <a:t>” happened between 1961 - 1965. Out of 138 operations, we had 119 Adults and 19 Senior Citizens.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next year range was “</a:t>
            </a:r>
            <a:r>
              <a:rPr lang="en-US" sz="1400" b="1" dirty="0"/>
              <a:t>1955 – 1960</a:t>
            </a:r>
            <a:r>
              <a:rPr lang="en-US" sz="1400" dirty="0"/>
              <a:t>” where we had  “</a:t>
            </a:r>
            <a:r>
              <a:rPr lang="en-US" sz="1400" b="1" dirty="0"/>
              <a:t>91</a:t>
            </a:r>
            <a:r>
              <a:rPr lang="en-US" sz="1400" dirty="0"/>
              <a:t>” or “</a:t>
            </a:r>
            <a:r>
              <a:rPr lang="en-US" sz="1400" b="1" dirty="0"/>
              <a:t>30%</a:t>
            </a:r>
            <a:r>
              <a:rPr lang="en-US" sz="1400" dirty="0"/>
              <a:t>” of the operations. Out of 91 operations, we had 79 Adults and 12 Senior Citizens.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last year range was “</a:t>
            </a:r>
            <a:r>
              <a:rPr lang="en-US" sz="1400" b="1" dirty="0"/>
              <a:t>1966 – 1970</a:t>
            </a:r>
            <a:r>
              <a:rPr lang="en-US" sz="1400" dirty="0"/>
              <a:t>” where we had  “</a:t>
            </a:r>
            <a:r>
              <a:rPr lang="en-US" sz="1400" b="1" dirty="0"/>
              <a:t>77</a:t>
            </a:r>
            <a:r>
              <a:rPr lang="en-US" sz="1400" dirty="0"/>
              <a:t>” or “</a:t>
            </a:r>
            <a:r>
              <a:rPr lang="en-US" sz="1400" b="1" dirty="0"/>
              <a:t>25%</a:t>
            </a:r>
            <a:r>
              <a:rPr lang="en-US" sz="1400" dirty="0"/>
              <a:t>” of the operations. Out of 77 operations, we had 60 Adults and 17 Senior Citizens.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was an unusual spike in the number of operations between years </a:t>
            </a:r>
            <a:r>
              <a:rPr lang="en-US" sz="1400" b="1" dirty="0"/>
              <a:t>1961 – 1965</a:t>
            </a:r>
            <a:r>
              <a:rPr lang="en-US" sz="1400" dirty="0"/>
              <a:t>. But, we do not have enough data to draw any insights.</a:t>
            </a:r>
          </a:p>
        </p:txBody>
      </p:sp>
    </p:spTree>
    <p:extLst>
      <p:ext uri="{BB962C8B-B14F-4D97-AF65-F5344CB8AC3E}">
        <p14:creationId xmlns:p14="http://schemas.microsoft.com/office/powerpoint/2010/main" val="28003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How was the spread of the Positive Axillary Nodes in the given population?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2833" y="1009980"/>
            <a:ext cx="5541278" cy="5263112"/>
            <a:chOff x="232833" y="1009980"/>
            <a:chExt cx="5541278" cy="52631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33" y="1009980"/>
              <a:ext cx="5541278" cy="157480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7449"/>
            <a:stretch/>
          </p:blipFill>
          <p:spPr>
            <a:xfrm>
              <a:off x="249747" y="2722879"/>
              <a:ext cx="5524363" cy="310980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92272"/>
            <a:stretch/>
          </p:blipFill>
          <p:spPr>
            <a:xfrm>
              <a:off x="1316548" y="5970375"/>
              <a:ext cx="3715190" cy="30271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sp>
        <p:nvSpPr>
          <p:cNvPr id="7" name="Rectangle 6"/>
          <p:cNvSpPr/>
          <p:nvPr/>
        </p:nvSpPr>
        <p:spPr>
          <a:xfrm>
            <a:off x="6096000" y="1487221"/>
            <a:ext cx="580585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patients were categorized into “</a:t>
            </a:r>
            <a:r>
              <a:rPr lang="en-US" sz="1400" b="1" dirty="0"/>
              <a:t>TNM_Rating_N_Stage</a:t>
            </a:r>
            <a:r>
              <a:rPr lang="en-US" sz="1400" dirty="0"/>
              <a:t>” based on the count of Positive Axillary Nodes detected in the patient.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136 </a:t>
            </a:r>
            <a:r>
              <a:rPr lang="en-US" sz="1400" dirty="0"/>
              <a:t>patients were in </a:t>
            </a:r>
            <a:r>
              <a:rPr lang="en-US" sz="1400" b="1" dirty="0"/>
              <a:t>N0</a:t>
            </a:r>
            <a:r>
              <a:rPr lang="en-US" sz="1400" dirty="0"/>
              <a:t> rating (0 or less than 1 Positive node detected) in the given sample. This is </a:t>
            </a:r>
            <a:r>
              <a:rPr lang="en-US" sz="1400" b="1" dirty="0"/>
              <a:t>44% </a:t>
            </a:r>
            <a:r>
              <a:rPr lang="en-US" sz="1400" dirty="0"/>
              <a:t>of the sample population.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81</a:t>
            </a:r>
            <a:r>
              <a:rPr lang="en-US" sz="1400" dirty="0"/>
              <a:t> patients were in </a:t>
            </a:r>
            <a:r>
              <a:rPr lang="en-US" sz="1400" b="1" dirty="0"/>
              <a:t>N1</a:t>
            </a:r>
            <a:r>
              <a:rPr lang="en-US" sz="1400" dirty="0"/>
              <a:t> rating (less than 3 Positive node detected) in the given sample. This is </a:t>
            </a:r>
            <a:r>
              <a:rPr lang="en-US" sz="1400" b="1" dirty="0"/>
              <a:t>26%</a:t>
            </a:r>
            <a:r>
              <a:rPr lang="en-US" sz="1400" dirty="0"/>
              <a:t> of the sample population.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46</a:t>
            </a:r>
            <a:r>
              <a:rPr lang="en-US" sz="1400" dirty="0"/>
              <a:t> patients were in </a:t>
            </a:r>
            <a:r>
              <a:rPr lang="en-US" sz="1400" b="1" dirty="0"/>
              <a:t>N2</a:t>
            </a:r>
            <a:r>
              <a:rPr lang="en-US" sz="1400" dirty="0"/>
              <a:t> rating (less than 10 Positive node detected) in the given sample. This is </a:t>
            </a:r>
            <a:r>
              <a:rPr lang="en-US" sz="1400" b="1" dirty="0"/>
              <a:t>15%</a:t>
            </a:r>
            <a:r>
              <a:rPr lang="en-US" sz="1400" dirty="0"/>
              <a:t> of the sample population.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43</a:t>
            </a:r>
            <a:r>
              <a:rPr lang="en-US" sz="1400" dirty="0"/>
              <a:t> patients were in </a:t>
            </a:r>
            <a:r>
              <a:rPr lang="en-US" sz="1400" b="1" dirty="0"/>
              <a:t>N4</a:t>
            </a:r>
            <a:r>
              <a:rPr lang="en-US" sz="1400" dirty="0"/>
              <a:t> rating (more than 9 Positive node detected) in the given sample. This is </a:t>
            </a:r>
            <a:r>
              <a:rPr lang="en-US" sz="1400" b="1" dirty="0"/>
              <a:t>14%</a:t>
            </a:r>
            <a:r>
              <a:rPr lang="en-US" sz="1400" dirty="0"/>
              <a:t> of the sample population.</a:t>
            </a:r>
          </a:p>
        </p:txBody>
      </p:sp>
    </p:spTree>
    <p:extLst>
      <p:ext uri="{BB962C8B-B14F-4D97-AF65-F5344CB8AC3E}">
        <p14:creationId xmlns:p14="http://schemas.microsoft.com/office/powerpoint/2010/main" val="29674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AD72F-253D-4AB7-A686-F3696F1858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defTabSz="1190466"/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What percentage of the sample population survived 5 years or longer from the Year of Operation with respect to the spread of the Positive Axillary Nodes?</a:t>
            </a:r>
            <a:endParaRPr lang="en-US" sz="26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617" y="1129597"/>
            <a:ext cx="5923647" cy="5442008"/>
            <a:chOff x="152033" y="1129597"/>
            <a:chExt cx="5923647" cy="5442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33" y="1129597"/>
              <a:ext cx="5923647" cy="14836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033" y="6057255"/>
              <a:ext cx="5923647" cy="51435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33" y="2687757"/>
              <a:ext cx="5923647" cy="330517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sp>
        <p:nvSpPr>
          <p:cNvPr id="12" name="Rectangle 11"/>
          <p:cNvSpPr/>
          <p:nvPr/>
        </p:nvSpPr>
        <p:spPr>
          <a:xfrm>
            <a:off x="6197600" y="1348274"/>
            <a:ext cx="58505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Observations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 of </a:t>
            </a:r>
            <a:r>
              <a:rPr lang="en-US" sz="1400" b="1" dirty="0"/>
              <a:t>136</a:t>
            </a:r>
            <a:r>
              <a:rPr lang="en-US" sz="1400" dirty="0"/>
              <a:t> patients in </a:t>
            </a:r>
            <a:r>
              <a:rPr lang="en-US" sz="1400" b="1" dirty="0"/>
              <a:t>N0</a:t>
            </a:r>
            <a:r>
              <a:rPr lang="en-US" sz="1400" dirty="0"/>
              <a:t> rating (less than 1 Positive node detected) in the given sample, </a:t>
            </a:r>
            <a:r>
              <a:rPr lang="en-US" sz="1400" b="1" dirty="0"/>
              <a:t>117 </a:t>
            </a:r>
            <a:r>
              <a:rPr lang="en-US" sz="1400" dirty="0"/>
              <a:t>survived 5 years or longer, which is </a:t>
            </a:r>
            <a:r>
              <a:rPr lang="en-US" sz="1400" b="1" dirty="0"/>
              <a:t>52%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 of </a:t>
            </a:r>
            <a:r>
              <a:rPr lang="en-US" sz="1400" b="1" dirty="0"/>
              <a:t>81</a:t>
            </a:r>
            <a:r>
              <a:rPr lang="en-US" sz="1400" dirty="0"/>
              <a:t> patients in </a:t>
            </a:r>
            <a:r>
              <a:rPr lang="en-US" sz="1400" b="1" dirty="0"/>
              <a:t>N1</a:t>
            </a:r>
            <a:r>
              <a:rPr lang="en-US" sz="1400" dirty="0"/>
              <a:t> rating (less than 3 Positive node detected) in the given sample, </a:t>
            </a:r>
            <a:r>
              <a:rPr lang="en-US" sz="1400" b="1" dirty="0"/>
              <a:t>61 </a:t>
            </a:r>
            <a:r>
              <a:rPr lang="en-US" sz="1400" dirty="0"/>
              <a:t>survived 5 years or longer</a:t>
            </a:r>
            <a:r>
              <a:rPr lang="en-US" sz="1400" b="1" dirty="0"/>
              <a:t>, </a:t>
            </a:r>
            <a:r>
              <a:rPr lang="en-US" sz="1400" dirty="0"/>
              <a:t>which is </a:t>
            </a:r>
            <a:r>
              <a:rPr lang="en-US" sz="1400" b="1" dirty="0"/>
              <a:t>27%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46</a:t>
            </a:r>
            <a:r>
              <a:rPr lang="en-US" sz="1400" dirty="0"/>
              <a:t> patients were in </a:t>
            </a:r>
            <a:r>
              <a:rPr lang="en-US" sz="1400" b="1" dirty="0"/>
              <a:t>N2 </a:t>
            </a:r>
            <a:r>
              <a:rPr lang="en-US" sz="1400" dirty="0"/>
              <a:t>rating (less than 10 Positive node detected) in the given sample, </a:t>
            </a:r>
            <a:r>
              <a:rPr lang="en-US" sz="1400" b="1" dirty="0"/>
              <a:t>28 </a:t>
            </a:r>
            <a:r>
              <a:rPr lang="en-US" sz="1400" dirty="0"/>
              <a:t>survived 5 years or longer</a:t>
            </a:r>
            <a:r>
              <a:rPr lang="en-US" sz="1400" b="1" dirty="0"/>
              <a:t>, </a:t>
            </a:r>
            <a:r>
              <a:rPr lang="en-US" sz="1400" dirty="0"/>
              <a:t> which is </a:t>
            </a:r>
            <a:r>
              <a:rPr lang="en-US" sz="1400" b="1" dirty="0"/>
              <a:t>12% </a:t>
            </a:r>
            <a:r>
              <a:rPr lang="en-US" sz="1400" dirty="0"/>
              <a:t>of the sample size.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total of </a:t>
            </a:r>
            <a:r>
              <a:rPr lang="en-US" sz="1400" b="1" dirty="0"/>
              <a:t>43</a:t>
            </a:r>
            <a:r>
              <a:rPr lang="en-US" sz="1400" dirty="0"/>
              <a:t> patients were in </a:t>
            </a:r>
            <a:r>
              <a:rPr lang="en-US" sz="1400" b="1" dirty="0"/>
              <a:t>N4</a:t>
            </a:r>
            <a:r>
              <a:rPr lang="en-US" sz="1400" dirty="0"/>
              <a:t> rating (more than 9 Positive node detected) in the given sample, only </a:t>
            </a:r>
            <a:r>
              <a:rPr lang="en-US" sz="1400" b="1" dirty="0"/>
              <a:t>19 </a:t>
            </a:r>
            <a:r>
              <a:rPr lang="en-US" sz="1400" dirty="0"/>
              <a:t>survived 5 years or longer</a:t>
            </a:r>
            <a:r>
              <a:rPr lang="en-US" sz="1400" b="1" dirty="0"/>
              <a:t>,</a:t>
            </a:r>
            <a:r>
              <a:rPr lang="en-US" sz="1400" dirty="0"/>
              <a:t> which is </a:t>
            </a:r>
            <a:r>
              <a:rPr lang="en-US" sz="1400" b="1" dirty="0"/>
              <a:t>8%</a:t>
            </a:r>
            <a:r>
              <a:rPr lang="en-US" sz="1400" dirty="0"/>
              <a:t> of the sample size.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Looking at the N Rating and Survival status, it can be inferred that the likelihood of survival beyond 5 years after operation increases with lower N Rating or less count of Positive Nodes detected in a patient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82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Demi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2565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Franklin Gothic Book</vt:lpstr>
      <vt:lpstr>Franklin Gothic Demi Cond</vt:lpstr>
      <vt:lpstr>Helvetica</vt:lpstr>
      <vt:lpstr>medium-content-serif-font</vt:lpstr>
      <vt:lpstr>Wingdings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EDA_BCS_Dataset_Prem Ranjan</dc:title>
  <dc:subject>EDA_BCS_Dataset_Prem Ranjan</dc:subject>
  <dc:creator>Prem Ranjan</dc:creator>
  <cp:lastModifiedBy>Prem Ranjan (UST, IND)</cp:lastModifiedBy>
  <cp:revision>222</cp:revision>
  <dcterms:created xsi:type="dcterms:W3CDTF">2018-04-05T16:51:08Z</dcterms:created>
  <dcterms:modified xsi:type="dcterms:W3CDTF">2019-04-14T12:07:36Z</dcterms:modified>
</cp:coreProperties>
</file>