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1"/>
  </p:sldMasterIdLst>
  <p:notesMasterIdLst>
    <p:notesMasterId r:id="rId17"/>
  </p:notesMasterIdLst>
  <p:handoutMasterIdLst>
    <p:handoutMasterId r:id="rId18"/>
  </p:handoutMasterIdLst>
  <p:sldIdLst>
    <p:sldId id="1064" r:id="rId2"/>
    <p:sldId id="1074" r:id="rId3"/>
    <p:sldId id="1065" r:id="rId4"/>
    <p:sldId id="1066" r:id="rId5"/>
    <p:sldId id="1075" r:id="rId6"/>
    <p:sldId id="1067" r:id="rId7"/>
    <p:sldId id="1085" r:id="rId8"/>
    <p:sldId id="1068" r:id="rId9"/>
    <p:sldId id="1086" r:id="rId10"/>
    <p:sldId id="1090" r:id="rId11"/>
    <p:sldId id="1095" r:id="rId12"/>
    <p:sldId id="1093" r:id="rId13"/>
    <p:sldId id="1091" r:id="rId14"/>
    <p:sldId id="1092" r:id="rId15"/>
    <p:sldId id="10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91"/>
    <p:restoredTop sz="94650"/>
  </p:normalViewPr>
  <p:slideViewPr>
    <p:cSldViewPr snapToGrid="0" snapToObjects="1">
      <p:cViewPr varScale="1">
        <p:scale>
          <a:sx n="87" d="100"/>
          <a:sy n="87" d="100"/>
        </p:scale>
        <p:origin x="307" y="72"/>
      </p:cViewPr>
      <p:guideLst/>
    </p:cSldViewPr>
  </p:slideViewPr>
  <p:notesTextViewPr>
    <p:cViewPr>
      <p:scale>
        <a:sx n="1" d="1"/>
        <a:sy n="1" d="1"/>
      </p:scale>
      <p:origin x="0" y="0"/>
    </p:cViewPr>
  </p:notesTextViewPr>
  <p:notesViewPr>
    <p:cSldViewPr snapToGrid="0" snapToObjects="1">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7109E5-1006-4080-8329-839F3067109E}" type="datetimeFigureOut">
              <a:rPr lang="en-US" smtClean="0"/>
              <a:t>6/30/2019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622FEE-01D6-4726-9260-1CB1828EE47D}" type="slidenum">
              <a:rPr lang="en-US" smtClean="0"/>
              <a:t>‹#›</a:t>
            </a:fld>
            <a:endParaRPr lang="en-US" dirty="0"/>
          </a:p>
        </p:txBody>
      </p:sp>
    </p:spTree>
    <p:extLst>
      <p:ext uri="{BB962C8B-B14F-4D97-AF65-F5344CB8AC3E}">
        <p14:creationId xmlns:p14="http://schemas.microsoft.com/office/powerpoint/2010/main" val="3956118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744BFE-27EE-814E-BEA1-680FBDCDBEEF}" type="datetimeFigureOut">
              <a:rPr lang="en-US" smtClean="0"/>
              <a:t>6/30/2019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531C93-3118-0E41-AF4F-4CFB484E30CF}" type="slidenum">
              <a:rPr lang="en-US" smtClean="0"/>
              <a:t>‹#›</a:t>
            </a:fld>
            <a:endParaRPr lang="en-US" dirty="0"/>
          </a:p>
        </p:txBody>
      </p:sp>
    </p:spTree>
    <p:extLst>
      <p:ext uri="{BB962C8B-B14F-4D97-AF65-F5344CB8AC3E}">
        <p14:creationId xmlns:p14="http://schemas.microsoft.com/office/powerpoint/2010/main" val="1369767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extBox 1"/>
          <p:cNvSpPr txBox="1"/>
          <p:nvPr userDrawn="1"/>
        </p:nvSpPr>
        <p:spPr>
          <a:xfrm>
            <a:off x="11075378" y="6576616"/>
            <a:ext cx="1099038" cy="261610"/>
          </a:xfrm>
          <a:prstGeom prst="rect">
            <a:avLst/>
          </a:prstGeom>
          <a:solidFill>
            <a:srgbClr val="0070C0"/>
          </a:solidFill>
        </p:spPr>
        <p:txBody>
          <a:bodyPr wrap="square" rtlCol="0">
            <a:spAutoFit/>
          </a:bodyPr>
          <a:lstStyle/>
          <a:p>
            <a:pPr algn="r"/>
            <a:r>
              <a:rPr lang="en-US" sz="1100" dirty="0">
                <a:solidFill>
                  <a:schemeClr val="bg1"/>
                </a:solidFill>
              </a:rPr>
              <a:t>~ Prem Ranjan</a:t>
            </a:r>
          </a:p>
        </p:txBody>
      </p:sp>
    </p:spTree>
    <p:extLst>
      <p:ext uri="{BB962C8B-B14F-4D97-AF65-F5344CB8AC3E}">
        <p14:creationId xmlns:p14="http://schemas.microsoft.com/office/powerpoint/2010/main" val="239476482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43612587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722241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Slide_1">
    <p:spTree>
      <p:nvGrpSpPr>
        <p:cNvPr id="1" name=""/>
        <p:cNvGrpSpPr/>
        <p:nvPr/>
      </p:nvGrpSpPr>
      <p:grpSpPr>
        <a:xfrm>
          <a:off x="0" y="0"/>
          <a:ext cx="0" cy="0"/>
          <a:chOff x="0" y="0"/>
          <a:chExt cx="0" cy="0"/>
        </a:xfrm>
      </p:grpSpPr>
      <p:cxnSp>
        <p:nvCxnSpPr>
          <p:cNvPr id="34" name="Straight Connector 33"/>
          <p:cNvCxnSpPr/>
          <p:nvPr userDrawn="1"/>
        </p:nvCxnSpPr>
        <p:spPr>
          <a:xfrm>
            <a:off x="6393153" y="4241800"/>
            <a:ext cx="0" cy="0"/>
          </a:xfrm>
          <a:prstGeom prst="line">
            <a:avLst/>
          </a:prstGeom>
          <a:ln w="57150" cmpd="sng">
            <a:solidFill>
              <a:schemeClr val="accent2"/>
            </a:solidFill>
            <a:prstDash val="solid"/>
          </a:ln>
          <a:effectLst>
            <a:reflection blurRad="6350" stA="52000" endA="300" endPos="35000" dir="5400000" sy="-100000" algn="bl" rotWithShape="0"/>
          </a:effectLst>
        </p:spPr>
        <p:style>
          <a:lnRef idx="2">
            <a:schemeClr val="accent1"/>
          </a:lnRef>
          <a:fillRef idx="0">
            <a:schemeClr val="accent1"/>
          </a:fillRef>
          <a:effectRef idx="1">
            <a:schemeClr val="accent1"/>
          </a:effectRef>
          <a:fontRef idx="minor">
            <a:schemeClr val="tx1"/>
          </a:fontRef>
        </p:style>
      </p:cxnSp>
      <p:sp>
        <p:nvSpPr>
          <p:cNvPr id="29" name="Title 6"/>
          <p:cNvSpPr>
            <a:spLocks noGrp="1"/>
          </p:cNvSpPr>
          <p:nvPr>
            <p:ph type="title" hasCustomPrompt="1"/>
          </p:nvPr>
        </p:nvSpPr>
        <p:spPr>
          <a:xfrm>
            <a:off x="195190" y="2762801"/>
            <a:ext cx="6658791" cy="1100907"/>
          </a:xfrm>
        </p:spPr>
        <p:txBody>
          <a:bodyPr anchor="b">
            <a:noAutofit/>
          </a:bodyPr>
          <a:lstStyle>
            <a:lvl1pPr algn="l">
              <a:defRPr sz="3200" b="0" i="0">
                <a:solidFill>
                  <a:schemeClr val="bg1"/>
                </a:solidFill>
                <a:effectLst/>
                <a:latin typeface="+mj-lt"/>
                <a:cs typeface="Helvetica"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1461297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0D2C126-BC8D-4E69-B58D-2ACAB0B2256E}" type="datetimeFigureOut">
              <a:rPr lang="en-US" smtClean="0"/>
              <a:t>6/30/2019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0EFD18-6413-4CD9-8E7C-85D99C9A6F4F}" type="slidenum">
              <a:rPr lang="en-US" smtClean="0"/>
              <a:t>‹#›</a:t>
            </a:fld>
            <a:endParaRPr lang="en-US" dirty="0"/>
          </a:p>
        </p:txBody>
      </p:sp>
    </p:spTree>
    <p:extLst>
      <p:ext uri="{BB962C8B-B14F-4D97-AF65-F5344CB8AC3E}">
        <p14:creationId xmlns:p14="http://schemas.microsoft.com/office/powerpoint/2010/main" val="2676688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8"/>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1347" name="think-cell Slide" r:id="rId9" imgW="216" imgH="216" progId="TCLayout.ActiveDocument.1">
                  <p:embed/>
                </p:oleObj>
              </mc:Choice>
              <mc:Fallback>
                <p:oleObj name="think-cell Slide" r:id="rId9" imgW="216" imgH="216" progId="TCLayout.ActiveDocument.1">
                  <p:embed/>
                  <p:pic>
                    <p:nvPicPr>
                      <p:cNvPr id="7" name="Object 6" hidden="1"/>
                      <p:cNvPicPr/>
                      <p:nvPr/>
                    </p:nvPicPr>
                    <p:blipFill>
                      <a:blip r:embed="rId10"/>
                      <a:stretch>
                        <a:fillRect/>
                      </a:stretch>
                    </p:blipFill>
                    <p:spPr>
                      <a:xfrm>
                        <a:off x="2118" y="2118"/>
                        <a:ext cx="2116" cy="2116"/>
                      </a:xfrm>
                      <a:prstGeom prst="rect">
                        <a:avLst/>
                      </a:prstGeom>
                    </p:spPr>
                  </p:pic>
                </p:oleObj>
              </mc:Fallback>
            </mc:AlternateContent>
          </a:graphicData>
        </a:graphic>
      </p:graphicFrame>
    </p:spTree>
    <p:extLst>
      <p:ext uri="{BB962C8B-B14F-4D97-AF65-F5344CB8AC3E}">
        <p14:creationId xmlns:p14="http://schemas.microsoft.com/office/powerpoint/2010/main" val="3894363250"/>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81" r:id="rId4"/>
    <p:sldLayoutId id="2147483682" r:id="rId5"/>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Rectangle 2"/>
          <p:cNvSpPr/>
          <p:nvPr/>
        </p:nvSpPr>
        <p:spPr>
          <a:xfrm>
            <a:off x="0" y="0"/>
            <a:ext cx="12192000" cy="6858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Franklin Gothic Book" panose="020B0503020102020204" pitchFamily="34" charset="0"/>
            </a:endParaRPr>
          </a:p>
        </p:txBody>
      </p:sp>
      <p:sp>
        <p:nvSpPr>
          <p:cNvPr id="4" name="Rectangle 3"/>
          <p:cNvSpPr/>
          <p:nvPr/>
        </p:nvSpPr>
        <p:spPr>
          <a:xfrm>
            <a:off x="1754495" y="2487418"/>
            <a:ext cx="8497335" cy="1651671"/>
          </a:xfrm>
          <a:prstGeom prst="rect">
            <a:avLst/>
          </a:prstGeom>
        </p:spPr>
        <p:txBody>
          <a:bodyPr wrap="square">
            <a:spAutoFit/>
          </a:bodyPr>
          <a:lstStyle/>
          <a:p>
            <a:pPr algn="ctr" defTabSz="1190466"/>
            <a:r>
              <a:rPr lang="en-US" sz="2800" dirty="0">
                <a:solidFill>
                  <a:schemeClr val="bg1"/>
                </a:solidFill>
                <a:latin typeface="Franklin Gothic Demi Cond" panose="020B0706030402020204" pitchFamily="34" charset="0"/>
              </a:rPr>
              <a:t>Predicting Maximum Temperature using Linear Regression</a:t>
            </a:r>
          </a:p>
          <a:p>
            <a:pPr algn="ctr" defTabSz="1190466"/>
            <a:endParaRPr lang="en-US" sz="3733" dirty="0">
              <a:solidFill>
                <a:schemeClr val="bg1"/>
              </a:solidFill>
              <a:latin typeface="Franklin Gothic Demi Cond" panose="020B0706030402020204" pitchFamily="34" charset="0"/>
            </a:endParaRPr>
          </a:p>
          <a:p>
            <a:pPr algn="ctr" defTabSz="1190466"/>
            <a:r>
              <a:rPr lang="en-US" sz="3600" dirty="0">
                <a:solidFill>
                  <a:schemeClr val="bg1"/>
                </a:solidFill>
                <a:latin typeface="Franklin Gothic Demi Cond" panose="020B0706030402020204" pitchFamily="34" charset="0"/>
              </a:rPr>
              <a:t>Summary Of Weather Dataset</a:t>
            </a:r>
          </a:p>
        </p:txBody>
      </p:sp>
      <p:sp>
        <p:nvSpPr>
          <p:cNvPr id="5" name="Rectangle 4"/>
          <p:cNvSpPr/>
          <p:nvPr/>
        </p:nvSpPr>
        <p:spPr>
          <a:xfrm>
            <a:off x="10012885" y="6101057"/>
            <a:ext cx="2012061" cy="738664"/>
          </a:xfrm>
          <a:prstGeom prst="rect">
            <a:avLst/>
          </a:prstGeom>
        </p:spPr>
        <p:txBody>
          <a:bodyPr wrap="square">
            <a:spAutoFit/>
          </a:bodyPr>
          <a:lstStyle/>
          <a:p>
            <a:pPr defTabSz="1190466"/>
            <a:r>
              <a:rPr lang="en-US" sz="1200" dirty="0">
                <a:solidFill>
                  <a:schemeClr val="bg1"/>
                </a:solidFill>
                <a:latin typeface="Franklin Gothic Demi Cond" panose="020B0706030402020204" pitchFamily="34" charset="0"/>
              </a:rPr>
              <a:t>By </a:t>
            </a:r>
          </a:p>
          <a:p>
            <a:pPr defTabSz="1190466"/>
            <a:r>
              <a:rPr lang="en-US" dirty="0">
                <a:solidFill>
                  <a:schemeClr val="bg1"/>
                </a:solidFill>
                <a:latin typeface="Franklin Gothic Demi Cond" panose="020B0706030402020204" pitchFamily="34" charset="0"/>
              </a:rPr>
              <a:t>Prem Ranjan</a:t>
            </a:r>
          </a:p>
          <a:p>
            <a:pPr defTabSz="1190466"/>
            <a:r>
              <a:rPr lang="en-US" sz="1200" dirty="0">
                <a:solidFill>
                  <a:schemeClr val="bg1"/>
                </a:solidFill>
                <a:latin typeface="Franklin Gothic Demi Cond" panose="020B0706030402020204" pitchFamily="34" charset="0"/>
              </a:rPr>
              <a:t>INSAID GCD, Cohort – Feb 2019</a:t>
            </a:r>
          </a:p>
        </p:txBody>
      </p:sp>
      <p:sp>
        <p:nvSpPr>
          <p:cNvPr id="6" name="Rectangle 5"/>
          <p:cNvSpPr/>
          <p:nvPr/>
        </p:nvSpPr>
        <p:spPr>
          <a:xfrm>
            <a:off x="63305" y="6489281"/>
            <a:ext cx="1559305" cy="307777"/>
          </a:xfrm>
          <a:prstGeom prst="rect">
            <a:avLst/>
          </a:prstGeom>
        </p:spPr>
        <p:txBody>
          <a:bodyPr wrap="square">
            <a:spAutoFit/>
          </a:bodyPr>
          <a:lstStyle/>
          <a:p>
            <a:pPr defTabSz="1190466"/>
            <a:r>
              <a:rPr lang="en-US" sz="1400" dirty="0">
                <a:solidFill>
                  <a:schemeClr val="bg1"/>
                </a:solidFill>
                <a:latin typeface="Franklin Gothic Demi Cond" panose="020B0706030402020204" pitchFamily="34" charset="0"/>
              </a:rPr>
              <a:t>Date: 30-Jun-2019</a:t>
            </a:r>
          </a:p>
        </p:txBody>
      </p:sp>
    </p:spTree>
    <p:extLst>
      <p:ext uri="{BB962C8B-B14F-4D97-AF65-F5344CB8AC3E}">
        <p14:creationId xmlns:p14="http://schemas.microsoft.com/office/powerpoint/2010/main" val="30651028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6AD72F-253D-4AB7-A686-F3696F1858A5}"/>
              </a:ext>
            </a:extLst>
          </p:cNvPr>
          <p:cNvSpPr txBox="1"/>
          <p:nvPr/>
        </p:nvSpPr>
        <p:spPr>
          <a:xfrm>
            <a:off x="0" y="0"/>
            <a:ext cx="12192000" cy="461665"/>
          </a:xfrm>
          <a:prstGeom prst="rect">
            <a:avLst/>
          </a:prstGeom>
          <a:solidFill>
            <a:srgbClr val="0070C0"/>
          </a:solidFill>
        </p:spPr>
        <p:txBody>
          <a:bodyPr wrap="square" rtlCol="0">
            <a:spAutoFit/>
          </a:bodyPr>
          <a:lstStyle/>
          <a:p>
            <a:pPr defTabSz="1190466"/>
            <a:r>
              <a:rPr lang="en-US" sz="2400" dirty="0">
                <a:solidFill>
                  <a:schemeClr val="bg1"/>
                </a:solidFill>
                <a:latin typeface="Franklin Gothic Demi Cond" panose="020B0706030402020204" pitchFamily="34" charset="0"/>
              </a:rPr>
              <a:t>Dataset information after processing</a:t>
            </a:r>
            <a:endParaRPr lang="en-US" sz="2667" dirty="0">
              <a:solidFill>
                <a:schemeClr val="bg1"/>
              </a:solidFill>
              <a:latin typeface="Franklin Gothic Demi Cond" panose="020B0706030402020204" pitchFamily="34" charset="0"/>
            </a:endParaRPr>
          </a:p>
        </p:txBody>
      </p:sp>
      <p:pic>
        <p:nvPicPr>
          <p:cNvPr id="3" name="Picture 2"/>
          <p:cNvPicPr>
            <a:picLocks noChangeAspect="1"/>
          </p:cNvPicPr>
          <p:nvPr/>
        </p:nvPicPr>
        <p:blipFill rotWithShape="1">
          <a:blip r:embed="rId2"/>
          <a:srcRect l="7058" t="7819" r="10326" b="64875"/>
          <a:stretch/>
        </p:blipFill>
        <p:spPr>
          <a:xfrm>
            <a:off x="949347" y="2538202"/>
            <a:ext cx="4208256" cy="1673314"/>
          </a:xfrm>
          <a:prstGeom prst="rect">
            <a:avLst/>
          </a:prstGeom>
        </p:spPr>
      </p:pic>
      <p:pic>
        <p:nvPicPr>
          <p:cNvPr id="6" name="Picture 5"/>
          <p:cNvPicPr>
            <a:picLocks noChangeAspect="1"/>
          </p:cNvPicPr>
          <p:nvPr/>
        </p:nvPicPr>
        <p:blipFill rotWithShape="1">
          <a:blip r:embed="rId2"/>
          <a:srcRect l="5946" t="39813" r="5670"/>
          <a:stretch/>
        </p:blipFill>
        <p:spPr>
          <a:xfrm>
            <a:off x="6669329" y="2450279"/>
            <a:ext cx="3763109" cy="2596975"/>
          </a:xfrm>
          <a:prstGeom prst="rect">
            <a:avLst/>
          </a:prstGeom>
        </p:spPr>
      </p:pic>
      <p:sp>
        <p:nvSpPr>
          <p:cNvPr id="7" name="TextBox 6"/>
          <p:cNvSpPr txBox="1"/>
          <p:nvPr/>
        </p:nvSpPr>
        <p:spPr>
          <a:xfrm>
            <a:off x="1953723" y="1829350"/>
            <a:ext cx="2011607" cy="400110"/>
          </a:xfrm>
          <a:prstGeom prst="rect">
            <a:avLst/>
          </a:prstGeom>
          <a:noFill/>
        </p:spPr>
        <p:txBody>
          <a:bodyPr wrap="square" rtlCol="0">
            <a:spAutoFit/>
          </a:bodyPr>
          <a:lstStyle/>
          <a:p>
            <a:pPr algn="ctr"/>
            <a:r>
              <a:rPr lang="en-US" sz="2000" b="1" dirty="0"/>
              <a:t>Dataset Info</a:t>
            </a:r>
          </a:p>
        </p:txBody>
      </p:sp>
      <p:sp>
        <p:nvSpPr>
          <p:cNvPr id="8" name="TextBox 7"/>
          <p:cNvSpPr txBox="1"/>
          <p:nvPr/>
        </p:nvSpPr>
        <p:spPr>
          <a:xfrm>
            <a:off x="6669329" y="1829350"/>
            <a:ext cx="3301148" cy="400110"/>
          </a:xfrm>
          <a:prstGeom prst="rect">
            <a:avLst/>
          </a:prstGeom>
          <a:noFill/>
        </p:spPr>
        <p:txBody>
          <a:bodyPr wrap="square" rtlCol="0">
            <a:spAutoFit/>
          </a:bodyPr>
          <a:lstStyle/>
          <a:p>
            <a:pPr algn="ctr"/>
            <a:r>
              <a:rPr lang="en-US" sz="2000" b="1" dirty="0"/>
              <a:t>Variable Types</a:t>
            </a:r>
          </a:p>
        </p:txBody>
      </p:sp>
    </p:spTree>
    <p:extLst>
      <p:ext uri="{BB962C8B-B14F-4D97-AF65-F5344CB8AC3E}">
        <p14:creationId xmlns:p14="http://schemas.microsoft.com/office/powerpoint/2010/main" val="1680642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6AD72F-253D-4AB7-A686-F3696F1858A5}"/>
              </a:ext>
            </a:extLst>
          </p:cNvPr>
          <p:cNvSpPr txBox="1"/>
          <p:nvPr/>
        </p:nvSpPr>
        <p:spPr>
          <a:xfrm>
            <a:off x="0" y="0"/>
            <a:ext cx="12192000" cy="461665"/>
          </a:xfrm>
          <a:prstGeom prst="rect">
            <a:avLst/>
          </a:prstGeom>
          <a:solidFill>
            <a:srgbClr val="0070C0"/>
          </a:solidFill>
        </p:spPr>
        <p:txBody>
          <a:bodyPr wrap="square" rtlCol="0">
            <a:spAutoFit/>
          </a:bodyPr>
          <a:lstStyle/>
          <a:p>
            <a:pPr defTabSz="1190466"/>
            <a:r>
              <a:rPr lang="en-US" sz="2400" dirty="0">
                <a:solidFill>
                  <a:schemeClr val="bg1"/>
                </a:solidFill>
                <a:latin typeface="Franklin Gothic Demi Cond" panose="020B0706030402020204" pitchFamily="34" charset="0"/>
              </a:rPr>
              <a:t>Correlation between data </a:t>
            </a:r>
            <a:endParaRPr lang="en-US" sz="2667" dirty="0">
              <a:solidFill>
                <a:schemeClr val="bg1"/>
              </a:solidFill>
              <a:latin typeface="Franklin Gothic Demi Cond" panose="020B0706030402020204" pitchFamily="34" charset="0"/>
            </a:endParaRPr>
          </a:p>
        </p:txBody>
      </p:sp>
      <p:pic>
        <p:nvPicPr>
          <p:cNvPr id="2" name="Picture 1"/>
          <p:cNvPicPr>
            <a:picLocks noChangeAspect="1"/>
          </p:cNvPicPr>
          <p:nvPr/>
        </p:nvPicPr>
        <p:blipFill>
          <a:blip r:embed="rId2"/>
          <a:stretch>
            <a:fillRect/>
          </a:stretch>
        </p:blipFill>
        <p:spPr>
          <a:xfrm>
            <a:off x="235956" y="1028700"/>
            <a:ext cx="5971413" cy="5205046"/>
          </a:xfrm>
          <a:prstGeom prst="rect">
            <a:avLst/>
          </a:prstGeom>
        </p:spPr>
      </p:pic>
      <p:sp>
        <p:nvSpPr>
          <p:cNvPr id="6" name="Rectangle 5"/>
          <p:cNvSpPr/>
          <p:nvPr/>
        </p:nvSpPr>
        <p:spPr>
          <a:xfrm>
            <a:off x="6482862" y="2627531"/>
            <a:ext cx="5478193" cy="1231106"/>
          </a:xfrm>
          <a:prstGeom prst="rect">
            <a:avLst/>
          </a:prstGeom>
          <a:ln>
            <a:noFill/>
          </a:ln>
        </p:spPr>
        <p:txBody>
          <a:bodyPr wrap="square">
            <a:spAutoFit/>
          </a:bodyPr>
          <a:lstStyle/>
          <a:p>
            <a:r>
              <a:rPr lang="en-US" sz="1600" b="1" dirty="0"/>
              <a:t>Observations</a:t>
            </a:r>
          </a:p>
          <a:p>
            <a:endParaRPr lang="en-US" sz="1600" b="1" dirty="0"/>
          </a:p>
          <a:p>
            <a:pPr marL="342900" indent="-342900">
              <a:buFont typeface="+mj-lt"/>
              <a:buAutoNum type="arabicPeriod"/>
            </a:pPr>
            <a:r>
              <a:rPr lang="en-US" sz="1400" b="1" dirty="0"/>
              <a:t>MaxTemp </a:t>
            </a:r>
            <a:r>
              <a:rPr lang="en-US" sz="1400" dirty="0"/>
              <a:t>has a </a:t>
            </a:r>
            <a:r>
              <a:rPr lang="en-US" sz="1400" b="1" dirty="0"/>
              <a:t>good positive co-relation </a:t>
            </a:r>
            <a:r>
              <a:rPr lang="en-US" sz="1400" dirty="0"/>
              <a:t>with the </a:t>
            </a:r>
            <a:r>
              <a:rPr lang="en-US" sz="1400" b="1" dirty="0"/>
              <a:t>MinTemp</a:t>
            </a:r>
            <a:r>
              <a:rPr lang="en-US" sz="1400" dirty="0"/>
              <a:t>.</a:t>
            </a:r>
          </a:p>
          <a:p>
            <a:pPr marL="342900" indent="-342900">
              <a:buFont typeface="+mj-lt"/>
              <a:buAutoNum type="arabicPeriod"/>
            </a:pPr>
            <a:endParaRPr lang="en-US" sz="1400" dirty="0"/>
          </a:p>
          <a:p>
            <a:pPr marL="342900" indent="-342900">
              <a:buFont typeface="+mj-lt"/>
              <a:buAutoNum type="arabicPeriod"/>
            </a:pPr>
            <a:r>
              <a:rPr lang="en-US" sz="1400" b="1" dirty="0"/>
              <a:t>All other data elements have low correlation</a:t>
            </a:r>
            <a:r>
              <a:rPr lang="en-US" sz="1400" dirty="0"/>
              <a:t>.</a:t>
            </a:r>
            <a:endParaRPr lang="en-US" sz="1400" b="1" dirty="0"/>
          </a:p>
        </p:txBody>
      </p:sp>
    </p:spTree>
    <p:extLst>
      <p:ext uri="{BB962C8B-B14F-4D97-AF65-F5344CB8AC3E}">
        <p14:creationId xmlns:p14="http://schemas.microsoft.com/office/powerpoint/2010/main" val="2808576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6AD72F-253D-4AB7-A686-F3696F1858A5}"/>
              </a:ext>
            </a:extLst>
          </p:cNvPr>
          <p:cNvSpPr txBox="1"/>
          <p:nvPr/>
        </p:nvSpPr>
        <p:spPr>
          <a:xfrm>
            <a:off x="0" y="0"/>
            <a:ext cx="12192000" cy="461665"/>
          </a:xfrm>
          <a:prstGeom prst="rect">
            <a:avLst/>
          </a:prstGeom>
          <a:solidFill>
            <a:srgbClr val="0070C0"/>
          </a:solidFill>
        </p:spPr>
        <p:txBody>
          <a:bodyPr wrap="square" rtlCol="0">
            <a:spAutoFit/>
          </a:bodyPr>
          <a:lstStyle/>
          <a:p>
            <a:pPr defTabSz="1190466"/>
            <a:r>
              <a:rPr lang="en-US" sz="2400" dirty="0">
                <a:solidFill>
                  <a:schemeClr val="bg1"/>
                </a:solidFill>
                <a:latin typeface="Franklin Gothic Demi Cond" panose="020B0706030402020204" pitchFamily="34" charset="0"/>
              </a:rPr>
              <a:t>Predictive Modeling</a:t>
            </a:r>
            <a:endParaRPr lang="en-US" sz="2667" dirty="0">
              <a:solidFill>
                <a:schemeClr val="bg1"/>
              </a:solidFill>
              <a:latin typeface="Franklin Gothic Demi Cond" panose="020B0706030402020204" pitchFamily="34" charset="0"/>
            </a:endParaRPr>
          </a:p>
        </p:txBody>
      </p:sp>
      <p:sp>
        <p:nvSpPr>
          <p:cNvPr id="4" name="Rectangle 3"/>
          <p:cNvSpPr/>
          <p:nvPr/>
        </p:nvSpPr>
        <p:spPr>
          <a:xfrm>
            <a:off x="416169" y="1477116"/>
            <a:ext cx="11359661" cy="3539430"/>
          </a:xfrm>
          <a:prstGeom prst="rect">
            <a:avLst/>
          </a:prstGeom>
          <a:ln>
            <a:noFill/>
          </a:ln>
        </p:spPr>
        <p:txBody>
          <a:bodyPr wrap="square">
            <a:spAutoFit/>
          </a:bodyPr>
          <a:lstStyle/>
          <a:p>
            <a:pPr marL="285750" indent="-285750">
              <a:buFont typeface="Wingdings" panose="05000000000000000000" pitchFamily="2" charset="2"/>
              <a:buChar char="ü"/>
            </a:pPr>
            <a:r>
              <a:rPr lang="en-US" sz="1600" dirty="0"/>
              <a:t>EDA helped us understand the data. But to predict the Maximum temperature, we would need a </a:t>
            </a:r>
            <a:r>
              <a:rPr lang="en-US" sz="1600" b="1" dirty="0"/>
              <a:t>Regression Algorithm</a:t>
            </a:r>
            <a:r>
              <a:rPr lang="en-US" sz="1600" dirty="0"/>
              <a:t>. </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We will use the </a:t>
            </a:r>
            <a:r>
              <a:rPr lang="en-US" sz="1600" b="1" dirty="0"/>
              <a:t>Linear Regression</a:t>
            </a:r>
            <a:r>
              <a:rPr lang="en-US" sz="1600" dirty="0"/>
              <a:t> to make the model. </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To apply any machine learning algorithm on your dataset, basically there are 4 steps:</a:t>
            </a:r>
          </a:p>
          <a:p>
            <a:pPr marL="285750" indent="-285750">
              <a:buFont typeface="Wingdings" panose="05000000000000000000" pitchFamily="2" charset="2"/>
              <a:buChar char="ü"/>
            </a:pPr>
            <a:endParaRPr lang="en-US" sz="1600" dirty="0"/>
          </a:p>
          <a:p>
            <a:pPr marL="742950" lvl="1" indent="-285750">
              <a:buFont typeface="Wingdings" panose="05000000000000000000" pitchFamily="2" charset="2"/>
              <a:buChar char="Ø"/>
            </a:pPr>
            <a:r>
              <a:rPr lang="en-US" sz="1600" dirty="0"/>
              <a:t>Load the algorithm</a:t>
            </a:r>
          </a:p>
          <a:p>
            <a:pPr marL="742950" lvl="1" indent="-285750">
              <a:buFont typeface="Wingdings" panose="05000000000000000000" pitchFamily="2" charset="2"/>
              <a:buChar char="Ø"/>
            </a:pPr>
            <a:r>
              <a:rPr lang="en-US" sz="1600" dirty="0"/>
              <a:t>Instantiate and Fit the model to the training dataset</a:t>
            </a:r>
          </a:p>
          <a:p>
            <a:pPr marL="742950" lvl="1" indent="-285750">
              <a:buFont typeface="Wingdings" panose="05000000000000000000" pitchFamily="2" charset="2"/>
              <a:buChar char="Ø"/>
            </a:pPr>
            <a:r>
              <a:rPr lang="en-US" sz="1600" dirty="0"/>
              <a:t>Prediction on the test set</a:t>
            </a:r>
          </a:p>
          <a:p>
            <a:pPr marL="742950" lvl="1" indent="-285750">
              <a:buFont typeface="Wingdings" panose="05000000000000000000" pitchFamily="2" charset="2"/>
              <a:buChar char="Ø"/>
            </a:pPr>
            <a:r>
              <a:rPr lang="en-US" sz="1600" dirty="0"/>
              <a:t>Calculating Root mean square error</a:t>
            </a:r>
          </a:p>
          <a:p>
            <a:pPr marL="742950" lvl="1" indent="-285750">
              <a:buFont typeface="Wingdings" panose="05000000000000000000" pitchFamily="2" charset="2"/>
              <a:buChar char="Ø"/>
            </a:pPr>
            <a:endParaRPr lang="en-US" sz="1600" dirty="0"/>
          </a:p>
          <a:p>
            <a:pPr marL="285750" indent="-285750">
              <a:buFont typeface="Wingdings" panose="05000000000000000000" pitchFamily="2" charset="2"/>
              <a:buChar char="ü"/>
            </a:pPr>
            <a:r>
              <a:rPr lang="en-US" sz="1600" dirty="0"/>
              <a:t>The </a:t>
            </a:r>
            <a:r>
              <a:rPr lang="en-US" sz="1600" b="1" dirty="0"/>
              <a:t>Maximum &amp; Minimum Temperature </a:t>
            </a:r>
            <a:r>
              <a:rPr lang="en-US" sz="1600" dirty="0"/>
              <a:t>are selected as the key features.</a:t>
            </a:r>
          </a:p>
          <a:p>
            <a:pPr marL="742950" lvl="1" indent="-285750">
              <a:buFont typeface="Wingdings" panose="05000000000000000000" pitchFamily="2" charset="2"/>
              <a:buChar char="Ø"/>
            </a:pPr>
            <a:endParaRPr lang="en-US" sz="1600" dirty="0"/>
          </a:p>
          <a:p>
            <a:pPr marL="285750" indent="-285750">
              <a:buFont typeface="Wingdings" panose="05000000000000000000" pitchFamily="2" charset="2"/>
              <a:buChar char="ü"/>
            </a:pPr>
            <a:r>
              <a:rPr lang="en-US" sz="1600" dirty="0"/>
              <a:t>We have used </a:t>
            </a:r>
            <a:r>
              <a:rPr lang="en-US" sz="1600" b="1" dirty="0"/>
              <a:t>Linear Regression </a:t>
            </a:r>
            <a:r>
              <a:rPr lang="en-US" sz="1600" dirty="0"/>
              <a:t>to build the model. We also used </a:t>
            </a:r>
            <a:r>
              <a:rPr lang="en-US" sz="1600" b="1" dirty="0"/>
              <a:t>GridSearchCV</a:t>
            </a:r>
            <a:r>
              <a:rPr lang="en-US" sz="1600" dirty="0"/>
              <a:t>.</a:t>
            </a:r>
          </a:p>
        </p:txBody>
      </p:sp>
    </p:spTree>
    <p:extLst>
      <p:ext uri="{BB962C8B-B14F-4D97-AF65-F5344CB8AC3E}">
        <p14:creationId xmlns:p14="http://schemas.microsoft.com/office/powerpoint/2010/main" val="1175140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6AD72F-253D-4AB7-A686-F3696F1858A5}"/>
              </a:ext>
            </a:extLst>
          </p:cNvPr>
          <p:cNvSpPr txBox="1"/>
          <p:nvPr/>
        </p:nvSpPr>
        <p:spPr>
          <a:xfrm>
            <a:off x="0" y="0"/>
            <a:ext cx="12192000" cy="461665"/>
          </a:xfrm>
          <a:prstGeom prst="rect">
            <a:avLst/>
          </a:prstGeom>
          <a:solidFill>
            <a:srgbClr val="0070C0"/>
          </a:solidFill>
        </p:spPr>
        <p:txBody>
          <a:bodyPr wrap="square" rtlCol="0">
            <a:spAutoFit/>
          </a:bodyPr>
          <a:lstStyle/>
          <a:p>
            <a:pPr defTabSz="1190466"/>
            <a:r>
              <a:rPr lang="en-US" sz="2400" dirty="0">
                <a:solidFill>
                  <a:schemeClr val="bg1"/>
                </a:solidFill>
                <a:latin typeface="Franklin Gothic Demi Cond" panose="020B0706030402020204" pitchFamily="34" charset="0"/>
              </a:rPr>
              <a:t>Distribution of Training &amp; Test data</a:t>
            </a:r>
            <a:endParaRPr lang="en-US" sz="2667" dirty="0">
              <a:solidFill>
                <a:schemeClr val="bg1"/>
              </a:solidFill>
              <a:latin typeface="Franklin Gothic Demi Cond" panose="020B0706030402020204" pitchFamily="34" charset="0"/>
            </a:endParaRPr>
          </a:p>
        </p:txBody>
      </p:sp>
      <p:pic>
        <p:nvPicPr>
          <p:cNvPr id="3" name="Picture 2"/>
          <p:cNvPicPr>
            <a:picLocks noChangeAspect="1"/>
          </p:cNvPicPr>
          <p:nvPr/>
        </p:nvPicPr>
        <p:blipFill>
          <a:blip r:embed="rId2"/>
          <a:stretch>
            <a:fillRect/>
          </a:stretch>
        </p:blipFill>
        <p:spPr>
          <a:xfrm>
            <a:off x="404445" y="1002564"/>
            <a:ext cx="5591908" cy="5464405"/>
          </a:xfrm>
          <a:prstGeom prst="rect">
            <a:avLst/>
          </a:prstGeom>
        </p:spPr>
      </p:pic>
      <p:pic>
        <p:nvPicPr>
          <p:cNvPr id="6" name="Picture 5"/>
          <p:cNvPicPr>
            <a:picLocks noChangeAspect="1"/>
          </p:cNvPicPr>
          <p:nvPr/>
        </p:nvPicPr>
        <p:blipFill>
          <a:blip r:embed="rId3"/>
          <a:stretch>
            <a:fillRect/>
          </a:stretch>
        </p:blipFill>
        <p:spPr>
          <a:xfrm>
            <a:off x="6113584" y="1002564"/>
            <a:ext cx="5572125" cy="5467350"/>
          </a:xfrm>
          <a:prstGeom prst="rect">
            <a:avLst/>
          </a:prstGeom>
        </p:spPr>
      </p:pic>
    </p:spTree>
    <p:extLst>
      <p:ext uri="{BB962C8B-B14F-4D97-AF65-F5344CB8AC3E}">
        <p14:creationId xmlns:p14="http://schemas.microsoft.com/office/powerpoint/2010/main" val="458179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6AD72F-253D-4AB7-A686-F3696F1858A5}"/>
              </a:ext>
            </a:extLst>
          </p:cNvPr>
          <p:cNvSpPr txBox="1"/>
          <p:nvPr/>
        </p:nvSpPr>
        <p:spPr>
          <a:xfrm>
            <a:off x="0" y="0"/>
            <a:ext cx="12192000" cy="461665"/>
          </a:xfrm>
          <a:prstGeom prst="rect">
            <a:avLst/>
          </a:prstGeom>
          <a:solidFill>
            <a:srgbClr val="0070C0"/>
          </a:solidFill>
        </p:spPr>
        <p:txBody>
          <a:bodyPr wrap="square" rtlCol="0">
            <a:spAutoFit/>
          </a:bodyPr>
          <a:lstStyle/>
          <a:p>
            <a:pPr defTabSz="1190466"/>
            <a:r>
              <a:rPr lang="en-US" sz="2400" dirty="0">
                <a:solidFill>
                  <a:schemeClr val="bg1"/>
                </a:solidFill>
                <a:latin typeface="Franklin Gothic Demi Cond" panose="020B0706030402020204" pitchFamily="34" charset="0"/>
              </a:rPr>
              <a:t>Conclusion</a:t>
            </a:r>
            <a:endParaRPr lang="en-US" sz="2667" dirty="0">
              <a:solidFill>
                <a:schemeClr val="bg1"/>
              </a:solidFill>
              <a:latin typeface="Franklin Gothic Demi Cond" panose="020B0706030402020204" pitchFamily="34" charset="0"/>
            </a:endParaRPr>
          </a:p>
        </p:txBody>
      </p:sp>
      <p:sp>
        <p:nvSpPr>
          <p:cNvPr id="2" name="Rectangle 1"/>
          <p:cNvSpPr/>
          <p:nvPr/>
        </p:nvSpPr>
        <p:spPr>
          <a:xfrm>
            <a:off x="372208" y="1716485"/>
            <a:ext cx="11570676" cy="3293209"/>
          </a:xfrm>
          <a:prstGeom prst="rect">
            <a:avLst/>
          </a:prstGeom>
        </p:spPr>
        <p:txBody>
          <a:bodyPr wrap="square">
            <a:spAutoFit/>
          </a:bodyPr>
          <a:lstStyle/>
          <a:p>
            <a:pPr marL="285750" indent="-285750">
              <a:buFont typeface="Wingdings" panose="05000000000000000000" pitchFamily="2" charset="2"/>
              <a:buChar char="ü"/>
            </a:pPr>
            <a:r>
              <a:rPr lang="en-US" sz="1600" dirty="0"/>
              <a:t>The dataset had several columns with Null values.</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The dataset has multiple duplicate columns with same data and different units.</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We used linear regression to build a model to predict the </a:t>
            </a:r>
            <a:r>
              <a:rPr lang="en-US" sz="1600" b="1" dirty="0"/>
              <a:t>Maximum Temperature</a:t>
            </a:r>
            <a:r>
              <a:rPr lang="en-US" sz="1600" dirty="0"/>
              <a:t>.</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Maximum Temperature has the highest co-relation with the </a:t>
            </a:r>
            <a:r>
              <a:rPr lang="en-US" sz="1600" b="1" dirty="0"/>
              <a:t>Minimum &amp; Mean Temperature</a:t>
            </a:r>
            <a:r>
              <a:rPr lang="en-US" sz="1600" dirty="0"/>
              <a:t>.</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The model came up with a RMSE of </a:t>
            </a:r>
            <a:r>
              <a:rPr lang="en-US" sz="1600" b="1" dirty="0"/>
              <a:t>4.16779646464</a:t>
            </a:r>
            <a:r>
              <a:rPr lang="en-US" sz="1600" dirty="0"/>
              <a:t> for test data and RMSE of </a:t>
            </a:r>
            <a:r>
              <a:rPr lang="en-US" sz="1600" b="1" dirty="0"/>
              <a:t>4.16590620012</a:t>
            </a:r>
            <a:r>
              <a:rPr lang="en-US" sz="1600" dirty="0"/>
              <a:t> for training data.</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The model has a </a:t>
            </a:r>
            <a:r>
              <a:rPr lang="en-US" sz="1600" b="1" dirty="0"/>
              <a:t>R_Squared</a:t>
            </a:r>
            <a:r>
              <a:rPr lang="en-US" sz="1600" dirty="0"/>
              <a:t> score of </a:t>
            </a:r>
            <a:r>
              <a:rPr lang="en-US" sz="1600" b="1" dirty="0"/>
              <a:t>0.7640893959408953</a:t>
            </a:r>
            <a:r>
              <a:rPr lang="en-US" sz="1600" dirty="0"/>
              <a:t> and an </a:t>
            </a:r>
            <a:r>
              <a:rPr lang="en-US" sz="1600" b="1" dirty="0"/>
              <a:t>Adjusted_R_Squared</a:t>
            </a:r>
            <a:r>
              <a:rPr lang="en-US" sz="1600" dirty="0"/>
              <a:t> score of </a:t>
            </a:r>
            <a:r>
              <a:rPr lang="en-US" sz="1600" b="1" dirty="0"/>
              <a:t>0.7640814677716501</a:t>
            </a:r>
            <a:r>
              <a:rPr lang="en-US" sz="1600" dirty="0"/>
              <a:t>.</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The dataset does not have enough parameters to build a linear regression model with higher accuracy.</a:t>
            </a:r>
          </a:p>
        </p:txBody>
      </p:sp>
    </p:spTree>
    <p:extLst>
      <p:ext uri="{BB962C8B-B14F-4D97-AF65-F5344CB8AC3E}">
        <p14:creationId xmlns:p14="http://schemas.microsoft.com/office/powerpoint/2010/main" val="23037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Franklin Gothic Book" panose="020B0503020102020204" pitchFamily="34" charset="0"/>
              </a:rPr>
              <a:t>Thank You</a:t>
            </a:r>
          </a:p>
        </p:txBody>
      </p:sp>
    </p:spTree>
    <p:extLst>
      <p:ext uri="{BB962C8B-B14F-4D97-AF65-F5344CB8AC3E}">
        <p14:creationId xmlns:p14="http://schemas.microsoft.com/office/powerpoint/2010/main" val="539606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6AD72F-253D-4AB7-A686-F3696F1858A5}"/>
              </a:ext>
            </a:extLst>
          </p:cNvPr>
          <p:cNvSpPr txBox="1"/>
          <p:nvPr/>
        </p:nvSpPr>
        <p:spPr>
          <a:xfrm>
            <a:off x="0" y="0"/>
            <a:ext cx="12192000" cy="461665"/>
          </a:xfrm>
          <a:prstGeom prst="rect">
            <a:avLst/>
          </a:prstGeom>
          <a:solidFill>
            <a:srgbClr val="0070C0"/>
          </a:solidFill>
        </p:spPr>
        <p:txBody>
          <a:bodyPr wrap="square" rtlCol="0">
            <a:spAutoFit/>
          </a:bodyPr>
          <a:lstStyle/>
          <a:p>
            <a:pPr defTabSz="1190466"/>
            <a:r>
              <a:rPr lang="en-US" sz="2400" dirty="0">
                <a:solidFill>
                  <a:schemeClr val="bg1"/>
                </a:solidFill>
                <a:latin typeface="Franklin Gothic Demi Cond" panose="020B0706030402020204" pitchFamily="34" charset="0"/>
              </a:rPr>
              <a:t>Introduction</a:t>
            </a:r>
            <a:endParaRPr lang="en-US" sz="2667" dirty="0">
              <a:solidFill>
                <a:schemeClr val="bg1"/>
              </a:solidFill>
              <a:latin typeface="Franklin Gothic Demi Cond" panose="020B0706030402020204" pitchFamily="34" charset="0"/>
            </a:endParaRPr>
          </a:p>
        </p:txBody>
      </p:sp>
      <p:sp>
        <p:nvSpPr>
          <p:cNvPr id="2" name="Rectangle 1"/>
          <p:cNvSpPr/>
          <p:nvPr/>
        </p:nvSpPr>
        <p:spPr>
          <a:xfrm>
            <a:off x="221272" y="950196"/>
            <a:ext cx="11784623" cy="4955203"/>
          </a:xfrm>
          <a:prstGeom prst="rect">
            <a:avLst/>
          </a:prstGeom>
        </p:spPr>
        <p:txBody>
          <a:bodyPr wrap="square">
            <a:spAutoFit/>
          </a:bodyPr>
          <a:lstStyle/>
          <a:p>
            <a:pPr algn="just"/>
            <a:r>
              <a:rPr lang="en-US" sz="1600" dirty="0"/>
              <a:t>In this exercise, we will explore the basic use of Pandas and will cover the basic commands of Exploratory Data Analysis(EDA) which includes cleaning, munging, combining, reshaping, slicing, dicing, and transforming data for analysis purpose. We will also develop a regression model to predict the Maximum Temperature.</a:t>
            </a:r>
          </a:p>
          <a:p>
            <a:endParaRPr lang="en-US" b="1" dirty="0"/>
          </a:p>
          <a:p>
            <a:r>
              <a:rPr lang="en-US" b="1" dirty="0"/>
              <a:t>Problem Statement</a:t>
            </a:r>
          </a:p>
          <a:p>
            <a:endParaRPr lang="en-US" sz="1600" dirty="0"/>
          </a:p>
          <a:p>
            <a:pPr marL="285750" indent="-285750">
              <a:buFont typeface="Wingdings" panose="05000000000000000000" pitchFamily="2" charset="2"/>
              <a:buChar char="ü"/>
            </a:pPr>
            <a:r>
              <a:rPr lang="en-US" sz="1600" dirty="0"/>
              <a:t>Based on the weather data in the Summary of Weather dataset, develop a predictive model to determine the Maximum Temperature on a given day.</a:t>
            </a:r>
          </a:p>
          <a:p>
            <a:endParaRPr lang="en-US" sz="1600" dirty="0"/>
          </a:p>
          <a:p>
            <a:r>
              <a:rPr lang="en-US" b="1" dirty="0"/>
              <a:t>Exploratory Data Analysis</a:t>
            </a:r>
          </a:p>
          <a:p>
            <a:endParaRPr lang="en-US" sz="1600" dirty="0"/>
          </a:p>
          <a:p>
            <a:r>
              <a:rPr lang="en-US" sz="1600" dirty="0"/>
              <a:t>Understand the data by EDA and derive simple models with Pandas as baseline. EDA is a critical and first step in analyzing the data and we do this for below reasons :</a:t>
            </a:r>
          </a:p>
          <a:p>
            <a:endParaRPr lang="en-US" sz="1600" dirty="0"/>
          </a:p>
          <a:p>
            <a:pPr marL="285750" indent="-285750">
              <a:buFont typeface="Wingdings" panose="05000000000000000000" pitchFamily="2" charset="2"/>
              <a:buChar char="ü"/>
            </a:pPr>
            <a:r>
              <a:rPr lang="en-US" sz="1600" dirty="0"/>
              <a:t>Finding patterns in Data</a:t>
            </a:r>
          </a:p>
          <a:p>
            <a:pPr marL="285750" indent="-285750">
              <a:buFont typeface="Wingdings" panose="05000000000000000000" pitchFamily="2" charset="2"/>
              <a:buChar char="ü"/>
            </a:pPr>
            <a:r>
              <a:rPr lang="en-US" sz="1600" dirty="0"/>
              <a:t>Determining relationships in Data</a:t>
            </a:r>
          </a:p>
          <a:p>
            <a:pPr marL="285750" indent="-285750">
              <a:buFont typeface="Wingdings" panose="05000000000000000000" pitchFamily="2" charset="2"/>
              <a:buChar char="ü"/>
            </a:pPr>
            <a:r>
              <a:rPr lang="en-US" sz="1600" dirty="0"/>
              <a:t>Checking of assumptions</a:t>
            </a:r>
          </a:p>
          <a:p>
            <a:pPr marL="285750" indent="-285750">
              <a:buFont typeface="Wingdings" panose="05000000000000000000" pitchFamily="2" charset="2"/>
              <a:buChar char="ü"/>
            </a:pPr>
            <a:r>
              <a:rPr lang="en-US" sz="1600" dirty="0"/>
              <a:t>Preliminary selection of appropriate models</a:t>
            </a:r>
          </a:p>
          <a:p>
            <a:pPr marL="285750" indent="-285750">
              <a:buFont typeface="Wingdings" panose="05000000000000000000" pitchFamily="2" charset="2"/>
              <a:buChar char="ü"/>
            </a:pPr>
            <a:r>
              <a:rPr lang="en-US" sz="1600" dirty="0"/>
              <a:t>Detection of mistakes</a:t>
            </a:r>
          </a:p>
        </p:txBody>
      </p:sp>
    </p:spTree>
    <p:extLst>
      <p:ext uri="{BB962C8B-B14F-4D97-AF65-F5344CB8AC3E}">
        <p14:creationId xmlns:p14="http://schemas.microsoft.com/office/powerpoint/2010/main" val="2511240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6AD72F-253D-4AB7-A686-F3696F1858A5}"/>
              </a:ext>
            </a:extLst>
          </p:cNvPr>
          <p:cNvSpPr txBox="1"/>
          <p:nvPr/>
        </p:nvSpPr>
        <p:spPr>
          <a:xfrm>
            <a:off x="0" y="0"/>
            <a:ext cx="12192000" cy="461665"/>
          </a:xfrm>
          <a:prstGeom prst="rect">
            <a:avLst/>
          </a:prstGeom>
          <a:solidFill>
            <a:srgbClr val="0070C0"/>
          </a:solidFill>
        </p:spPr>
        <p:txBody>
          <a:bodyPr wrap="square" rtlCol="0">
            <a:spAutoFit/>
          </a:bodyPr>
          <a:lstStyle/>
          <a:p>
            <a:pPr defTabSz="1190466"/>
            <a:r>
              <a:rPr lang="en-US" sz="2400" dirty="0">
                <a:solidFill>
                  <a:schemeClr val="bg1"/>
                </a:solidFill>
                <a:latin typeface="Franklin Gothic Demi Cond" panose="020B0706030402020204" pitchFamily="34" charset="0"/>
              </a:rPr>
              <a:t>Understanding the Data</a:t>
            </a:r>
            <a:endParaRPr lang="en-US" sz="2667" dirty="0">
              <a:solidFill>
                <a:schemeClr val="bg1"/>
              </a:solidFill>
              <a:latin typeface="Franklin Gothic Demi Cond" panose="020B0706030402020204" pitchFamily="34" charset="0"/>
            </a:endParaRPr>
          </a:p>
        </p:txBody>
      </p:sp>
      <p:sp>
        <p:nvSpPr>
          <p:cNvPr id="2" name="Rectangle 1"/>
          <p:cNvSpPr/>
          <p:nvPr/>
        </p:nvSpPr>
        <p:spPr>
          <a:xfrm>
            <a:off x="486507" y="975863"/>
            <a:ext cx="11218985" cy="5016758"/>
          </a:xfrm>
          <a:prstGeom prst="rect">
            <a:avLst/>
          </a:prstGeom>
        </p:spPr>
        <p:txBody>
          <a:bodyPr wrap="square">
            <a:spAutoFit/>
          </a:bodyPr>
          <a:lstStyle/>
          <a:p>
            <a:pPr marL="285750" indent="-285750">
              <a:buFont typeface="Wingdings" panose="05000000000000000000" pitchFamily="2" charset="2"/>
              <a:buChar char="ü"/>
            </a:pPr>
            <a:endParaRPr lang="en-US" sz="1600" dirty="0"/>
          </a:p>
          <a:p>
            <a:pPr marL="285750" indent="-285750" algn="just">
              <a:buFont typeface="Wingdings" panose="05000000000000000000" pitchFamily="2" charset="2"/>
              <a:buChar char="ü"/>
            </a:pPr>
            <a:r>
              <a:rPr lang="en-US" sz="1600" dirty="0"/>
              <a:t>The dataset contains information on weather conditions recorded on each day at various weather stations around the world. Information includes precipitation, snowfall, temperatures, wind speed and whether the day included thunder storms or other poor weather conditions.</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The dataset has </a:t>
            </a:r>
            <a:r>
              <a:rPr lang="en-US" sz="1600" b="1" dirty="0"/>
              <a:t>31 columns</a:t>
            </a:r>
            <a:r>
              <a:rPr lang="en-US" sz="1600" dirty="0"/>
              <a:t>.</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The data has a total of </a:t>
            </a:r>
            <a:r>
              <a:rPr lang="en-US" sz="1600" b="1" dirty="0"/>
              <a:t>119040 rows</a:t>
            </a:r>
            <a:r>
              <a:rPr lang="en-US" sz="1600" dirty="0"/>
              <a:t>.</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The dataset has  </a:t>
            </a:r>
            <a:r>
              <a:rPr lang="en-US" sz="1600" b="1" dirty="0"/>
              <a:t>Integer, Float &amp; Object </a:t>
            </a:r>
            <a:r>
              <a:rPr lang="en-US" sz="1600" dirty="0"/>
              <a:t>data types.</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There are several columns with </a:t>
            </a:r>
            <a:r>
              <a:rPr lang="en-US" sz="1600" b="1" dirty="0"/>
              <a:t>Null </a:t>
            </a:r>
            <a:r>
              <a:rPr lang="en-US" sz="1600" dirty="0"/>
              <a:t>data.</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The dataset contains data for the </a:t>
            </a:r>
            <a:r>
              <a:rPr lang="en-US" sz="1600" b="1" dirty="0"/>
              <a:t>years 1940 to 1945</a:t>
            </a:r>
            <a:r>
              <a:rPr lang="en-US" sz="1600" dirty="0"/>
              <a:t>.</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b="1" dirty="0"/>
              <a:t>Maximum Temperature</a:t>
            </a:r>
            <a:r>
              <a:rPr lang="en-US" sz="1600" dirty="0"/>
              <a:t> range from </a:t>
            </a:r>
            <a:r>
              <a:rPr lang="en-US" sz="1600" b="1" dirty="0"/>
              <a:t>27 to 50 degree Celsius</a:t>
            </a:r>
            <a:r>
              <a:rPr lang="en-US" sz="1600" dirty="0"/>
              <a:t>. </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b="1" dirty="0"/>
              <a:t>Minimum Temperature</a:t>
            </a:r>
            <a:r>
              <a:rPr lang="en-US" sz="1600" dirty="0"/>
              <a:t> range from </a:t>
            </a:r>
            <a:r>
              <a:rPr lang="en-US" sz="1600" b="1" dirty="0"/>
              <a:t>17 to 34 degree Celsius</a:t>
            </a:r>
            <a:r>
              <a:rPr lang="en-US" sz="1600" dirty="0"/>
              <a:t>. </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A </a:t>
            </a:r>
            <a:r>
              <a:rPr lang="en-US" sz="1600" b="1" dirty="0"/>
              <a:t>subset if the data attributes</a:t>
            </a:r>
            <a:r>
              <a:rPr lang="en-US" sz="1600" dirty="0"/>
              <a:t> is provided in the next slide.</a:t>
            </a:r>
            <a:endParaRPr lang="en-US" b="1" dirty="0"/>
          </a:p>
        </p:txBody>
      </p:sp>
    </p:spTree>
    <p:extLst>
      <p:ext uri="{BB962C8B-B14F-4D97-AF65-F5344CB8AC3E}">
        <p14:creationId xmlns:p14="http://schemas.microsoft.com/office/powerpoint/2010/main" val="3411733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6AD72F-253D-4AB7-A686-F3696F1858A5}"/>
              </a:ext>
            </a:extLst>
          </p:cNvPr>
          <p:cNvSpPr txBox="1"/>
          <p:nvPr/>
        </p:nvSpPr>
        <p:spPr>
          <a:xfrm>
            <a:off x="0" y="0"/>
            <a:ext cx="12192000" cy="461665"/>
          </a:xfrm>
          <a:prstGeom prst="rect">
            <a:avLst/>
          </a:prstGeom>
          <a:solidFill>
            <a:srgbClr val="0070C0"/>
          </a:solidFill>
        </p:spPr>
        <p:txBody>
          <a:bodyPr wrap="square" rtlCol="0">
            <a:spAutoFit/>
          </a:bodyPr>
          <a:lstStyle/>
          <a:p>
            <a:pPr defTabSz="1190466"/>
            <a:r>
              <a:rPr lang="en-US" sz="2400" dirty="0">
                <a:solidFill>
                  <a:schemeClr val="bg1"/>
                </a:solidFill>
                <a:latin typeface="Franklin Gothic Demi Cond" panose="020B0706030402020204" pitchFamily="34" charset="0"/>
              </a:rPr>
              <a:t>Dataset Attributes</a:t>
            </a:r>
            <a:endParaRPr lang="en-US" sz="2667" dirty="0">
              <a:solidFill>
                <a:schemeClr val="bg1"/>
              </a:solidFill>
              <a:latin typeface="Franklin Gothic Demi Cond" panose="020B0706030402020204" pitchFamily="34" charset="0"/>
            </a:endParaRPr>
          </a:p>
        </p:txBody>
      </p:sp>
      <p:pic>
        <p:nvPicPr>
          <p:cNvPr id="3" name="Picture 2"/>
          <p:cNvPicPr>
            <a:picLocks noChangeAspect="1"/>
          </p:cNvPicPr>
          <p:nvPr/>
        </p:nvPicPr>
        <p:blipFill>
          <a:blip r:embed="rId2"/>
          <a:stretch>
            <a:fillRect/>
          </a:stretch>
        </p:blipFill>
        <p:spPr>
          <a:xfrm>
            <a:off x="1938337" y="641838"/>
            <a:ext cx="8315325" cy="5968512"/>
          </a:xfrm>
          <a:prstGeom prst="rect">
            <a:avLst/>
          </a:prstGeom>
        </p:spPr>
      </p:pic>
    </p:spTree>
    <p:extLst>
      <p:ext uri="{BB962C8B-B14F-4D97-AF65-F5344CB8AC3E}">
        <p14:creationId xmlns:p14="http://schemas.microsoft.com/office/powerpoint/2010/main" val="850582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6AD72F-253D-4AB7-A686-F3696F1858A5}"/>
              </a:ext>
            </a:extLst>
          </p:cNvPr>
          <p:cNvSpPr txBox="1"/>
          <p:nvPr/>
        </p:nvSpPr>
        <p:spPr>
          <a:xfrm>
            <a:off x="0" y="0"/>
            <a:ext cx="12192000" cy="461665"/>
          </a:xfrm>
          <a:prstGeom prst="rect">
            <a:avLst/>
          </a:prstGeom>
          <a:solidFill>
            <a:srgbClr val="0070C0"/>
          </a:solidFill>
        </p:spPr>
        <p:txBody>
          <a:bodyPr wrap="square" rtlCol="0">
            <a:spAutoFit/>
          </a:bodyPr>
          <a:lstStyle/>
          <a:p>
            <a:pPr defTabSz="1190466"/>
            <a:r>
              <a:rPr lang="en-US" sz="2400" dirty="0">
                <a:solidFill>
                  <a:schemeClr val="bg1"/>
                </a:solidFill>
                <a:latin typeface="Franklin Gothic Demi Cond" panose="020B0706030402020204" pitchFamily="34" charset="0"/>
              </a:rPr>
              <a:t>Initial Observations</a:t>
            </a:r>
            <a:endParaRPr lang="en-US" sz="2667" dirty="0">
              <a:solidFill>
                <a:schemeClr val="bg1"/>
              </a:solidFill>
              <a:latin typeface="Franklin Gothic Demi Cond" panose="020B0706030402020204" pitchFamily="34" charset="0"/>
            </a:endParaRPr>
          </a:p>
        </p:txBody>
      </p:sp>
      <p:sp>
        <p:nvSpPr>
          <p:cNvPr id="2" name="Rectangle 1"/>
          <p:cNvSpPr/>
          <p:nvPr/>
        </p:nvSpPr>
        <p:spPr>
          <a:xfrm>
            <a:off x="534865" y="1239413"/>
            <a:ext cx="11122269" cy="4524315"/>
          </a:xfrm>
          <a:prstGeom prst="rect">
            <a:avLst/>
          </a:prstGeom>
        </p:spPr>
        <p:txBody>
          <a:bodyPr wrap="square">
            <a:spAutoFit/>
          </a:bodyPr>
          <a:lstStyle/>
          <a:p>
            <a:pPr marL="285750" indent="-285750">
              <a:buFont typeface="Wingdings" panose="05000000000000000000" pitchFamily="2" charset="2"/>
              <a:buChar char="ü"/>
            </a:pPr>
            <a:r>
              <a:rPr lang="en-US" sz="1600" dirty="0"/>
              <a:t>Dataset comprises of </a:t>
            </a:r>
            <a:r>
              <a:rPr lang="en-US" sz="1600" b="1" dirty="0"/>
              <a:t>10 duplicate rows. </a:t>
            </a:r>
          </a:p>
          <a:p>
            <a:pPr marL="285750" indent="-285750">
              <a:buFont typeface="Wingdings" panose="05000000000000000000" pitchFamily="2" charset="2"/>
              <a:buChar char="ü"/>
            </a:pPr>
            <a:endParaRPr lang="en-US" sz="1600" b="1" dirty="0"/>
          </a:p>
          <a:p>
            <a:pPr marL="285750" indent="-285750">
              <a:buFont typeface="Wingdings" panose="05000000000000000000" pitchFamily="2" charset="2"/>
              <a:buChar char="ü"/>
            </a:pPr>
            <a:r>
              <a:rPr lang="en-US" sz="1600" dirty="0"/>
              <a:t>There are several columns with missing values in this data set. e.g. </a:t>
            </a:r>
            <a:r>
              <a:rPr lang="en-US" sz="1600" b="1" dirty="0"/>
              <a:t>FT, FB, FTI, ITH, PGT </a:t>
            </a:r>
            <a:r>
              <a:rPr lang="en-US" sz="1600" dirty="0"/>
              <a:t>etc.</a:t>
            </a:r>
          </a:p>
          <a:p>
            <a:pPr marL="285750" indent="-285750">
              <a:buFont typeface="Wingdings" panose="05000000000000000000" pitchFamily="2" charset="2"/>
              <a:buChar char="ü"/>
            </a:pPr>
            <a:endParaRPr lang="en-US" sz="1600" dirty="0"/>
          </a:p>
          <a:p>
            <a:pPr marL="285750" indent="-285750" algn="just">
              <a:buFont typeface="Wingdings" panose="05000000000000000000" pitchFamily="2" charset="2"/>
              <a:buChar char="ü"/>
            </a:pPr>
            <a:r>
              <a:rPr lang="en-US" sz="1600" dirty="0"/>
              <a:t>The dataset contains the value </a:t>
            </a:r>
            <a:r>
              <a:rPr lang="en-US" sz="1600" b="1" dirty="0"/>
              <a:t>“T”</a:t>
            </a:r>
            <a:r>
              <a:rPr lang="en-US" sz="1600" dirty="0"/>
              <a:t> for some of the columns. In meteorology, the word "</a:t>
            </a:r>
            <a:r>
              <a:rPr lang="en-US" sz="1600" b="1" dirty="0"/>
              <a:t>trace</a:t>
            </a:r>
            <a:r>
              <a:rPr lang="en-US" sz="1600" dirty="0"/>
              <a:t>" is used to describe a very small amount of precipitation that results in no measurable accumulation. Trace amounts of precipitation are abbreviated by the capital letter "T", often placed in parenthesis (T). The numerical equivalent of "trace" or "T" is 0.00.</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Several columns are not required for building the predictive model / algorithm and needs to be dropped of the below reasons,</a:t>
            </a:r>
          </a:p>
          <a:p>
            <a:endParaRPr lang="en-US" sz="1600" dirty="0"/>
          </a:p>
          <a:p>
            <a:pPr marL="742950" lvl="1" indent="-285750">
              <a:buFont typeface="Wingdings" panose="05000000000000000000" pitchFamily="2" charset="2"/>
              <a:buChar char="Ø"/>
            </a:pPr>
            <a:r>
              <a:rPr lang="en-US" sz="1600" dirty="0"/>
              <a:t>The columns has a high percentage of Null data.</a:t>
            </a:r>
          </a:p>
          <a:p>
            <a:pPr marL="742950" lvl="1" indent="-285750">
              <a:buFont typeface="Wingdings" panose="05000000000000000000" pitchFamily="2" charset="2"/>
              <a:buChar char="Ø"/>
            </a:pPr>
            <a:r>
              <a:rPr lang="en-US" sz="1600" dirty="0"/>
              <a:t>Some of the columns are duplicate e.g. MIN, MAX, MEA, which has the same temperature data in degree Fahrenheit.</a:t>
            </a:r>
          </a:p>
          <a:p>
            <a:pPr marL="742950" lvl="1" indent="-285750">
              <a:buFont typeface="Wingdings" panose="05000000000000000000" pitchFamily="2" charset="2"/>
              <a:buChar char="Ø"/>
            </a:pPr>
            <a:r>
              <a:rPr lang="en-US" sz="1600" dirty="0"/>
              <a:t>Several columns are highly co-related e.g. MINTEMP with MeanTemp</a:t>
            </a:r>
          </a:p>
          <a:p>
            <a:pPr marL="742950" lvl="1" indent="-285750">
              <a:buFont typeface="Wingdings" panose="05000000000000000000" pitchFamily="2" charset="2"/>
              <a:buChar char="Ø"/>
            </a:pPr>
            <a:endParaRPr lang="en-US" sz="1600" dirty="0"/>
          </a:p>
          <a:p>
            <a:pPr marL="285750" indent="-285750">
              <a:buFont typeface="Wingdings" panose="05000000000000000000" pitchFamily="2" charset="2"/>
              <a:buChar char="ü"/>
            </a:pPr>
            <a:r>
              <a:rPr lang="en-US" sz="1600" dirty="0"/>
              <a:t>Few columns have Null values, which will be replaced using </a:t>
            </a:r>
            <a:r>
              <a:rPr lang="en-US" sz="1600" b="1" dirty="0"/>
              <a:t>FILLNA</a:t>
            </a:r>
            <a:r>
              <a:rPr lang="en-US" sz="1600" dirty="0"/>
              <a:t>.</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a:t>Data Profiling of the dataset would also provide a solid understanding of your data.</a:t>
            </a:r>
            <a:endParaRPr lang="en-US" sz="1600" b="0" i="0" dirty="0">
              <a:effectLst/>
              <a:latin typeface="medium-content-serif-font"/>
            </a:endParaRPr>
          </a:p>
        </p:txBody>
      </p:sp>
    </p:spTree>
    <p:extLst>
      <p:ext uri="{BB962C8B-B14F-4D97-AF65-F5344CB8AC3E}">
        <p14:creationId xmlns:p14="http://schemas.microsoft.com/office/powerpoint/2010/main" val="3451194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6AD72F-253D-4AB7-A686-F3696F1858A5}"/>
              </a:ext>
            </a:extLst>
          </p:cNvPr>
          <p:cNvSpPr txBox="1"/>
          <p:nvPr/>
        </p:nvSpPr>
        <p:spPr>
          <a:xfrm>
            <a:off x="0" y="0"/>
            <a:ext cx="12192000" cy="461665"/>
          </a:xfrm>
          <a:prstGeom prst="rect">
            <a:avLst/>
          </a:prstGeom>
          <a:solidFill>
            <a:srgbClr val="0070C0"/>
          </a:solidFill>
        </p:spPr>
        <p:txBody>
          <a:bodyPr wrap="square" rtlCol="0">
            <a:spAutoFit/>
          </a:bodyPr>
          <a:lstStyle/>
          <a:p>
            <a:pPr defTabSz="1190466"/>
            <a:r>
              <a:rPr lang="en-US" sz="2400" dirty="0">
                <a:solidFill>
                  <a:schemeClr val="bg1"/>
                </a:solidFill>
                <a:latin typeface="Franklin Gothic Demi Cond" panose="020B0706030402020204" pitchFamily="34" charset="0"/>
              </a:rPr>
              <a:t>Distribution Plot of the key features</a:t>
            </a:r>
            <a:endParaRPr lang="en-US" sz="2667" dirty="0">
              <a:solidFill>
                <a:schemeClr val="bg1"/>
              </a:solidFill>
              <a:latin typeface="Franklin Gothic Demi Cond" panose="020B0706030402020204" pitchFamily="34" charset="0"/>
            </a:endParaRPr>
          </a:p>
        </p:txBody>
      </p:sp>
      <p:pic>
        <p:nvPicPr>
          <p:cNvPr id="3" name="Picture 2"/>
          <p:cNvPicPr>
            <a:picLocks noChangeAspect="1"/>
          </p:cNvPicPr>
          <p:nvPr/>
        </p:nvPicPr>
        <p:blipFill rotWithShape="1">
          <a:blip r:embed="rId2"/>
          <a:srcRect t="1550"/>
          <a:stretch/>
        </p:blipFill>
        <p:spPr>
          <a:xfrm>
            <a:off x="2828192" y="993531"/>
            <a:ext cx="5867400" cy="5466983"/>
          </a:xfrm>
          <a:prstGeom prst="rect">
            <a:avLst/>
          </a:prstGeom>
        </p:spPr>
      </p:pic>
    </p:spTree>
    <p:extLst>
      <p:ext uri="{BB962C8B-B14F-4D97-AF65-F5344CB8AC3E}">
        <p14:creationId xmlns:p14="http://schemas.microsoft.com/office/powerpoint/2010/main" val="3463093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6AD72F-253D-4AB7-A686-F3696F1858A5}"/>
              </a:ext>
            </a:extLst>
          </p:cNvPr>
          <p:cNvSpPr txBox="1"/>
          <p:nvPr/>
        </p:nvSpPr>
        <p:spPr>
          <a:xfrm>
            <a:off x="0" y="0"/>
            <a:ext cx="12192000" cy="461665"/>
          </a:xfrm>
          <a:prstGeom prst="rect">
            <a:avLst/>
          </a:prstGeom>
          <a:solidFill>
            <a:srgbClr val="0070C0"/>
          </a:solidFill>
        </p:spPr>
        <p:txBody>
          <a:bodyPr wrap="square" rtlCol="0">
            <a:spAutoFit/>
          </a:bodyPr>
          <a:lstStyle/>
          <a:p>
            <a:pPr defTabSz="1190466"/>
            <a:r>
              <a:rPr lang="en-US" sz="2400" dirty="0">
                <a:solidFill>
                  <a:schemeClr val="bg1"/>
                </a:solidFill>
                <a:latin typeface="Franklin Gothic Demi Cond" panose="020B0706030402020204" pitchFamily="34" charset="0"/>
              </a:rPr>
              <a:t>Data snapshot after processing</a:t>
            </a:r>
            <a:endParaRPr lang="en-US" sz="2667" dirty="0">
              <a:solidFill>
                <a:schemeClr val="bg1"/>
              </a:solidFill>
              <a:latin typeface="Franklin Gothic Demi Cond" panose="020B0706030402020204" pitchFamily="34" charset="0"/>
            </a:endParaRPr>
          </a:p>
        </p:txBody>
      </p:sp>
      <p:pic>
        <p:nvPicPr>
          <p:cNvPr id="6" name="Picture 5"/>
          <p:cNvPicPr>
            <a:picLocks noChangeAspect="1"/>
          </p:cNvPicPr>
          <p:nvPr/>
        </p:nvPicPr>
        <p:blipFill>
          <a:blip r:embed="rId2"/>
          <a:stretch>
            <a:fillRect/>
          </a:stretch>
        </p:blipFill>
        <p:spPr>
          <a:xfrm>
            <a:off x="2014171" y="1841989"/>
            <a:ext cx="7437560" cy="3175588"/>
          </a:xfrm>
          <a:prstGeom prst="rect">
            <a:avLst/>
          </a:prstGeom>
        </p:spPr>
      </p:pic>
    </p:spTree>
    <p:extLst>
      <p:ext uri="{BB962C8B-B14F-4D97-AF65-F5344CB8AC3E}">
        <p14:creationId xmlns:p14="http://schemas.microsoft.com/office/powerpoint/2010/main" val="1741576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6AD72F-253D-4AB7-A686-F3696F1858A5}"/>
              </a:ext>
            </a:extLst>
          </p:cNvPr>
          <p:cNvSpPr txBox="1"/>
          <p:nvPr/>
        </p:nvSpPr>
        <p:spPr>
          <a:xfrm>
            <a:off x="0" y="0"/>
            <a:ext cx="12192000" cy="461665"/>
          </a:xfrm>
          <a:prstGeom prst="rect">
            <a:avLst/>
          </a:prstGeom>
          <a:solidFill>
            <a:srgbClr val="0070C0"/>
          </a:solidFill>
        </p:spPr>
        <p:txBody>
          <a:bodyPr wrap="square" rtlCol="0">
            <a:spAutoFit/>
          </a:bodyPr>
          <a:lstStyle/>
          <a:p>
            <a:pPr defTabSz="1190466"/>
            <a:r>
              <a:rPr lang="en-US" sz="2400" dirty="0">
                <a:solidFill>
                  <a:schemeClr val="bg1"/>
                </a:solidFill>
                <a:latin typeface="Franklin Gothic Demi Cond" panose="020B0706030402020204" pitchFamily="34" charset="0"/>
              </a:rPr>
              <a:t>Statistical details of the data</a:t>
            </a:r>
            <a:endParaRPr lang="en-US" sz="2667" dirty="0">
              <a:solidFill>
                <a:schemeClr val="bg1"/>
              </a:solidFill>
              <a:latin typeface="Franklin Gothic Demi Cond" panose="020B0706030402020204" pitchFamily="34" charset="0"/>
            </a:endParaRPr>
          </a:p>
        </p:txBody>
      </p:sp>
      <p:pic>
        <p:nvPicPr>
          <p:cNvPr id="2" name="Picture 1"/>
          <p:cNvPicPr>
            <a:picLocks noChangeAspect="1"/>
          </p:cNvPicPr>
          <p:nvPr/>
        </p:nvPicPr>
        <p:blipFill>
          <a:blip r:embed="rId2"/>
          <a:stretch>
            <a:fillRect/>
          </a:stretch>
        </p:blipFill>
        <p:spPr>
          <a:xfrm>
            <a:off x="561960" y="1693618"/>
            <a:ext cx="11068079" cy="3520220"/>
          </a:xfrm>
          <a:prstGeom prst="rect">
            <a:avLst/>
          </a:prstGeom>
        </p:spPr>
      </p:pic>
    </p:spTree>
    <p:extLst>
      <p:ext uri="{BB962C8B-B14F-4D97-AF65-F5344CB8AC3E}">
        <p14:creationId xmlns:p14="http://schemas.microsoft.com/office/powerpoint/2010/main" val="4007295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6AD72F-253D-4AB7-A686-F3696F1858A5}"/>
              </a:ext>
            </a:extLst>
          </p:cNvPr>
          <p:cNvSpPr txBox="1"/>
          <p:nvPr/>
        </p:nvSpPr>
        <p:spPr>
          <a:xfrm>
            <a:off x="0" y="0"/>
            <a:ext cx="12192000" cy="461665"/>
          </a:xfrm>
          <a:prstGeom prst="rect">
            <a:avLst/>
          </a:prstGeom>
          <a:solidFill>
            <a:srgbClr val="0070C0"/>
          </a:solidFill>
        </p:spPr>
        <p:txBody>
          <a:bodyPr wrap="square" rtlCol="0">
            <a:spAutoFit/>
          </a:bodyPr>
          <a:lstStyle/>
          <a:p>
            <a:pPr defTabSz="1190466"/>
            <a:r>
              <a:rPr lang="en-US" sz="2400" dirty="0">
                <a:solidFill>
                  <a:schemeClr val="bg1"/>
                </a:solidFill>
                <a:latin typeface="Franklin Gothic Demi Cond" panose="020B0706030402020204" pitchFamily="34" charset="0"/>
              </a:rPr>
              <a:t>Distribution of Maximum Temperature &amp; Minimum Temperature after processing</a:t>
            </a:r>
            <a:endParaRPr lang="en-US" sz="2667" dirty="0">
              <a:solidFill>
                <a:schemeClr val="bg1"/>
              </a:solidFill>
              <a:latin typeface="Franklin Gothic Demi Cond" panose="020B0706030402020204" pitchFamily="34" charset="0"/>
            </a:endParaRPr>
          </a:p>
        </p:txBody>
      </p:sp>
      <p:pic>
        <p:nvPicPr>
          <p:cNvPr id="2" name="Picture 1"/>
          <p:cNvPicPr>
            <a:picLocks noChangeAspect="1"/>
          </p:cNvPicPr>
          <p:nvPr/>
        </p:nvPicPr>
        <p:blipFill>
          <a:blip r:embed="rId2"/>
          <a:stretch>
            <a:fillRect/>
          </a:stretch>
        </p:blipFill>
        <p:spPr>
          <a:xfrm>
            <a:off x="2983888" y="1323242"/>
            <a:ext cx="5133975" cy="4457700"/>
          </a:xfrm>
          <a:prstGeom prst="rect">
            <a:avLst/>
          </a:prstGeom>
        </p:spPr>
      </p:pic>
    </p:spTree>
    <p:extLst>
      <p:ext uri="{BB962C8B-B14F-4D97-AF65-F5344CB8AC3E}">
        <p14:creationId xmlns:p14="http://schemas.microsoft.com/office/powerpoint/2010/main" val="4662221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ranklin Gothic">
      <a:majorFont>
        <a:latin typeface="Franklin Gothic Demi Cond"/>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1427</TotalTime>
  <Words>530</Words>
  <Application>Microsoft Office PowerPoint</Application>
  <PresentationFormat>Widescreen</PresentationFormat>
  <Paragraphs>103</Paragraphs>
  <Slides>15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4" baseType="lpstr">
      <vt:lpstr>Arial</vt:lpstr>
      <vt:lpstr>Calibri</vt:lpstr>
      <vt:lpstr>Franklin Gothic Book</vt:lpstr>
      <vt:lpstr>Franklin Gothic Demi Cond</vt:lpstr>
      <vt:lpstr>Helvetica</vt:lpstr>
      <vt:lpstr>medium-content-serif-font</vt:lpstr>
      <vt:lpstr>Wingdings</vt:lpstr>
      <vt:lpstr>1_Office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Predicting_Max_Temp_using_Lin_Reg_Prem Ranjan</dc:title>
  <dc:subject>Predicting_Max_Temp_using_Lin_Reg_Prem Ranjan</dc:subject>
  <dc:creator>Prem Ranjan</dc:creator>
  <cp:lastModifiedBy>Prem Ranjan (UST, IND)</cp:lastModifiedBy>
  <cp:revision>241</cp:revision>
  <dcterms:created xsi:type="dcterms:W3CDTF">2018-04-05T16:51:08Z</dcterms:created>
  <dcterms:modified xsi:type="dcterms:W3CDTF">2019-06-30T17:53:03Z</dcterms:modified>
</cp:coreProperties>
</file>