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  <p:sldId id="265" r:id="rId9"/>
    <p:sldId id="267" r:id="rId10"/>
    <p:sldId id="268" r:id="rId11"/>
    <p:sldId id="270" r:id="rId12"/>
    <p:sldId id="271" r:id="rId13"/>
    <p:sldId id="269" r:id="rId14"/>
    <p:sldId id="258" r:id="rId15"/>
    <p:sldId id="26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Content" id="{97513FFC-4E4F-4171-A834-2368D6C9DF6C}">
          <p14:sldIdLst>
            <p14:sldId id="256"/>
            <p14:sldId id="257"/>
          </p14:sldIdLst>
        </p14:section>
        <p14:section name="Introduction" id="{BDFBCFF5-793B-479F-9A3A-918F61DF2F4B}">
          <p14:sldIdLst>
            <p14:sldId id="262"/>
            <p14:sldId id="259"/>
          </p14:sldIdLst>
        </p14:section>
        <p14:section name="PCA Method" id="{35213F98-59D7-4511-9E48-21225A564535}">
          <p14:sldIdLst>
            <p14:sldId id="261"/>
            <p14:sldId id="263"/>
            <p14:sldId id="264"/>
            <p14:sldId id="265"/>
            <p14:sldId id="267"/>
            <p14:sldId id="268"/>
            <p14:sldId id="270"/>
            <p14:sldId id="271"/>
            <p14:sldId id="269"/>
          </p14:sldIdLst>
        </p14:section>
        <p14:section name="Conclusion" id="{89E53527-2194-489E-9193-6E409A8BB09A}">
          <p14:sldIdLst>
            <p14:sldId id="258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AA16"/>
    <a:srgbClr val="327F9E"/>
    <a:srgbClr val="E1A9CC"/>
    <a:srgbClr val="F68ECE"/>
    <a:srgbClr val="ED7F11"/>
    <a:srgbClr val="EF640F"/>
    <a:srgbClr val="FAEF62"/>
    <a:srgbClr val="DC006E"/>
    <a:srgbClr val="7F4892"/>
    <a:srgbClr val="DB9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34C64-7A8A-4A02-B1FA-D738E86B334E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5933D-0B31-45DC-86C4-5B571FC35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5933D-0B31-45DC-86C4-5B571FC35A4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31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5933D-0B31-45DC-86C4-5B571FC35A4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0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5933D-0B31-45DC-86C4-5B571FC35A4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5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Linear transformation to a orthogonal basis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5933D-0B31-45DC-86C4-5B571FC35A4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65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2166364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6200" cy="45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7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14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9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67128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3212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5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4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4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0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5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47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2339171-ACBD-45B8-B1FD-6DBD7E813064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875294A-13DA-4D88-9619-8E0D5DEC5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73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anjansarkar717@kgpian.iitkgp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png"/><Relationship Id="rId1" Type="http://schemas.openxmlformats.org/officeDocument/2006/relationships/tags" Target="../tags/tag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stie.su.domains/ISLR2/ISLRv2_website.pdf" TargetMode="External"/><Relationship Id="rId7" Type="http://schemas.openxmlformats.org/officeDocument/2006/relationships/hyperlink" Target="https://youtu.be/g-Hb26agBFg" TargetMode="External"/><Relationship Id="rId2" Type="http://schemas.openxmlformats.org/officeDocument/2006/relationships/hyperlink" Target="https://ieeexplore.ieee.org/stamp/stamp.jsp?tp=&amp;arnumber=9036908&amp;tag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FD4DeN81ODY" TargetMode="External"/><Relationship Id="rId5" Type="http://schemas.openxmlformats.org/officeDocument/2006/relationships/hyperlink" Target="https://youtu.be/FgakZw6K1QQ" TargetMode="External"/><Relationship Id="rId4" Type="http://schemas.openxmlformats.org/officeDocument/2006/relationships/hyperlink" Target="https://en.wikipedia.org/wiki/Principal_component_analysi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png"/><Relationship Id="rId1" Type="http://schemas.openxmlformats.org/officeDocument/2006/relationships/tags" Target="../tags/tag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7.jpe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B35D5C-2562-292F-675C-8E4EE67CD3F1}"/>
              </a:ext>
            </a:extLst>
          </p:cNvPr>
          <p:cNvSpPr txBox="1"/>
          <p:nvPr/>
        </p:nvSpPr>
        <p:spPr>
          <a:xfrm>
            <a:off x="1271995" y="2170984"/>
            <a:ext cx="96480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  <a:ea typeface="Open Sans" pitchFamily="2" charset="0"/>
                <a:cs typeface="Open Sans" pitchFamily="2" charset="0"/>
              </a:rPr>
              <a:t>Name – Ranjan Sarkar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  <a:ea typeface="Open Sans" pitchFamily="2" charset="0"/>
                <a:cs typeface="Open Sans" pitchFamily="2" charset="0"/>
              </a:rPr>
              <a:t>Roll – 21MA40022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  <a:ea typeface="Open Sans" pitchFamily="2" charset="0"/>
                <a:cs typeface="Open Sans" pitchFamily="2" charset="0"/>
              </a:rPr>
              <a:t>2-Year MSc, 2</a:t>
            </a:r>
            <a:r>
              <a:rPr lang="en-US" sz="2000" baseline="300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  <a:ea typeface="Open Sans" pitchFamily="2" charset="0"/>
                <a:cs typeface="Open Sans" pitchFamily="2" charset="0"/>
              </a:rPr>
              <a:t>nd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  <a:ea typeface="Open Sans" pitchFamily="2" charset="0"/>
                <a:cs typeface="Open Sans" pitchFamily="2" charset="0"/>
              </a:rPr>
              <a:t> Year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  <a:ea typeface="Open Sans" pitchFamily="2" charset="0"/>
                <a:cs typeface="Open Sans" pitchFamily="2" charset="0"/>
              </a:rPr>
              <a:t>Department of Mathematics, IIT Kharagpur</a:t>
            </a:r>
          </a:p>
          <a:p>
            <a:pPr algn="ctr"/>
            <a:r>
              <a:rPr lang="en-US" sz="1900" dirty="0">
                <a:solidFill>
                  <a:schemeClr val="bg1">
                    <a:lumMod val="95000"/>
                  </a:schemeClr>
                </a:solidFill>
                <a:latin typeface="Calisto MT" panose="02040603050505030304" pitchFamily="18" charset="0"/>
                <a:ea typeface="Open Sans" pitchFamily="2" charset="0"/>
                <a:cs typeface="Open Sans" pitchFamily="2" charset="0"/>
              </a:rPr>
              <a:t>E-mail Id – </a:t>
            </a:r>
            <a:r>
              <a:rPr lang="en-US" sz="2000" i="1" dirty="0">
                <a:solidFill>
                  <a:schemeClr val="accent3"/>
                </a:solidFill>
                <a:latin typeface="Calisto MT" panose="02040603050505030304" pitchFamily="18" charset="0"/>
                <a:ea typeface="Open Sans" pitchFamily="2" charset="0"/>
                <a:cs typeface="Open San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ranjansarkar717@kgpian.iitkgp.ac.in</a:t>
            </a:r>
            <a:r>
              <a:rPr lang="en-US" sz="1900" dirty="0">
                <a:solidFill>
                  <a:schemeClr val="accent3"/>
                </a:solidFill>
                <a:latin typeface="Calisto MT" panose="02040603050505030304" pitchFamily="18" charset="0"/>
                <a:ea typeface="Open Sans" pitchFamily="2" charset="0"/>
                <a:cs typeface="Open Sans" pitchFamily="2" charset="0"/>
              </a:rPr>
              <a:t> </a:t>
            </a:r>
            <a:endParaRPr lang="en-IN" sz="1900" dirty="0">
              <a:solidFill>
                <a:schemeClr val="accent3"/>
              </a:solidFill>
              <a:latin typeface="Calisto MT" panose="02040603050505030304" pitchFamily="18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0C5CC-A976-EE4C-F945-76D7647C7816}"/>
              </a:ext>
            </a:extLst>
          </p:cNvPr>
          <p:cNvSpPr txBox="1"/>
          <p:nvPr/>
        </p:nvSpPr>
        <p:spPr>
          <a:xfrm>
            <a:off x="3492636" y="3913912"/>
            <a:ext cx="5206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ea typeface="Open Sans" pitchFamily="2" charset="0"/>
                <a:cs typeface="Open Sans" pitchFamily="2" charset="0"/>
              </a:rPr>
              <a:t>Date – September 14, 2022</a:t>
            </a:r>
            <a:endParaRPr lang="en-IN" sz="2100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E24228-E6C2-418B-4179-9B49AF77DA4E}"/>
              </a:ext>
            </a:extLst>
          </p:cNvPr>
          <p:cNvGrpSpPr/>
          <p:nvPr/>
        </p:nvGrpSpPr>
        <p:grpSpPr>
          <a:xfrm>
            <a:off x="795526" y="414037"/>
            <a:ext cx="10723661" cy="1289028"/>
            <a:chOff x="1018841" y="455134"/>
            <a:chExt cx="10723661" cy="128902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E83367C-C87D-75CC-D7AA-5C9BAA0A87FA}"/>
                </a:ext>
              </a:extLst>
            </p:cNvPr>
            <p:cNvSpPr/>
            <p:nvPr/>
          </p:nvSpPr>
          <p:spPr>
            <a:xfrm>
              <a:off x="1018841" y="455614"/>
              <a:ext cx="2301596" cy="1288548"/>
            </a:xfrm>
            <a:prstGeom prst="roundRect">
              <a:avLst>
                <a:gd name="adj" fmla="val 1712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: Top Corners One Rounded and One Snipped 11">
              <a:extLst>
                <a:ext uri="{FF2B5EF4-FFF2-40B4-BE49-F238E27FC236}">
                  <a16:creationId xmlns:a16="http://schemas.microsoft.com/office/drawing/2014/main" id="{C32F7385-36CB-D2B6-BFF0-C63AD716EF3C}"/>
                </a:ext>
              </a:extLst>
            </p:cNvPr>
            <p:cNvSpPr/>
            <p:nvPr/>
          </p:nvSpPr>
          <p:spPr>
            <a:xfrm>
              <a:off x="2978220" y="455614"/>
              <a:ext cx="8403929" cy="1288548"/>
            </a:xfrm>
            <a:prstGeom prst="snipRoundRect">
              <a:avLst>
                <a:gd name="adj1" fmla="val 0"/>
                <a:gd name="adj2" fmla="val 1943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736F3F-E15F-32CD-A02E-77DCD42948A0}"/>
                </a:ext>
              </a:extLst>
            </p:cNvPr>
            <p:cNvGrpSpPr/>
            <p:nvPr/>
          </p:nvGrpSpPr>
          <p:grpSpPr>
            <a:xfrm>
              <a:off x="1103086" y="455134"/>
              <a:ext cx="10639416" cy="1288549"/>
              <a:chOff x="950869" y="455134"/>
              <a:chExt cx="10639416" cy="128854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1ACE719-30DC-B180-4A6C-64030C3EA7CF}"/>
                  </a:ext>
                </a:extLst>
              </p:cNvPr>
              <p:cNvGrpSpPr/>
              <p:nvPr/>
            </p:nvGrpSpPr>
            <p:grpSpPr>
              <a:xfrm>
                <a:off x="950869" y="727386"/>
                <a:ext cx="10639416" cy="769441"/>
                <a:chOff x="716764" y="809580"/>
                <a:chExt cx="10639416" cy="769441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5171728-4A56-9163-7BAD-F18399C4F5C0}"/>
                    </a:ext>
                  </a:extLst>
                </p:cNvPr>
                <p:cNvSpPr txBox="1"/>
                <p:nvPr/>
              </p:nvSpPr>
              <p:spPr>
                <a:xfrm>
                  <a:off x="2011068" y="868487"/>
                  <a:ext cx="934511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solidFill>
                        <a:srgbClr val="2D81A3"/>
                      </a:solidFill>
                      <a:latin typeface="Raleway" pitchFamily="2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Principal Component Analysis (PCA)</a:t>
                  </a:r>
                  <a:endParaRPr lang="en-IN" sz="3600" dirty="0">
                    <a:solidFill>
                      <a:srgbClr val="2D81A3"/>
                    </a:solidFill>
                    <a:latin typeface="Raleway" pitchFamily="2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CF81C4-CFD2-4995-6795-F0EE86FE34B6}"/>
                    </a:ext>
                  </a:extLst>
                </p:cNvPr>
                <p:cNvSpPr txBox="1"/>
                <p:nvPr/>
              </p:nvSpPr>
              <p:spPr>
                <a:xfrm>
                  <a:off x="716764" y="809580"/>
                  <a:ext cx="1889829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200" spc="100" dirty="0">
                      <a:solidFill>
                        <a:schemeClr val="accent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Seminar</a:t>
                  </a:r>
                </a:p>
                <a:p>
                  <a:pPr algn="ctr"/>
                  <a:r>
                    <a:rPr lang="en-US" sz="2200" spc="100" dirty="0">
                      <a:solidFill>
                        <a:schemeClr val="accent2">
                          <a:lumMod val="50000"/>
                        </a:schemeClr>
                      </a:solidFill>
                      <a:latin typeface="Book Antiqua" panose="02040602050305030304" pitchFamily="18" charset="0"/>
                    </a:rPr>
                    <a:t>Topic</a:t>
                  </a:r>
                  <a:endParaRPr lang="en-IN" sz="2200" spc="100" dirty="0">
                    <a:solidFill>
                      <a:schemeClr val="accent2">
                        <a:lumMod val="50000"/>
                      </a:schemeClr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62740D85-3A0A-F62F-83E2-6E5398AE2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6004" y="455134"/>
                <a:ext cx="0" cy="1288549"/>
              </a:xfrm>
              <a:prstGeom prst="line">
                <a:avLst/>
              </a:prstGeom>
              <a:ln w="19050">
                <a:solidFill>
                  <a:srgbClr val="3494B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4D92530D-0713-4948-9E6B-1E1F348E0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88" y="4563486"/>
            <a:ext cx="1085224" cy="12154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8CD82E-B30B-0B7A-B3FD-9EB53B9EB7FD}"/>
              </a:ext>
            </a:extLst>
          </p:cNvPr>
          <p:cNvSpPr txBox="1"/>
          <p:nvPr/>
        </p:nvSpPr>
        <p:spPr>
          <a:xfrm>
            <a:off x="4182926" y="6041323"/>
            <a:ext cx="382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ea typeface="Open Sans" pitchFamily="2" charset="0"/>
                <a:cs typeface="Open Sans" pitchFamily="2" charset="0"/>
              </a:rPr>
              <a:t>Indian Institute of Technology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alatino Linotype" panose="02040502050505030304" pitchFamily="18" charset="0"/>
                <a:ea typeface="Open Sans" pitchFamily="2" charset="0"/>
                <a:cs typeface="Open Sans" pitchFamily="2" charset="0"/>
              </a:rPr>
              <a:t>Kharagpur</a:t>
            </a:r>
            <a:endParaRPr lang="en-IN" dirty="0">
              <a:solidFill>
                <a:schemeClr val="tx2">
                  <a:lumMod val="50000"/>
                </a:schemeClr>
              </a:solidFill>
              <a:latin typeface="Palatino Linotype" panose="02040502050505030304" pitchFamily="18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213B33-F5CF-C998-0DBD-8B826C8BA464}"/>
              </a:ext>
            </a:extLst>
          </p:cNvPr>
          <p:cNvCxnSpPr>
            <a:cxnSpLocks/>
          </p:cNvCxnSpPr>
          <p:nvPr/>
        </p:nvCxnSpPr>
        <p:spPr>
          <a:xfrm>
            <a:off x="3964112" y="5979679"/>
            <a:ext cx="426377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36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 advTm="3748">
        <p159:morph option="byObject"/>
      </p:transition>
    </mc:Choice>
    <mc:Fallback>
      <p:transition spd="slow" advTm="374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8894-6C44-9F28-7E6A-E03AB73A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759" y="722487"/>
            <a:ext cx="8760431" cy="778552"/>
          </a:xfrm>
        </p:spPr>
        <p:txBody>
          <a:bodyPr>
            <a:noAutofit/>
          </a:bodyPr>
          <a:lstStyle/>
          <a:p>
            <a:pPr algn="r"/>
            <a:r>
              <a:rPr lang="en-US" sz="3300" b="1" cap="none" dirty="0">
                <a:solidFill>
                  <a:srgbClr val="C1F1CB"/>
                </a:solidFill>
                <a:latin typeface="D-DIN" panose="020B0504030202030204" pitchFamily="34" charset="0"/>
                <a:ea typeface="Verdana" panose="020B0604030504040204" pitchFamily="34" charset="0"/>
              </a:rPr>
              <a:t>Solving the Maximization Problem by using Lagrange Multiplier Method</a:t>
            </a:r>
            <a:endParaRPr lang="en-IN" sz="3300" b="1" cap="none" dirty="0">
              <a:solidFill>
                <a:srgbClr val="C1F1CB"/>
              </a:solidFill>
              <a:latin typeface="D-DIN" panose="020B050403020203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BB5EE-057D-E271-F14A-01A405D16AB2}"/>
              </a:ext>
            </a:extLst>
          </p:cNvPr>
          <p:cNvSpPr txBox="1"/>
          <p:nvPr/>
        </p:nvSpPr>
        <p:spPr>
          <a:xfrm>
            <a:off x="200351" y="934703"/>
            <a:ext cx="166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 Light" panose="020B0304020202020204" pitchFamily="34" charset="0"/>
              </a:rPr>
              <a:t>PCA Method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02426F-4C95-FC0D-FBD4-DA847A5AA157}"/>
              </a:ext>
            </a:extLst>
          </p:cNvPr>
          <p:cNvCxnSpPr>
            <a:cxnSpLocks/>
          </p:cNvCxnSpPr>
          <p:nvPr/>
        </p:nvCxnSpPr>
        <p:spPr>
          <a:xfrm>
            <a:off x="2024009" y="668210"/>
            <a:ext cx="0" cy="887106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88B1D6-5FC1-7C04-EE12-677490B033C7}"/>
                  </a:ext>
                </a:extLst>
              </p:cNvPr>
              <p:cNvSpPr txBox="1"/>
              <p:nvPr/>
            </p:nvSpPr>
            <p:spPr>
              <a:xfrm>
                <a:off x="2732085" y="2528076"/>
                <a:ext cx="4499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88B1D6-5FC1-7C04-EE12-677490B0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085" y="2528076"/>
                <a:ext cx="449943" cy="369332"/>
              </a:xfrm>
              <a:prstGeom prst="rect">
                <a:avLst/>
              </a:prstGeom>
              <a:blipFill>
                <a:blip r:embed="rId3"/>
                <a:stretch>
                  <a:fillRect l="-4054" t="-18333" r="-459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81CCFA-0666-5C6A-370A-55880B138336}"/>
                  </a:ext>
                </a:extLst>
              </p:cNvPr>
              <p:cNvSpPr txBox="1"/>
              <p:nvPr/>
            </p:nvSpPr>
            <p:spPr>
              <a:xfrm>
                <a:off x="3202943" y="2481909"/>
                <a:ext cx="8170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81CCFA-0666-5C6A-370A-55880B13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43" y="2481909"/>
                <a:ext cx="817055" cy="461665"/>
              </a:xfrm>
              <a:prstGeom prst="rect">
                <a:avLst/>
              </a:prstGeom>
              <a:blipFill>
                <a:blip r:embed="rId4"/>
                <a:stretch>
                  <a:fillRect t="-3947" r="-20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D5200F-958F-00B5-6FB0-7D707A110D60}"/>
                  </a:ext>
                </a:extLst>
              </p:cNvPr>
              <p:cNvSpPr txBox="1"/>
              <p:nvPr/>
            </p:nvSpPr>
            <p:spPr>
              <a:xfrm>
                <a:off x="2883209" y="2406009"/>
                <a:ext cx="81705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D5200F-958F-00B5-6FB0-7D707A11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209" y="2406009"/>
                <a:ext cx="8170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9DAA4E-5265-8F5B-0E14-3406FF50C4D1}"/>
                  </a:ext>
                </a:extLst>
              </p:cNvPr>
              <p:cNvSpPr txBox="1"/>
              <p:nvPr/>
            </p:nvSpPr>
            <p:spPr>
              <a:xfrm>
                <a:off x="1768582" y="2437786"/>
                <a:ext cx="876051" cy="53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9DAA4E-5265-8F5B-0E14-3406FF50C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82" y="2437786"/>
                <a:ext cx="876051" cy="5360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4CC280-62A5-F934-B8B4-30B961AA62AC}"/>
                  </a:ext>
                </a:extLst>
              </p:cNvPr>
              <p:cNvSpPr txBox="1"/>
              <p:nvPr/>
            </p:nvSpPr>
            <p:spPr>
              <a:xfrm>
                <a:off x="980847" y="2428830"/>
                <a:ext cx="3686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4CC280-62A5-F934-B8B4-30B961AA6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47" y="2428830"/>
                <a:ext cx="36869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A1EA9A-4EED-C274-8E50-090F8BB5B166}"/>
                  </a:ext>
                </a:extLst>
              </p:cNvPr>
              <p:cNvSpPr txBox="1"/>
              <p:nvPr/>
            </p:nvSpPr>
            <p:spPr>
              <a:xfrm>
                <a:off x="1325059" y="2375187"/>
                <a:ext cx="667555" cy="541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800" dirty="0"/>
                  <a:t>   =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A1EA9A-4EED-C274-8E50-090F8BB5B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59" y="2375187"/>
                <a:ext cx="667555" cy="541238"/>
              </a:xfrm>
              <a:prstGeom prst="rect">
                <a:avLst/>
              </a:prstGeom>
              <a:blipFill>
                <a:blip r:embed="rId8"/>
                <a:stretch>
                  <a:fillRect l="-909" t="-1136" r="-30909" b="-38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5EF881-C5B6-E369-F565-3F9DB00A33F9}"/>
                  </a:ext>
                </a:extLst>
              </p:cNvPr>
              <p:cNvSpPr txBox="1"/>
              <p:nvPr/>
            </p:nvSpPr>
            <p:spPr>
              <a:xfrm>
                <a:off x="2263927" y="2412660"/>
                <a:ext cx="40796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IN" sz="2800" dirty="0"/>
                  <a:t> </a:t>
                </a:r>
                <a:r>
                  <a:rPr lang="en-IN" sz="3600" dirty="0"/>
                  <a:t>[                                     ]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5EF881-C5B6-E369-F565-3F9DB00A3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927" y="2412660"/>
                <a:ext cx="4079643" cy="553998"/>
              </a:xfrm>
              <a:prstGeom prst="rect">
                <a:avLst/>
              </a:prstGeom>
              <a:blipFill>
                <a:blip r:embed="rId9"/>
                <a:stretch>
                  <a:fillRect t="-25275" r="-5821" b="-49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50BBF1-6209-A7E2-42F0-FECC0051905F}"/>
                  </a:ext>
                </a:extLst>
              </p:cNvPr>
              <p:cNvSpPr txBox="1"/>
              <p:nvPr/>
            </p:nvSpPr>
            <p:spPr>
              <a:xfrm>
                <a:off x="1931543" y="3340892"/>
                <a:ext cx="31831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50BBF1-6209-A7E2-42F0-FECC00519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543" y="3340892"/>
                <a:ext cx="3183179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3FDC21-2647-961C-9501-AC727750415C}"/>
                  </a:ext>
                </a:extLst>
              </p:cNvPr>
              <p:cNvSpPr txBox="1"/>
              <p:nvPr/>
            </p:nvSpPr>
            <p:spPr>
              <a:xfrm>
                <a:off x="2997832" y="2474996"/>
                <a:ext cx="45658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1</m:t>
                      </m:r>
                    </m:oMath>
                  </m:oMathPara>
                </a14:m>
                <a:endParaRPr lang="en-IN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3FDC21-2647-961C-9501-AC7277504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832" y="2474996"/>
                <a:ext cx="456585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C8E806-0D68-37EB-E8A4-B4A3EAE5B557}"/>
                  </a:ext>
                </a:extLst>
              </p:cNvPr>
              <p:cNvSpPr txBox="1"/>
              <p:nvPr/>
            </p:nvSpPr>
            <p:spPr>
              <a:xfrm>
                <a:off x="7077281" y="2470090"/>
                <a:ext cx="354983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𝑢𝑛𝑘𝑛𝑜𝑤𝑛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h𝑒𝑟𝑒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𝐿𝑎𝑔𝑟𝑎𝑛𝑔𝑒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𝑀𝑢𝑙𝑡𝑖𝑝𝑙𝑖𝑒𝑟</m:t>
                    </m:r>
                  </m:oMath>
                </a14:m>
                <a:endParaRPr lang="en-IN" dirty="0">
                  <a:solidFill>
                    <a:schemeClr val="accent1">
                      <a:lumMod val="50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C8E806-0D68-37EB-E8A4-B4A3EAE5B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281" y="2470090"/>
                <a:ext cx="3549832" cy="707886"/>
              </a:xfrm>
              <a:prstGeom prst="rect">
                <a:avLst/>
              </a:prstGeom>
              <a:blipFill>
                <a:blip r:embed="rId12"/>
                <a:stretch>
                  <a:fillRect l="-1546" b="-12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11869A-3458-40B1-FA2C-00FCDBA18DCD}"/>
                  </a:ext>
                </a:extLst>
              </p:cNvPr>
              <p:cNvSpPr txBox="1"/>
              <p:nvPr/>
            </p:nvSpPr>
            <p:spPr>
              <a:xfrm>
                <a:off x="3726298" y="2472317"/>
                <a:ext cx="29719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 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sz="2400" dirty="0">
                    <a:latin typeface="Palatino Linotype" panose="02040502050505030304" pitchFamily="18" charset="0"/>
                  </a:rPr>
                  <a:t>  (                  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11869A-3458-40B1-FA2C-00FCDBA18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98" y="2472317"/>
                <a:ext cx="2971932" cy="461665"/>
              </a:xfrm>
              <a:prstGeom prst="rect">
                <a:avLst/>
              </a:prstGeom>
              <a:blipFill>
                <a:blip r:embed="rId13"/>
                <a:stretch>
                  <a:fillRect l="-205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147B7F-9EC9-76FB-606E-FAA66498B0E5}"/>
                  </a:ext>
                </a:extLst>
              </p:cNvPr>
              <p:cNvSpPr txBox="1"/>
              <p:nvPr/>
            </p:nvSpPr>
            <p:spPr>
              <a:xfrm>
                <a:off x="4202347" y="2517766"/>
                <a:ext cx="25094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147B7F-9EC9-76FB-606E-FAA66498B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347" y="2517766"/>
                <a:ext cx="25094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9A34E6-805B-E908-B362-32F5C1A51E4F}"/>
                  </a:ext>
                </a:extLst>
              </p:cNvPr>
              <p:cNvSpPr txBox="1"/>
              <p:nvPr/>
            </p:nvSpPr>
            <p:spPr>
              <a:xfrm>
                <a:off x="4204007" y="2532249"/>
                <a:ext cx="25094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9A34E6-805B-E908-B362-32F5C1A51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007" y="2532249"/>
                <a:ext cx="2509463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A52870-0960-49DF-9167-B7F53CF7B028}"/>
                  </a:ext>
                </a:extLst>
              </p:cNvPr>
              <p:cNvSpPr txBox="1"/>
              <p:nvPr/>
            </p:nvSpPr>
            <p:spPr>
              <a:xfrm>
                <a:off x="1909360" y="4110336"/>
                <a:ext cx="203645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𝐶𝑢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3A52870-0960-49DF-9167-B7F53CF7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360" y="4110336"/>
                <a:ext cx="2036455" cy="4924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02CB554-1A49-8224-B959-4043455B97C7}"/>
              </a:ext>
            </a:extLst>
          </p:cNvPr>
          <p:cNvSpPr txBox="1"/>
          <p:nvPr/>
        </p:nvSpPr>
        <p:spPr>
          <a:xfrm>
            <a:off x="5613400" y="3522012"/>
            <a:ext cx="5585790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So, we are finding the maximum Eigen Value of the Covariance Matrix.</a:t>
            </a:r>
          </a:p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Since, Covariance Matrix is symmetric and positive semi-definite, so every eigen value will be a non-negative real number and corresponding Eigen Vectors are orthogonal.</a:t>
            </a:r>
          </a:p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By arranging the eigen values in descending order, we will find the sequence of Eigen Vectors which will give the Principal Components.</a:t>
            </a:r>
          </a:p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9E4F45-CAA1-6E3E-5151-D99EB42038F9}"/>
                  </a:ext>
                </a:extLst>
              </p:cNvPr>
              <p:cNvSpPr txBox="1"/>
              <p:nvPr/>
            </p:nvSpPr>
            <p:spPr>
              <a:xfrm>
                <a:off x="1909360" y="5653182"/>
                <a:ext cx="2433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⇒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𝐶𝑢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9E4F45-CAA1-6E3E-5151-D99EB420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360" y="5653182"/>
                <a:ext cx="2433423" cy="4924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EA100B-2FDB-13CE-4026-50030C795CA4}"/>
                  </a:ext>
                </a:extLst>
              </p:cNvPr>
              <p:cNvSpPr txBox="1"/>
              <p:nvPr/>
            </p:nvSpPr>
            <p:spPr>
              <a:xfrm>
                <a:off x="1889269" y="4879780"/>
                <a:ext cx="3044680" cy="491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⇒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𝐶𝑢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EA100B-2FDB-13CE-4026-50030C795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269" y="4879780"/>
                <a:ext cx="3044680" cy="4913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C9757C-7599-D504-3CB2-CF5D1D2DB5F3}"/>
                  </a:ext>
                </a:extLst>
              </p:cNvPr>
              <p:cNvSpPr txBox="1"/>
              <p:nvPr/>
            </p:nvSpPr>
            <p:spPr>
              <a:xfrm>
                <a:off x="4933949" y="4079856"/>
                <a:ext cx="26576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en-IN" sz="2400" dirty="0">
                    <a:latin typeface="Palatino Linotype" panose="02040502050505030304" pitchFamily="18" charset="0"/>
                  </a:rPr>
                  <a:t> </a:t>
                </a:r>
                <a:r>
                  <a:rPr lang="en-IN" sz="2000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is Eigen Value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IN" sz="2000" b="1" i="1" dirty="0">
                  <a:solidFill>
                    <a:schemeClr val="accent1">
                      <a:lumMod val="75000"/>
                    </a:schemeClr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C9757C-7599-D504-3CB2-CF5D1D2DB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949" y="4079856"/>
                <a:ext cx="2657678" cy="523220"/>
              </a:xfrm>
              <a:prstGeom prst="rect">
                <a:avLst/>
              </a:prstGeom>
              <a:blipFill>
                <a:blip r:embed="rId19"/>
                <a:stretch>
                  <a:fillRect b="-15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55453-0258-743C-4AF9-AD65F96D20AC}"/>
              </a:ext>
            </a:extLst>
          </p:cNvPr>
          <p:cNvCxnSpPr/>
          <p:nvPr/>
        </p:nvCxnSpPr>
        <p:spPr>
          <a:xfrm>
            <a:off x="4257262" y="4366717"/>
            <a:ext cx="36800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7708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86"/>
    </mc:Choice>
    <mc:Fallback>
      <p:transition spd="slow" advTm="173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2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2" grpId="0"/>
      <p:bldP spid="24" grpId="0"/>
      <p:bldP spid="26" grpId="0"/>
      <p:bldP spid="27" grpId="0"/>
      <p:bldP spid="29" grpId="1"/>
      <p:bldP spid="29" grpId="2"/>
      <p:bldP spid="30" grpId="0"/>
      <p:bldP spid="32" grpId="0"/>
      <p:bldP spid="34" grpId="0"/>
      <p:bldP spid="21" grpId="0"/>
      <p:bldP spid="23" grpId="0"/>
      <p:bldP spid="5" grpId="0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E4729C-5D98-F03D-39D7-BD5A753E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759" y="722487"/>
            <a:ext cx="8760431" cy="778552"/>
          </a:xfrm>
        </p:spPr>
        <p:txBody>
          <a:bodyPr>
            <a:noAutofit/>
          </a:bodyPr>
          <a:lstStyle/>
          <a:p>
            <a:pPr algn="r"/>
            <a:r>
              <a:rPr lang="en-US" sz="3300" b="1" cap="none" dirty="0">
                <a:solidFill>
                  <a:srgbClr val="C1F1CB"/>
                </a:solidFill>
                <a:latin typeface="D-DIN" panose="020B0504030202030204" pitchFamily="34" charset="0"/>
                <a:ea typeface="Verdana" panose="020B0604030504040204" pitchFamily="34" charset="0"/>
              </a:rPr>
              <a:t>Process to Find Principal Components</a:t>
            </a:r>
            <a:endParaRPr lang="en-IN" sz="3300" b="1" cap="none" dirty="0">
              <a:solidFill>
                <a:srgbClr val="C1F1CB"/>
              </a:solidFill>
              <a:latin typeface="D-DIN" panose="020B050403020203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CA2A5-7923-394A-A25A-04693258BB92}"/>
              </a:ext>
            </a:extLst>
          </p:cNvPr>
          <p:cNvSpPr txBox="1"/>
          <p:nvPr/>
        </p:nvSpPr>
        <p:spPr>
          <a:xfrm>
            <a:off x="200351" y="934703"/>
            <a:ext cx="166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 Light" panose="020B0304020202020204" pitchFamily="34" charset="0"/>
              </a:rPr>
              <a:t>PCA Method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3D6A3C-E33A-894B-5FC5-50F8E43FF689}"/>
              </a:ext>
            </a:extLst>
          </p:cNvPr>
          <p:cNvCxnSpPr>
            <a:cxnSpLocks/>
          </p:cNvCxnSpPr>
          <p:nvPr/>
        </p:nvCxnSpPr>
        <p:spPr>
          <a:xfrm>
            <a:off x="2024009" y="668210"/>
            <a:ext cx="0" cy="887106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6DB4BF-51F9-86F3-1B40-456D11B9F243}"/>
              </a:ext>
            </a:extLst>
          </p:cNvPr>
          <p:cNvSpPr txBox="1"/>
          <p:nvPr/>
        </p:nvSpPr>
        <p:spPr>
          <a:xfrm>
            <a:off x="2263698" y="2143591"/>
            <a:ext cx="9121697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First, Calculate the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Covariance Matrix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(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)</a:t>
            </a:r>
          </a:p>
          <a:p>
            <a:pPr marL="285750" indent="-285750" algn="just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Then, Find the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Eigen Values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 of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and arrange them in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descending order</a:t>
            </a: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  <a:ea typeface="Cambria Math" panose="02040503050406030204" pitchFamily="18" charset="0"/>
              </a:rPr>
              <a:t>.</a:t>
            </a:r>
          </a:p>
          <a:p>
            <a:pPr marL="285750" indent="-285750" algn="just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After getting that descending sequence of Eigen Values,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write down the Eigen Vectors corresponding to those eigen values.</a:t>
            </a:r>
          </a:p>
          <a:p>
            <a:pPr marL="285750" indent="-285750" algn="just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Finally,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PC1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will be the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Eigen Vector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corresponding to the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highest Eigen Value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PC2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will be the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Eigen Vectors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corresponding to the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Second Highest Eigen Value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and So on.</a:t>
            </a:r>
          </a:p>
          <a:p>
            <a:pPr marL="285750" indent="-285750" algn="just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Furthermore, you can calculate the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Contribution Score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 of each PC.</a:t>
            </a:r>
          </a:p>
          <a:p>
            <a:pPr marL="285750" indent="-285750" algn="just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According to the contribution, you choose some of the Principal Components.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83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83"/>
    </mc:Choice>
    <mc:Fallback>
      <p:transition spd="slow" advTm="225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C25C057-A8B6-3872-3F5E-04F14A774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335" y="2312328"/>
            <a:ext cx="56388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B08664-1D2E-304C-14E8-5D9150A7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648" y="787038"/>
            <a:ext cx="8486449" cy="778552"/>
          </a:xfrm>
        </p:spPr>
        <p:txBody>
          <a:bodyPr>
            <a:noAutofit/>
          </a:bodyPr>
          <a:lstStyle/>
          <a:p>
            <a:pPr algn="r"/>
            <a:r>
              <a:rPr lang="en-US" sz="3200" b="1" cap="none" dirty="0">
                <a:solidFill>
                  <a:srgbClr val="C1F1CB"/>
                </a:solidFill>
                <a:latin typeface="D-DIN" panose="020B0504030202030204" pitchFamily="34" charset="0"/>
                <a:ea typeface="Verdana" panose="020B0604030504040204" pitchFamily="34" charset="0"/>
              </a:rPr>
              <a:t>Visualization of a 28x28 (=784) dim Image data in 2D</a:t>
            </a:r>
            <a:endParaRPr lang="en-IN" sz="3200" b="1" cap="none" dirty="0">
              <a:solidFill>
                <a:srgbClr val="C1F1CB"/>
              </a:solidFill>
              <a:latin typeface="D-DIN" panose="020B050403020203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2F304-A242-A6DD-98D1-81420EF8C787}"/>
              </a:ext>
            </a:extLst>
          </p:cNvPr>
          <p:cNvSpPr txBox="1"/>
          <p:nvPr/>
        </p:nvSpPr>
        <p:spPr>
          <a:xfrm>
            <a:off x="200351" y="934703"/>
            <a:ext cx="166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 Light" panose="020B0304020202020204" pitchFamily="34" charset="0"/>
              </a:rPr>
              <a:t>Application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EF4109-E50D-FD81-0A58-CDD02AC50D68}"/>
              </a:ext>
            </a:extLst>
          </p:cNvPr>
          <p:cNvCxnSpPr>
            <a:cxnSpLocks/>
          </p:cNvCxnSpPr>
          <p:nvPr/>
        </p:nvCxnSpPr>
        <p:spPr>
          <a:xfrm>
            <a:off x="2024009" y="668210"/>
            <a:ext cx="0" cy="887106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5504D5-2C88-E163-7784-C3B97D302151}"/>
              </a:ext>
            </a:extLst>
          </p:cNvPr>
          <p:cNvSpPr txBox="1"/>
          <p:nvPr/>
        </p:nvSpPr>
        <p:spPr>
          <a:xfrm>
            <a:off x="938139" y="2450530"/>
            <a:ext cx="356901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This is a sample of 28x28 pixel Image Dataset.</a:t>
            </a:r>
          </a:p>
          <a:p>
            <a:pPr marL="285750" indent="-285750">
              <a:spcAft>
                <a:spcPts val="8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We need 28*28 = 784 values (Grayscale pixel value Range: 0 – 255) to describe a single image.</a:t>
            </a:r>
          </a:p>
          <a:p>
            <a:pPr marL="285750" indent="-285750">
              <a:spcAft>
                <a:spcPts val="8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Each Datapoint is a point in 784 dim Space which can’t be visualized.</a:t>
            </a:r>
          </a:p>
          <a:p>
            <a:pPr marL="285750" indent="-285750">
              <a:spcAft>
                <a:spcPts val="8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So, we need PCA to transform this data to a lower version of itself.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665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68"/>
    </mc:Choice>
    <mc:Fallback>
      <p:transition spd="slow" advTm="9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DF8105-75C8-D0A3-4171-6428E7B0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648" y="787038"/>
            <a:ext cx="8486449" cy="778552"/>
          </a:xfrm>
        </p:spPr>
        <p:txBody>
          <a:bodyPr>
            <a:noAutofit/>
          </a:bodyPr>
          <a:lstStyle/>
          <a:p>
            <a:pPr algn="r"/>
            <a:r>
              <a:rPr lang="en-US" sz="3200" b="1" cap="none" dirty="0">
                <a:solidFill>
                  <a:srgbClr val="C1F1CB"/>
                </a:solidFill>
                <a:latin typeface="D-DIN" panose="020B0504030202030204" pitchFamily="34" charset="0"/>
                <a:ea typeface="Verdana" panose="020B0604030504040204" pitchFamily="34" charset="0"/>
              </a:rPr>
              <a:t>Visualization of a 28x28 (=784) dim Image data in 2D</a:t>
            </a:r>
            <a:endParaRPr lang="en-IN" sz="3200" b="1" cap="none" dirty="0">
              <a:solidFill>
                <a:srgbClr val="C1F1CB"/>
              </a:solidFill>
              <a:latin typeface="D-DIN" panose="020B050403020203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17D36-AAB6-0269-0E19-7F927D8E808D}"/>
              </a:ext>
            </a:extLst>
          </p:cNvPr>
          <p:cNvSpPr txBox="1"/>
          <p:nvPr/>
        </p:nvSpPr>
        <p:spPr>
          <a:xfrm>
            <a:off x="200351" y="934703"/>
            <a:ext cx="166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 Light" panose="020B0304020202020204" pitchFamily="34" charset="0"/>
              </a:rPr>
              <a:t>Application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357440-E23A-31A3-B0B2-0AB7612C0409}"/>
              </a:ext>
            </a:extLst>
          </p:cNvPr>
          <p:cNvCxnSpPr>
            <a:cxnSpLocks/>
          </p:cNvCxnSpPr>
          <p:nvPr/>
        </p:nvCxnSpPr>
        <p:spPr>
          <a:xfrm>
            <a:off x="2024009" y="668210"/>
            <a:ext cx="0" cy="887106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192C80-444B-AC27-D98F-EF989D5F44AB}"/>
              </a:ext>
            </a:extLst>
          </p:cNvPr>
          <p:cNvSpPr txBox="1"/>
          <p:nvPr/>
        </p:nvSpPr>
        <p:spPr>
          <a:xfrm>
            <a:off x="765426" y="2242778"/>
            <a:ext cx="3077104" cy="2372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After applying PCA, we transformed the higher dimensional data to it’s best 2 dimensional representation.</a:t>
            </a:r>
          </a:p>
          <a:p>
            <a:pPr marL="285750" indent="-285750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Each color denotes a different numbers between 0 to 9.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DEE921B-0D4E-4805-26D7-53B4FB8A6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800" y="2162070"/>
            <a:ext cx="7132297" cy="44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E78728-D7C4-F3D4-138D-CF93E3B5AB46}"/>
              </a:ext>
            </a:extLst>
          </p:cNvPr>
          <p:cNvSpPr txBox="1"/>
          <p:nvPr/>
        </p:nvSpPr>
        <p:spPr>
          <a:xfrm>
            <a:off x="1257086" y="4805656"/>
            <a:ext cx="1015247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0</a:t>
            </a:r>
          </a:p>
          <a:p>
            <a:pPr marL="285750" indent="-285750">
              <a:spcAft>
                <a:spcPts val="500"/>
              </a:spcAft>
              <a:buClr>
                <a:srgbClr val="EF640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1</a:t>
            </a:r>
          </a:p>
          <a:p>
            <a:pPr marL="285750" indent="-285750">
              <a:spcAft>
                <a:spcPts val="500"/>
              </a:spcAft>
              <a:buClr>
                <a:srgbClr val="108A39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2</a:t>
            </a:r>
          </a:p>
          <a:p>
            <a:pPr marL="285750" indent="-285750">
              <a:spcAft>
                <a:spcPts val="5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3</a:t>
            </a:r>
          </a:p>
          <a:p>
            <a:pPr marL="285750" indent="-285750">
              <a:spcAft>
                <a:spcPts val="500"/>
              </a:spcAft>
              <a:buClr>
                <a:srgbClr val="7030A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3ECAF-A167-0B53-B47C-F3760E78D961}"/>
              </a:ext>
            </a:extLst>
          </p:cNvPr>
          <p:cNvSpPr txBox="1"/>
          <p:nvPr/>
        </p:nvSpPr>
        <p:spPr>
          <a:xfrm>
            <a:off x="2268404" y="4805656"/>
            <a:ext cx="728093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Clr>
                <a:srgbClr val="82002B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5</a:t>
            </a:r>
          </a:p>
          <a:p>
            <a:pPr marL="285750" indent="-285750">
              <a:spcAft>
                <a:spcPts val="500"/>
              </a:spcAft>
              <a:buClr>
                <a:srgbClr val="F68ECE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6</a:t>
            </a:r>
          </a:p>
          <a:p>
            <a:pPr marL="285750" indent="-285750">
              <a:spcAft>
                <a:spcPts val="5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7</a:t>
            </a:r>
          </a:p>
          <a:p>
            <a:pPr marL="285750" indent="-285750">
              <a:spcAft>
                <a:spcPts val="500"/>
              </a:spcAft>
              <a:buClr>
                <a:srgbClr val="91AA16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8</a:t>
            </a:r>
          </a:p>
          <a:p>
            <a:pPr marL="285750" indent="-285750">
              <a:spcAft>
                <a:spcPts val="5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480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637"/>
    </mc:Choice>
    <mc:Fallback>
      <p:transition spd="slow" advTm="126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3F4A4-1F7D-8495-2B47-E6330DBC3D25}"/>
              </a:ext>
            </a:extLst>
          </p:cNvPr>
          <p:cNvSpPr txBox="1"/>
          <p:nvPr/>
        </p:nvSpPr>
        <p:spPr>
          <a:xfrm>
            <a:off x="1059769" y="688586"/>
            <a:ext cx="665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Applications</a:t>
            </a:r>
            <a:endParaRPr lang="en-IN" sz="5400" b="1" dirty="0">
              <a:solidFill>
                <a:schemeClr val="accent1">
                  <a:lumMod val="40000"/>
                  <a:lumOff val="60000"/>
                </a:schemeClr>
              </a:solidFill>
              <a:latin typeface="HP Simplified Hans Light" panose="020B0300000000000000" pitchFamily="34" charset="-122"/>
              <a:ea typeface="HP Simplified Hans Light" panose="020B03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55F3C-EF3F-702F-76A6-E1556CD935FD}"/>
              </a:ext>
            </a:extLst>
          </p:cNvPr>
          <p:cNvSpPr txBox="1"/>
          <p:nvPr/>
        </p:nvSpPr>
        <p:spPr>
          <a:xfrm>
            <a:off x="1059769" y="2450965"/>
            <a:ext cx="95528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PCA is predominantly used as a dimensionality reduction technique in domains like</a:t>
            </a:r>
          </a:p>
          <a:p>
            <a:pPr>
              <a:spcAft>
                <a:spcPts val="1000"/>
              </a:spcAft>
              <a:buClr>
                <a:schemeClr val="accent2">
                  <a:lumMod val="50000"/>
                </a:schemeClr>
              </a:buClr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   		     Facial Recognition                              Pattern Recognition</a:t>
            </a:r>
          </a:p>
          <a:p>
            <a:pPr>
              <a:spcAft>
                <a:spcPts val="1000"/>
              </a:spcAft>
              <a:buClr>
                <a:schemeClr val="accent2">
                  <a:lumMod val="50000"/>
                </a:schemeClr>
              </a:buClr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		     Computer Vision                                  Image Compression</a:t>
            </a:r>
          </a:p>
          <a:p>
            <a:pPr>
              <a:spcAft>
                <a:spcPts val="1000"/>
              </a:spcAft>
              <a:buClr>
                <a:schemeClr val="accent2">
                  <a:lumMod val="50000"/>
                </a:schemeClr>
              </a:buClr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		     Visualization                                        Time Series Prediction</a:t>
            </a:r>
          </a:p>
          <a:p>
            <a:pPr marL="285750" indent="-285750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PCA is used to preprocess the raw data before putting it in Machine Learning model.</a:t>
            </a:r>
          </a:p>
          <a:p>
            <a:pPr marL="285750" indent="-285750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It is often used to help in dealing with multi-collinearity before a model is developed.</a:t>
            </a:r>
          </a:p>
          <a:p>
            <a:pPr marL="285750" indent="-285750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PCA is also applied in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Healthcare industries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in multiple areas like patient insurance data where there are multiple sources of data and with a huge number of variables that are correlated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32572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1"/>
    </mc:Choice>
    <mc:Fallback>
      <p:transition spd="slow" advTm="463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1CC3FE-C48F-7427-5866-77687274B266}"/>
              </a:ext>
            </a:extLst>
          </p:cNvPr>
          <p:cNvSpPr txBox="1"/>
          <p:nvPr/>
        </p:nvSpPr>
        <p:spPr>
          <a:xfrm>
            <a:off x="1059769" y="688586"/>
            <a:ext cx="665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References</a:t>
            </a:r>
            <a:endParaRPr lang="en-IN" sz="5400" b="1" dirty="0">
              <a:solidFill>
                <a:schemeClr val="accent1">
                  <a:lumMod val="40000"/>
                  <a:lumOff val="60000"/>
                </a:schemeClr>
              </a:solidFill>
              <a:latin typeface="HP Simplified Hans Light" panose="020B0300000000000000" pitchFamily="34" charset="-122"/>
              <a:ea typeface="HP Simplified Hans Light" panose="020B0300000000000000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AB2B0-AB9D-A19C-F303-3EB3484CB0EF}"/>
              </a:ext>
            </a:extLst>
          </p:cNvPr>
          <p:cNvSpPr txBox="1"/>
          <p:nvPr/>
        </p:nvSpPr>
        <p:spPr>
          <a:xfrm>
            <a:off x="1118173" y="2438106"/>
            <a:ext cx="970907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D-DIN" panose="020B0504030202030204" pitchFamily="34" charset="0"/>
              </a:rPr>
              <a:t>G. T. Reddy et al., "Analysis of Dimensionality Reduction Techniques on Big Data," in IEEE Access, vol. 8, pp. 54776-54788, 2020, </a:t>
            </a:r>
            <a:r>
              <a:rPr lang="en-US" dirty="0" err="1">
                <a:latin typeface="D-DIN" panose="020B0504030202030204" pitchFamily="34" charset="0"/>
              </a:rPr>
              <a:t>doi</a:t>
            </a:r>
            <a:r>
              <a:rPr lang="en-US" dirty="0">
                <a:latin typeface="D-DIN" panose="020B0504030202030204" pitchFamily="34" charset="0"/>
              </a:rPr>
              <a:t>: 10.1109/ACCESS.2020.2980942.</a:t>
            </a:r>
            <a:r>
              <a:rPr lang="en-IN" dirty="0">
                <a:latin typeface="D-DIN" panose="020B0504030202030204" pitchFamily="34" charset="0"/>
              </a:rPr>
              <a:t> Link:  </a:t>
            </a:r>
            <a:r>
              <a:rPr lang="en-IN" dirty="0">
                <a:latin typeface="D-DIN" panose="020B0504030202030204" pitchFamily="34" charset="0"/>
                <a:hlinkClick r:id="rId2"/>
              </a:rPr>
              <a:t>IEEE Xplore Full-Text PDF</a:t>
            </a:r>
            <a:endParaRPr lang="en-IN" dirty="0">
              <a:latin typeface="D-DIN" panose="020B0504030202030204" pitchFamily="34" charset="0"/>
            </a:endParaRPr>
          </a:p>
          <a:p>
            <a:pPr marL="342900" indent="-342900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D-DIN" panose="020B0504030202030204" pitchFamily="34" charset="0"/>
              </a:rPr>
              <a:t>Chapter 2: 12.2. PCA (Page: 498 – 510) of the Book:  </a:t>
            </a:r>
            <a:r>
              <a:rPr lang="en-US" dirty="0">
                <a:latin typeface="D-DIN" panose="020B0504030202030204" pitchFamily="34" charset="0"/>
                <a:hlinkClick r:id="rId3"/>
              </a:rPr>
              <a:t>An Introduction to Statistical Learning (ISLR) Version 2</a:t>
            </a:r>
            <a:endParaRPr lang="en-US" dirty="0">
              <a:latin typeface="D-DIN" panose="020B0504030202030204" pitchFamily="34" charset="0"/>
            </a:endParaRPr>
          </a:p>
          <a:p>
            <a:pPr marL="342900" indent="-342900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D-DIN" panose="020B0504030202030204" pitchFamily="34" charset="0"/>
              </a:rPr>
              <a:t>Wikipedia:  </a:t>
            </a:r>
            <a:r>
              <a:rPr lang="en-IN" dirty="0">
                <a:latin typeface="D-DIN" panose="020B0504030202030204" pitchFamily="34" charset="0"/>
                <a:hlinkClick r:id="rId4"/>
              </a:rPr>
              <a:t>Principal component analysis – Wikipedia</a:t>
            </a:r>
            <a:endParaRPr lang="en-IN" dirty="0">
              <a:latin typeface="D-DIN" panose="020B0504030202030204" pitchFamily="34" charset="0"/>
            </a:endParaRPr>
          </a:p>
          <a:p>
            <a:pPr marL="342900" indent="-342900">
              <a:spcAft>
                <a:spcPts val="10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D-DIN" panose="020B0504030202030204" pitchFamily="34" charset="0"/>
              </a:rPr>
              <a:t>Some YouTube Channels to understand it Visually:</a:t>
            </a:r>
          </a:p>
          <a:p>
            <a:pPr marL="800100" lvl="1" indent="-342900"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err="1">
                <a:latin typeface="D-DIN" panose="020B0504030202030204" pitchFamily="34" charset="0"/>
                <a:hlinkClick r:id="rId5"/>
              </a:rPr>
              <a:t>StatQuest</a:t>
            </a:r>
            <a:r>
              <a:rPr lang="en-US" dirty="0">
                <a:latin typeface="D-DIN" panose="020B0504030202030204" pitchFamily="34" charset="0"/>
                <a:hlinkClick r:id="rId5"/>
              </a:rPr>
              <a:t> with Josh </a:t>
            </a:r>
            <a:r>
              <a:rPr lang="en-US" dirty="0" err="1">
                <a:latin typeface="D-DIN" panose="020B0504030202030204" pitchFamily="34" charset="0"/>
                <a:hlinkClick r:id="rId5"/>
              </a:rPr>
              <a:t>Starmer</a:t>
            </a:r>
            <a:r>
              <a:rPr lang="en-US" dirty="0">
                <a:latin typeface="D-DIN" panose="020B0504030202030204" pitchFamily="34" charset="0"/>
                <a:hlinkClick r:id="rId5"/>
              </a:rPr>
              <a:t> | PCA Step-by-Step</a:t>
            </a:r>
            <a:endParaRPr lang="en-US" dirty="0">
              <a:latin typeface="D-DIN" panose="020B0504030202030204" pitchFamily="34" charset="0"/>
            </a:endParaRPr>
          </a:p>
          <a:p>
            <a:pPr marL="800100" lvl="1" indent="-342900"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D-DIN" panose="020B0504030202030204" pitchFamily="34" charset="0"/>
                <a:hlinkClick r:id="rId6"/>
              </a:rPr>
              <a:t>Visually Explained | PCA</a:t>
            </a:r>
            <a:endParaRPr lang="en-IN" dirty="0">
              <a:latin typeface="D-DIN" panose="020B0504030202030204" pitchFamily="34" charset="0"/>
            </a:endParaRPr>
          </a:p>
          <a:p>
            <a:pPr marL="800100" lvl="1" indent="-342900">
              <a:spcAft>
                <a:spcPts val="6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IN" dirty="0" err="1">
                <a:latin typeface="D-DIN" panose="020B0504030202030204" pitchFamily="34" charset="0"/>
                <a:hlinkClick r:id="rId7"/>
              </a:rPr>
              <a:t>Serrano.Academy</a:t>
            </a:r>
            <a:r>
              <a:rPr lang="en-IN" dirty="0">
                <a:latin typeface="D-DIN" panose="020B0504030202030204" pitchFamily="34" charset="0"/>
                <a:hlinkClick r:id="rId7"/>
              </a:rPr>
              <a:t> | PCA</a:t>
            </a:r>
            <a:endParaRPr lang="en-IN" dirty="0">
              <a:latin typeface="D-DIN" panose="020B050403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 advTm="8685">
        <p159:morph option="byObject"/>
      </p:transition>
    </mc:Choice>
    <mc:Fallback>
      <p:transition spd="slow" advTm="8685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55444C-D376-53DC-85D9-1092DCDB9B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0ADC3-3D7C-D60C-AEDE-27D30C06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132" y="2629284"/>
            <a:ext cx="9784080" cy="1661077"/>
          </a:xfrm>
        </p:spPr>
        <p:txBody>
          <a:bodyPr>
            <a:noAutofit/>
          </a:bodyPr>
          <a:lstStyle/>
          <a:p>
            <a:pPr algn="ctr"/>
            <a:r>
              <a:rPr lang="en-US" sz="9600" cap="none" dirty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Easter Eggs" panose="03000600000000000000" pitchFamily="66" charset="0"/>
              </a:rPr>
              <a:t>T</a:t>
            </a:r>
            <a:r>
              <a:rPr lang="en-US" sz="9600" cap="none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Easter Eggs" panose="03000600000000000000" pitchFamily="66" charset="0"/>
              </a:rPr>
              <a:t>h</a:t>
            </a:r>
            <a:r>
              <a:rPr lang="en-US" sz="9600" cap="none" dirty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Easter Eggs" panose="03000600000000000000" pitchFamily="66" charset="0"/>
              </a:rPr>
              <a:t>a</a:t>
            </a:r>
            <a:r>
              <a:rPr lang="en-US" sz="9600" cap="none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Easter Eggs" panose="03000600000000000000" pitchFamily="66" charset="0"/>
              </a:rPr>
              <a:t>n</a:t>
            </a:r>
            <a:r>
              <a:rPr lang="en-US" sz="9600" cap="none" dirty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Easter Eggs" panose="03000600000000000000" pitchFamily="66" charset="0"/>
              </a:rPr>
              <a:t>k</a:t>
            </a:r>
            <a:r>
              <a:rPr lang="en-US" sz="9600" cap="none" dirty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Easter Eggs" panose="03000600000000000000" pitchFamily="66" charset="0"/>
              </a:rPr>
              <a:t> Y</a:t>
            </a:r>
            <a:r>
              <a:rPr lang="en-US" sz="9600" cap="none" dirty="0">
                <a:ln w="31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Easter Eggs" panose="03000600000000000000" pitchFamily="66" charset="0"/>
              </a:rPr>
              <a:t>o</a:t>
            </a:r>
            <a:r>
              <a:rPr lang="en-US" sz="9600" cap="none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latin typeface="Easter Eggs" panose="03000600000000000000" pitchFamily="66" charset="0"/>
              </a:rPr>
              <a:t>u</a:t>
            </a:r>
            <a:r>
              <a:rPr lang="en-US" sz="9600" b="1" cap="none" dirty="0">
                <a:ln w="3175"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Easter Eggs" panose="03000600000000000000" pitchFamily="66" charset="0"/>
              </a:rPr>
              <a:t>!</a:t>
            </a:r>
            <a:endParaRPr lang="en-IN" sz="9600" b="1" cap="none" dirty="0">
              <a:ln w="3175">
                <a:solidFill>
                  <a:schemeClr val="tx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Easter Eggs" panose="03000600000000000000" pitchFamily="66" charset="0"/>
            </a:endParaRPr>
          </a:p>
        </p:txBody>
      </p:sp>
      <p:pic>
        <p:nvPicPr>
          <p:cNvPr id="5" name="Graphic 4" descr="Grain">
            <a:extLst>
              <a:ext uri="{FF2B5EF4-FFF2-40B4-BE49-F238E27FC236}">
                <a16:creationId xmlns:a16="http://schemas.microsoft.com/office/drawing/2014/main" id="{03AAE1D3-9668-A918-F881-EEEA21D33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7919" y="2469653"/>
            <a:ext cx="1548831" cy="15488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97345D-9DB1-19AC-C111-23C4933830CD}"/>
              </a:ext>
            </a:extLst>
          </p:cNvPr>
          <p:cNvSpPr txBox="1"/>
          <p:nvPr/>
        </p:nvSpPr>
        <p:spPr>
          <a:xfrm>
            <a:off x="9219343" y="6349429"/>
            <a:ext cx="2835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William Costinavel" panose="02000500000000000000" pitchFamily="2" charset="0"/>
              </a:rPr>
              <a:t>by: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William Costinavel" panose="02000500000000000000" pitchFamily="2" charset="0"/>
              </a:rPr>
              <a:t>Ranjan Sarkar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William Costinave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26090"/>
      </p:ext>
    </p:extLst>
  </p:cSld>
  <p:clrMapOvr>
    <a:masterClrMapping/>
  </p:clrMapOvr>
  <p:transition spd="slow" advTm="19453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71C009-915A-3663-8986-5601E8443412}"/>
              </a:ext>
            </a:extLst>
          </p:cNvPr>
          <p:cNvSpPr txBox="1"/>
          <p:nvPr/>
        </p:nvSpPr>
        <p:spPr>
          <a:xfrm>
            <a:off x="1070043" y="544749"/>
            <a:ext cx="66537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Content</a:t>
            </a:r>
            <a:endParaRPr lang="en-IN" sz="6600" b="1" dirty="0">
              <a:solidFill>
                <a:schemeClr val="accent1">
                  <a:lumMod val="40000"/>
                  <a:lumOff val="60000"/>
                </a:schemeClr>
              </a:solidFill>
              <a:latin typeface="HP Simplified Hans Light" panose="020B0300000000000000" pitchFamily="34" charset="-122"/>
              <a:ea typeface="HP Simplified Hans Light" panose="020B03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455D0-A3C5-AF20-D819-32C0183B08B7}"/>
              </a:ext>
            </a:extLst>
          </p:cNvPr>
          <p:cNvSpPr txBox="1"/>
          <p:nvPr/>
        </p:nvSpPr>
        <p:spPr>
          <a:xfrm>
            <a:off x="1299498" y="2291542"/>
            <a:ext cx="9593003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220"/>
              </a:spcBef>
              <a:spcAft>
                <a:spcPts val="220"/>
              </a:spcAft>
              <a:buClr>
                <a:schemeClr val="accent3">
                  <a:lumMod val="50000"/>
                </a:schemeClr>
              </a:buClr>
              <a:buSzPct val="105000"/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D-DIN" panose="020B0504030202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spcBef>
                <a:spcPts val="220"/>
              </a:spcBef>
              <a:spcAft>
                <a:spcPts val="220"/>
              </a:spcAft>
              <a:buClr>
                <a:schemeClr val="accent3">
                  <a:lumMod val="50000"/>
                </a:schemeClr>
              </a:buClr>
              <a:buSzPct val="105000"/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D-DIN" panose="020B0504030202030204" pitchFamily="34" charset="0"/>
                <a:cs typeface="Times New Roman" panose="02020603050405020304" pitchFamily="18" charset="0"/>
              </a:rPr>
              <a:t>PCA Method</a:t>
            </a:r>
          </a:p>
          <a:p>
            <a:pPr marL="1028700" lvl="1" indent="-571500">
              <a:spcBef>
                <a:spcPts val="220"/>
              </a:spcBef>
              <a:spcAft>
                <a:spcPts val="220"/>
              </a:spcAft>
              <a:buClr>
                <a:schemeClr val="accent3">
                  <a:lumMod val="50000"/>
                </a:schemeClr>
              </a:buClr>
              <a:buSzPct val="105000"/>
              <a:buFont typeface="+mj-lt"/>
              <a:buAutoNum type="romanL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D-DIN" panose="020B0504030202030204" pitchFamily="34" charset="0"/>
                <a:cs typeface="Times New Roman" panose="02020603050405020304" pitchFamily="18" charset="0"/>
              </a:rPr>
              <a:t>Geometric Interpretation</a:t>
            </a:r>
          </a:p>
          <a:p>
            <a:pPr marL="1028700" lvl="1" indent="-571500">
              <a:spcBef>
                <a:spcPts val="220"/>
              </a:spcBef>
              <a:spcAft>
                <a:spcPts val="220"/>
              </a:spcAft>
              <a:buClr>
                <a:schemeClr val="accent3">
                  <a:lumMod val="50000"/>
                </a:schemeClr>
              </a:buClr>
              <a:buSzPct val="105000"/>
              <a:buFont typeface="+mj-lt"/>
              <a:buAutoNum type="romanL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D-DIN" panose="020B0504030202030204" pitchFamily="34" charset="0"/>
                <a:cs typeface="Times New Roman" panose="02020603050405020304" pitchFamily="18" charset="0"/>
              </a:rPr>
              <a:t>Mathematical Formulation</a:t>
            </a:r>
          </a:p>
          <a:p>
            <a:pPr marL="514350" indent="-514350">
              <a:spcBef>
                <a:spcPts val="220"/>
              </a:spcBef>
              <a:spcAft>
                <a:spcPts val="220"/>
              </a:spcAft>
              <a:buClr>
                <a:schemeClr val="accent3">
                  <a:lumMod val="50000"/>
                </a:schemeClr>
              </a:buClr>
              <a:buSzPct val="105000"/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D-DIN" panose="020B0504030202030204" pitchFamily="34" charset="0"/>
                <a:cs typeface="Times New Roman" panose="02020603050405020304" pitchFamily="18" charset="0"/>
              </a:rPr>
              <a:t>Applications</a:t>
            </a:r>
          </a:p>
          <a:p>
            <a:pPr marL="514350" indent="-514350">
              <a:spcBef>
                <a:spcPts val="220"/>
              </a:spcBef>
              <a:spcAft>
                <a:spcPts val="220"/>
              </a:spcAft>
              <a:buClr>
                <a:schemeClr val="accent3">
                  <a:lumMod val="50000"/>
                </a:schemeClr>
              </a:buClr>
              <a:buSzPct val="105000"/>
              <a:buFont typeface="+mj-lt"/>
              <a:buAutoNum type="arabicPeriod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D-DIN" panose="020B0504030202030204" pitchFamily="34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D-DIN" panose="020B050403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Blackboard">
            <a:extLst>
              <a:ext uri="{FF2B5EF4-FFF2-40B4-BE49-F238E27FC236}">
                <a16:creationId xmlns:a16="http://schemas.microsoft.com/office/drawing/2014/main" id="{B2CD9F7E-E3FA-4CED-8C46-9EFF34695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9227" y="780836"/>
            <a:ext cx="841086" cy="84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31763"/>
      </p:ext>
    </p:extLst>
  </p:cSld>
  <p:clrMapOvr>
    <a:masterClrMapping/>
  </p:clrMapOvr>
  <p:transition spd="med" advTm="4558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7A3724-01BD-36C5-AEE7-15433065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785" y="782781"/>
            <a:ext cx="8760431" cy="818916"/>
          </a:xfrm>
        </p:spPr>
        <p:txBody>
          <a:bodyPr>
            <a:normAutofit/>
          </a:bodyPr>
          <a:lstStyle/>
          <a:p>
            <a:pPr algn="ctr"/>
            <a:r>
              <a:rPr lang="en-US" sz="4800" b="1" cap="none" dirty="0">
                <a:solidFill>
                  <a:srgbClr val="C1F1CB"/>
                </a:solidFill>
                <a:latin typeface="D-DIN" panose="020B0504030202030204" pitchFamily="34" charset="0"/>
                <a:ea typeface="Verdana" panose="020B0604030504040204" pitchFamily="34" charset="0"/>
              </a:rPr>
              <a:t>Introduction</a:t>
            </a:r>
            <a:endParaRPr lang="en-IN" sz="4800" b="1" cap="none" dirty="0">
              <a:solidFill>
                <a:srgbClr val="C1F1CB"/>
              </a:solidFill>
              <a:latin typeface="D-DIN" panose="020B050403020203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B398E-BD20-FEB8-1014-07406E02949A}"/>
              </a:ext>
            </a:extLst>
          </p:cNvPr>
          <p:cNvSpPr txBox="1"/>
          <p:nvPr/>
        </p:nvSpPr>
        <p:spPr>
          <a:xfrm>
            <a:off x="1222625" y="2393742"/>
            <a:ext cx="6791218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Palatino Linotype" panose="02040502050505030304" pitchFamily="18" charset="0"/>
              </a:rPr>
              <a:t>PCA was invented in </a:t>
            </a:r>
            <a:r>
              <a:rPr lang="en-US" sz="2000" b="1" i="1" dirty="0">
                <a:latin typeface="Palatino Linotype" panose="02040502050505030304" pitchFamily="18" charset="0"/>
              </a:rPr>
              <a:t>1901</a:t>
            </a:r>
            <a:r>
              <a:rPr lang="en-US" sz="2000" dirty="0">
                <a:latin typeface="Palatino Linotype" panose="02040502050505030304" pitchFamily="18" charset="0"/>
              </a:rPr>
              <a:t> by British Mathematician and Biostatistician </a:t>
            </a:r>
            <a:r>
              <a:rPr lang="en-US" sz="2000" b="1" i="1" dirty="0">
                <a:latin typeface="Palatino Linotype" panose="02040502050505030304" pitchFamily="18" charset="0"/>
              </a:rPr>
              <a:t>Karl Pearson</a:t>
            </a:r>
            <a:r>
              <a:rPr lang="en-US" sz="2000" dirty="0">
                <a:latin typeface="Palatino Linotype" panose="02040502050505030304" pitchFamily="18" charset="0"/>
              </a:rPr>
              <a:t>, as an analogue of the principal axis theorem in mechanics; it was later independently developed and named by Harold Hotelling in the 1930s.</a:t>
            </a:r>
          </a:p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Palatino Linotype" panose="02040502050505030304" pitchFamily="18" charset="0"/>
              </a:rPr>
              <a:t>This method becomes too popular nowadays in Machine Learning for the sudden growth of the data. To reduce the dimension of higher-dimensional data and to visualize it, we use it.</a:t>
            </a:r>
          </a:p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4F9177-A4E8-4042-BC8B-9371C37F1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678" y="2393742"/>
            <a:ext cx="2342507" cy="3066555"/>
          </a:xfrm>
          <a:prstGeom prst="rect">
            <a:avLst/>
          </a:prstGeom>
          <a:ln w="82550" cap="sq" cmpd="dbl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55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4257">
        <p159:morph option="byObject"/>
      </p:transition>
    </mc:Choice>
    <mc:Fallback>
      <p:transition advTm="4257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A29FD6-6436-03B4-36DA-197D4105A454}"/>
              </a:ext>
            </a:extLst>
          </p:cNvPr>
          <p:cNvSpPr/>
          <p:nvPr/>
        </p:nvSpPr>
        <p:spPr>
          <a:xfrm>
            <a:off x="1198753" y="4489915"/>
            <a:ext cx="9794494" cy="1787703"/>
          </a:xfrm>
          <a:prstGeom prst="roundRect">
            <a:avLst>
              <a:gd name="adj" fmla="val 1554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CEA23-01CE-4FE5-DCD0-A4367807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507" y="782781"/>
            <a:ext cx="8760431" cy="818916"/>
          </a:xfrm>
        </p:spPr>
        <p:txBody>
          <a:bodyPr/>
          <a:lstStyle/>
          <a:p>
            <a:pPr algn="r"/>
            <a:r>
              <a:rPr lang="en-US" b="1" cap="none" dirty="0">
                <a:solidFill>
                  <a:srgbClr val="C1F1CB"/>
                </a:solidFill>
                <a:latin typeface="D-DIN" panose="020B0504030202030204" pitchFamily="34" charset="0"/>
                <a:ea typeface="Verdana" panose="020B0604030504040204" pitchFamily="34" charset="0"/>
              </a:rPr>
              <a:t>What is Principal Component?</a:t>
            </a:r>
            <a:endParaRPr lang="en-IN" b="1" cap="none" dirty="0">
              <a:solidFill>
                <a:srgbClr val="C1F1CB"/>
              </a:solidFill>
              <a:latin typeface="D-DIN" panose="020B050403020203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88B17-CB3C-9D0E-22BA-05CA1539CA4B}"/>
              </a:ext>
            </a:extLst>
          </p:cNvPr>
          <p:cNvSpPr txBox="1"/>
          <p:nvPr/>
        </p:nvSpPr>
        <p:spPr>
          <a:xfrm>
            <a:off x="256857" y="934703"/>
            <a:ext cx="166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 Light" panose="020B0304020202020204" pitchFamily="34" charset="0"/>
              </a:rPr>
              <a:t>Introduction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A31F6-105B-1192-51E3-315D0883251B}"/>
              </a:ext>
            </a:extLst>
          </p:cNvPr>
          <p:cNvCxnSpPr>
            <a:cxnSpLocks/>
          </p:cNvCxnSpPr>
          <p:nvPr/>
        </p:nvCxnSpPr>
        <p:spPr>
          <a:xfrm>
            <a:off x="2024009" y="668600"/>
            <a:ext cx="0" cy="933097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D3AFF3-E7E8-9157-F77F-CD6297A31833}"/>
              </a:ext>
            </a:extLst>
          </p:cNvPr>
          <p:cNvSpPr txBox="1"/>
          <p:nvPr/>
        </p:nvSpPr>
        <p:spPr>
          <a:xfrm>
            <a:off x="2271722" y="2088015"/>
            <a:ext cx="8901999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Palatino Linotype" panose="02040502050505030304" pitchFamily="18" charset="0"/>
              </a:rPr>
              <a:t>The principal components of a collection of points in a real coordinate space are a sequence of p unit vectors, where the </a:t>
            </a:r>
            <a:r>
              <a:rPr lang="en-US" dirty="0" err="1">
                <a:latin typeface="Palatino Linotype" panose="02040502050505030304" pitchFamily="18" charset="0"/>
              </a:rPr>
              <a:t>i</a:t>
            </a:r>
            <a:r>
              <a:rPr lang="en-US" baseline="30000" dirty="0" err="1">
                <a:latin typeface="Palatino Linotype" panose="02040502050505030304" pitchFamily="18" charset="0"/>
              </a:rPr>
              <a:t>th</a:t>
            </a:r>
            <a:r>
              <a:rPr lang="en-US" dirty="0">
                <a:latin typeface="Palatino Linotype" panose="02040502050505030304" pitchFamily="18" charset="0"/>
              </a:rPr>
              <a:t> vector is the direction of a line that best fits the data while being orthogonal to the first i-1 vectors.</a:t>
            </a:r>
          </a:p>
          <a:p>
            <a:pPr marL="285750" indent="-285750" algn="just">
              <a:spcAft>
                <a:spcPts val="5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Palatino Linotype" panose="02040502050505030304" pitchFamily="18" charset="0"/>
              </a:rPr>
              <a:t>Here, a best-fitting line is defined as one that minimizes the average squared perpendicular distance from the points to the line.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Palatino Linotype" panose="02040502050505030304" pitchFamily="18" charset="0"/>
              </a:rPr>
              <a:t>These directions constitute an orthonormal basis in which different individual dimensions of the data are linearly uncorrelated. </a:t>
            </a: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3915D-8E3A-F51E-049C-DA6EF95357EB}"/>
              </a:ext>
            </a:extLst>
          </p:cNvPr>
          <p:cNvSpPr txBox="1"/>
          <p:nvPr/>
        </p:nvSpPr>
        <p:spPr>
          <a:xfrm>
            <a:off x="1645000" y="4645102"/>
            <a:ext cx="8901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800" b="1" i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Principal Component Analysis (PCA)</a:t>
            </a:r>
            <a:r>
              <a:rPr lang="en-US" sz="1800" b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is the process of computing the principal components and using them to perform a change of basis on the data, sometimes using only the first few principal components and ignoring the rest. </a:t>
            </a:r>
            <a:r>
              <a:rPr lang="en-US" sz="1800" b="1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PCA</a:t>
            </a:r>
            <a:r>
              <a:rPr lang="en-US" sz="1800" dirty="0"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is a statistical procedure which uses an orthogonal transformation to reduce the dimension of a data (i.e., no. of attributes / number of columns in a given data matrix)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14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9475">
        <p:fade/>
      </p:transition>
    </mc:Choice>
    <mc:Fallback>
      <p:transition spd="med" advTm="947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2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2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2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  <p:bldP spid="4" grpId="0" uiExpand="1" build="p" advAuto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AB5C0D4-E56B-BE77-63D6-D23668DC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88547"/>
              </p:ext>
            </p:extLst>
          </p:nvPr>
        </p:nvGraphicFramePr>
        <p:xfrm>
          <a:off x="974507" y="2448917"/>
          <a:ext cx="5478577" cy="348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404">
                  <a:extLst>
                    <a:ext uri="{9D8B030D-6E8A-4147-A177-3AD203B41FA5}">
                      <a16:colId xmlns:a16="http://schemas.microsoft.com/office/drawing/2014/main" val="2224674473"/>
                    </a:ext>
                  </a:extLst>
                </a:gridCol>
                <a:gridCol w="869404">
                  <a:extLst>
                    <a:ext uri="{9D8B030D-6E8A-4147-A177-3AD203B41FA5}">
                      <a16:colId xmlns:a16="http://schemas.microsoft.com/office/drawing/2014/main" val="1597398567"/>
                    </a:ext>
                  </a:extLst>
                </a:gridCol>
                <a:gridCol w="869404">
                  <a:extLst>
                    <a:ext uri="{9D8B030D-6E8A-4147-A177-3AD203B41FA5}">
                      <a16:colId xmlns:a16="http://schemas.microsoft.com/office/drawing/2014/main" val="1392302409"/>
                    </a:ext>
                  </a:extLst>
                </a:gridCol>
                <a:gridCol w="869404">
                  <a:extLst>
                    <a:ext uri="{9D8B030D-6E8A-4147-A177-3AD203B41FA5}">
                      <a16:colId xmlns:a16="http://schemas.microsoft.com/office/drawing/2014/main" val="626171407"/>
                    </a:ext>
                  </a:extLst>
                </a:gridCol>
                <a:gridCol w="593608">
                  <a:extLst>
                    <a:ext uri="{9D8B030D-6E8A-4147-A177-3AD203B41FA5}">
                      <a16:colId xmlns:a16="http://schemas.microsoft.com/office/drawing/2014/main" val="1266678182"/>
                    </a:ext>
                  </a:extLst>
                </a:gridCol>
                <a:gridCol w="536202">
                  <a:extLst>
                    <a:ext uri="{9D8B030D-6E8A-4147-A177-3AD203B41FA5}">
                      <a16:colId xmlns:a16="http://schemas.microsoft.com/office/drawing/2014/main" val="1945969014"/>
                    </a:ext>
                  </a:extLst>
                </a:gridCol>
                <a:gridCol w="871151">
                  <a:extLst>
                    <a:ext uri="{9D8B030D-6E8A-4147-A177-3AD203B41FA5}">
                      <a16:colId xmlns:a16="http://schemas.microsoft.com/office/drawing/2014/main" val="31093390"/>
                    </a:ext>
                  </a:extLst>
                </a:gridCol>
              </a:tblGrid>
              <a:tr h="543137"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Feature (1)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Feature (2)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Feature (3)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Feature (N)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201336"/>
                  </a:ext>
                </a:extLst>
              </a:tr>
              <a:tr h="5431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Sample 1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129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55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1.2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512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739993"/>
                  </a:ext>
                </a:extLst>
              </a:tr>
              <a:tr h="5431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Sample 2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22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10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2.2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543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161943"/>
                  </a:ext>
                </a:extLst>
              </a:tr>
              <a:tr h="5431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Sample 3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107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33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4.1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123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048901"/>
                  </a:ext>
                </a:extLst>
              </a:tr>
              <a:tr h="7667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</a:p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.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417423"/>
                  </a:ext>
                </a:extLst>
              </a:tr>
              <a:tr h="5431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Sample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66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33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3.9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…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Palatino Linotype" panose="02040502050505030304" pitchFamily="18" charset="0"/>
                        </a:rPr>
                        <a:t>726</a:t>
                      </a:r>
                      <a:endParaRPr lang="en-IN" sz="1400" dirty="0">
                        <a:latin typeface="Palatino Linotype" panose="020405020505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3921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839134-0190-39CD-E755-F4C813F42AF1}"/>
              </a:ext>
            </a:extLst>
          </p:cNvPr>
          <p:cNvSpPr txBox="1"/>
          <p:nvPr/>
        </p:nvSpPr>
        <p:spPr>
          <a:xfrm>
            <a:off x="7047571" y="2654279"/>
            <a:ext cx="4270919" cy="261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Palatino Linotype" panose="02040502050505030304" pitchFamily="18" charset="0"/>
              </a:rPr>
              <a:t>This is basically a k x N Matrix </a:t>
            </a:r>
            <a:r>
              <a:rPr lang="en-US" sz="2000" b="1" dirty="0">
                <a:latin typeface="Palatino Linotype" panose="02040502050505030304" pitchFamily="18" charset="0"/>
              </a:rPr>
              <a:t>A</a:t>
            </a:r>
            <a:r>
              <a:rPr lang="en-US" sz="2000" dirty="0">
                <a:latin typeface="Palatino Linotype" panose="02040502050505030304" pitchFamily="18" charset="0"/>
              </a:rPr>
              <a:t>, whose Columns are the </a:t>
            </a:r>
            <a:r>
              <a:rPr lang="en-US" sz="2000" i="1" dirty="0">
                <a:latin typeface="Palatino Linotype" panose="02040502050505030304" pitchFamily="18" charset="0"/>
              </a:rPr>
              <a:t>Features </a:t>
            </a:r>
            <a:r>
              <a:rPr lang="en-US" sz="2000" dirty="0">
                <a:latin typeface="Palatino Linotype" panose="02040502050505030304" pitchFamily="18" charset="0"/>
              </a:rPr>
              <a:t>and Rows are the </a:t>
            </a:r>
            <a:r>
              <a:rPr lang="en-US" sz="2000" i="1" dirty="0">
                <a:latin typeface="Palatino Linotype" panose="02040502050505030304" pitchFamily="18" charset="0"/>
              </a:rPr>
              <a:t>Samples</a:t>
            </a:r>
            <a:r>
              <a:rPr lang="en-US" sz="2000" dirty="0">
                <a:latin typeface="Palatino Linotype" panose="02040502050505030304" pitchFamily="18" charset="0"/>
              </a:rPr>
              <a:t>.</a:t>
            </a:r>
          </a:p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Palatino Linotype" panose="02040502050505030304" pitchFamily="18" charset="0"/>
              </a:rPr>
              <a:t>For large values of N, we need to find p &lt;&lt; N so that we can use a k x p Matrix </a:t>
            </a:r>
            <a:r>
              <a:rPr lang="en-US" sz="2000" b="1" dirty="0">
                <a:latin typeface="Palatino Linotype" panose="02040502050505030304" pitchFamily="18" charset="0"/>
              </a:rPr>
              <a:t>A’</a:t>
            </a:r>
            <a:r>
              <a:rPr lang="en-US" sz="2000" dirty="0">
                <a:latin typeface="Palatino Linotype" panose="02040502050505030304" pitchFamily="18" charset="0"/>
              </a:rPr>
              <a:t> in place of </a:t>
            </a:r>
            <a:r>
              <a:rPr lang="en-US" sz="2000" b="1" dirty="0">
                <a:latin typeface="Palatino Linotype" panose="02040502050505030304" pitchFamily="18" charset="0"/>
              </a:rPr>
              <a:t>A </a:t>
            </a:r>
            <a:r>
              <a:rPr lang="en-US" sz="2000" dirty="0">
                <a:latin typeface="Palatino Linotype" panose="02040502050505030304" pitchFamily="18" charset="0"/>
              </a:rPr>
              <a:t>which can describe the data of almost fully.</a:t>
            </a:r>
            <a:endParaRPr lang="en-US" sz="2000" b="1" dirty="0">
              <a:latin typeface="Palatino Linotype" panose="0204050205050503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A43A41-F704-6D1B-046F-B2FB2E8C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507" y="782781"/>
            <a:ext cx="8760431" cy="778552"/>
          </a:xfrm>
        </p:spPr>
        <p:txBody>
          <a:bodyPr/>
          <a:lstStyle/>
          <a:p>
            <a:pPr algn="r"/>
            <a:r>
              <a:rPr lang="en-US" b="1" cap="none" dirty="0">
                <a:solidFill>
                  <a:srgbClr val="C1F1CB"/>
                </a:solidFill>
                <a:latin typeface="D-DIN" panose="020B0504030202030204" pitchFamily="34" charset="0"/>
                <a:ea typeface="Verdana" panose="020B0604030504040204" pitchFamily="34" charset="0"/>
              </a:rPr>
              <a:t>Description</a:t>
            </a:r>
            <a:endParaRPr lang="en-IN" b="1" cap="none" dirty="0">
              <a:solidFill>
                <a:srgbClr val="C1F1CB"/>
              </a:solidFill>
              <a:latin typeface="D-DIN" panose="020B050403020203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7102E-CE90-29B3-CC0E-E51DF07CD3FA}"/>
              </a:ext>
            </a:extLst>
          </p:cNvPr>
          <p:cNvSpPr txBox="1"/>
          <p:nvPr/>
        </p:nvSpPr>
        <p:spPr>
          <a:xfrm>
            <a:off x="200351" y="934703"/>
            <a:ext cx="166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 Light" panose="020B0304020202020204" pitchFamily="34" charset="0"/>
              </a:rPr>
              <a:t>PCA Method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769121-DD6D-BF19-78CD-6A586A8519DC}"/>
              </a:ext>
            </a:extLst>
          </p:cNvPr>
          <p:cNvCxnSpPr>
            <a:cxnSpLocks/>
          </p:cNvCxnSpPr>
          <p:nvPr/>
        </p:nvCxnSpPr>
        <p:spPr>
          <a:xfrm>
            <a:off x="2024009" y="668210"/>
            <a:ext cx="0" cy="887106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DDA5CD-A09B-100E-E480-66560B20FE6E}"/>
              </a:ext>
            </a:extLst>
          </p:cNvPr>
          <p:cNvSpPr txBox="1"/>
          <p:nvPr/>
        </p:nvSpPr>
        <p:spPr>
          <a:xfrm>
            <a:off x="3410707" y="6064945"/>
            <a:ext cx="62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A</a:t>
            </a:r>
            <a:endParaRPr lang="en-IN" sz="2000" b="1" dirty="0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878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19"/>
    </mc:Choice>
    <mc:Fallback>
      <p:transition spd="slow" advTm="82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2EF4E30B-D4D5-C25A-C31F-1B861DF4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3" y="2222780"/>
            <a:ext cx="6038438" cy="399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8C13477-3D25-FF95-4E23-73E8A5E5C53E}"/>
              </a:ext>
            </a:extLst>
          </p:cNvPr>
          <p:cNvSpPr/>
          <p:nvPr/>
        </p:nvSpPr>
        <p:spPr>
          <a:xfrm rot="14098550">
            <a:off x="1971916" y="3930543"/>
            <a:ext cx="1941905" cy="232940"/>
          </a:xfrm>
          <a:prstGeom prst="rightArrow">
            <a:avLst>
              <a:gd name="adj1" fmla="val 0"/>
              <a:gd name="adj2" fmla="val 101594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78B1AE-B6BF-7977-380C-67015355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759" y="782781"/>
            <a:ext cx="8760431" cy="778552"/>
          </a:xfrm>
        </p:spPr>
        <p:txBody>
          <a:bodyPr/>
          <a:lstStyle/>
          <a:p>
            <a:pPr algn="r"/>
            <a:r>
              <a:rPr lang="en-US" b="1" cap="none" dirty="0">
                <a:solidFill>
                  <a:srgbClr val="C1F1CB"/>
                </a:solidFill>
                <a:latin typeface="D-DIN" panose="020B0504030202030204" pitchFamily="34" charset="0"/>
                <a:ea typeface="Verdana" panose="020B0604030504040204" pitchFamily="34" charset="0"/>
              </a:rPr>
              <a:t>Geometrical Interpretation</a:t>
            </a:r>
            <a:endParaRPr lang="en-IN" b="1" cap="none" dirty="0">
              <a:solidFill>
                <a:srgbClr val="C1F1CB"/>
              </a:solidFill>
              <a:latin typeface="D-DIN" panose="020B050403020203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CE33C-C1E4-A1FB-3972-5AB9030DA031}"/>
              </a:ext>
            </a:extLst>
          </p:cNvPr>
          <p:cNvSpPr txBox="1"/>
          <p:nvPr/>
        </p:nvSpPr>
        <p:spPr>
          <a:xfrm>
            <a:off x="200351" y="934703"/>
            <a:ext cx="166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 Light" panose="020B0304020202020204" pitchFamily="34" charset="0"/>
              </a:rPr>
              <a:t>PCA Method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B2466C-1AF8-2F50-8F25-3DABA68B9B37}"/>
              </a:ext>
            </a:extLst>
          </p:cNvPr>
          <p:cNvCxnSpPr>
            <a:cxnSpLocks/>
          </p:cNvCxnSpPr>
          <p:nvPr/>
        </p:nvCxnSpPr>
        <p:spPr>
          <a:xfrm>
            <a:off x="2024009" y="668210"/>
            <a:ext cx="0" cy="887106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B35220-9ABE-AA49-94C8-44796ADE0240}"/>
              </a:ext>
            </a:extLst>
          </p:cNvPr>
          <p:cNvSpPr/>
          <p:nvPr/>
        </p:nvSpPr>
        <p:spPr>
          <a:xfrm rot="19520231">
            <a:off x="1579774" y="3892715"/>
            <a:ext cx="4446197" cy="187997"/>
          </a:xfrm>
          <a:prstGeom prst="rightArrow">
            <a:avLst>
              <a:gd name="adj1" fmla="val 0"/>
              <a:gd name="adj2" fmla="val 95888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B091A-521F-2ABF-D617-A16574D77CE4}"/>
              </a:ext>
            </a:extLst>
          </p:cNvPr>
          <p:cNvSpPr txBox="1"/>
          <p:nvPr/>
        </p:nvSpPr>
        <p:spPr>
          <a:xfrm>
            <a:off x="5579167" y="2764398"/>
            <a:ext cx="8277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1AA16"/>
                </a:solidFill>
                <a:latin typeface="Lexend Medium" pitchFamily="2" charset="0"/>
              </a:rPr>
              <a:t>PC1</a:t>
            </a:r>
            <a:endParaRPr lang="en-IN" dirty="0">
              <a:solidFill>
                <a:srgbClr val="91AA16"/>
              </a:solidFill>
              <a:latin typeface="Lexend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D7CB3-4D34-501A-A05F-51B60E691802}"/>
              </a:ext>
            </a:extLst>
          </p:cNvPr>
          <p:cNvSpPr txBox="1"/>
          <p:nvPr/>
        </p:nvSpPr>
        <p:spPr>
          <a:xfrm>
            <a:off x="1582217" y="3228945"/>
            <a:ext cx="8277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1AA16"/>
                </a:solidFill>
                <a:latin typeface="Lexend Medium" pitchFamily="2" charset="0"/>
              </a:rPr>
              <a:t>PC2</a:t>
            </a:r>
            <a:endParaRPr lang="en-IN" dirty="0">
              <a:solidFill>
                <a:srgbClr val="91AA16"/>
              </a:solidFill>
              <a:latin typeface="Lexend Medium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540CD-FD6D-A6F1-444F-F76A93C6B842}"/>
              </a:ext>
            </a:extLst>
          </p:cNvPr>
          <p:cNvSpPr txBox="1"/>
          <p:nvPr/>
        </p:nvSpPr>
        <p:spPr>
          <a:xfrm>
            <a:off x="7128945" y="2316840"/>
            <a:ext cx="409938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PC1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 describes the maximum variance of the data.</a:t>
            </a:r>
          </a:p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After PC1,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PC2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describes the variance of the data as 2</a:t>
            </a:r>
            <a:r>
              <a:rPr lang="en-US" sz="2000" baseline="30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nd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 maximum.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029F51-6010-4B1E-1BF2-40A9B2F19C64}"/>
              </a:ext>
            </a:extLst>
          </p:cNvPr>
          <p:cNvSpPr/>
          <p:nvPr/>
        </p:nvSpPr>
        <p:spPr>
          <a:xfrm>
            <a:off x="7059399" y="4619231"/>
            <a:ext cx="4168935" cy="1383000"/>
          </a:xfrm>
          <a:prstGeom prst="roundRect">
            <a:avLst>
              <a:gd name="adj" fmla="val 113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BB778C-B3D6-15A7-4985-897CF4AB46F5}"/>
              </a:ext>
            </a:extLst>
          </p:cNvPr>
          <p:cNvSpPr txBox="1"/>
          <p:nvPr/>
        </p:nvSpPr>
        <p:spPr>
          <a:xfrm>
            <a:off x="7128945" y="4666316"/>
            <a:ext cx="408236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600" spc="300" dirty="0">
                <a:ln w="3175">
                  <a:solidFill>
                    <a:srgbClr val="327F9E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  <a:ea typeface="Open Sans" pitchFamily="2" charset="0"/>
                <a:cs typeface="Open Sans" pitchFamily="2" charset="0"/>
              </a:rPr>
              <a:t>Goal</a:t>
            </a:r>
          </a:p>
          <a:p>
            <a:pPr algn="ctr">
              <a:spcAft>
                <a:spcPts val="500"/>
              </a:spcAft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to find the direction of these PC1, PC2…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673A1E-43B4-54DF-40D0-5AC7C7C51F4B}"/>
              </a:ext>
            </a:extLst>
          </p:cNvPr>
          <p:cNvCxnSpPr>
            <a:cxnSpLocks/>
          </p:cNvCxnSpPr>
          <p:nvPr/>
        </p:nvCxnSpPr>
        <p:spPr>
          <a:xfrm>
            <a:off x="7426841" y="5176899"/>
            <a:ext cx="3503596" cy="0"/>
          </a:xfrm>
          <a:prstGeom prst="line">
            <a:avLst/>
          </a:prstGeom>
          <a:ln w="9525">
            <a:solidFill>
              <a:srgbClr val="327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28697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14867">
        <p159:morph option="byObject"/>
      </p:transition>
    </mc:Choice>
    <mc:Fallback>
      <p:transition advTm="1486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1" grpId="0"/>
      <p:bldP spid="17" grpId="0"/>
      <p:bldP spid="15" grpId="0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A5BA2E1-B25B-916B-F995-4BED635B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759" y="782781"/>
            <a:ext cx="8760431" cy="778552"/>
          </a:xfrm>
        </p:spPr>
        <p:txBody>
          <a:bodyPr/>
          <a:lstStyle/>
          <a:p>
            <a:pPr algn="r"/>
            <a:r>
              <a:rPr lang="en-US" b="1" cap="none" dirty="0">
                <a:solidFill>
                  <a:srgbClr val="C1F1CB"/>
                </a:solidFill>
                <a:latin typeface="D-DIN" panose="020B0504030202030204" pitchFamily="34" charset="0"/>
                <a:ea typeface="Verdana" panose="020B0604030504040204" pitchFamily="34" charset="0"/>
              </a:rPr>
              <a:t>Geometrical Interpretation</a:t>
            </a:r>
            <a:endParaRPr lang="en-IN" b="1" cap="none" dirty="0">
              <a:solidFill>
                <a:srgbClr val="C1F1CB"/>
              </a:solidFill>
              <a:latin typeface="D-DIN" panose="020B050403020203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D9E7DD-8E0B-1E63-66CA-4F313D30A3E5}"/>
              </a:ext>
            </a:extLst>
          </p:cNvPr>
          <p:cNvSpPr txBox="1"/>
          <p:nvPr/>
        </p:nvSpPr>
        <p:spPr>
          <a:xfrm>
            <a:off x="200351" y="934703"/>
            <a:ext cx="166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 Light" panose="020B0304020202020204" pitchFamily="34" charset="0"/>
              </a:rPr>
              <a:t>PCA Method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C09A3C-4C58-0A24-388E-41B8114F40CC}"/>
              </a:ext>
            </a:extLst>
          </p:cNvPr>
          <p:cNvCxnSpPr>
            <a:cxnSpLocks/>
          </p:cNvCxnSpPr>
          <p:nvPr/>
        </p:nvCxnSpPr>
        <p:spPr>
          <a:xfrm>
            <a:off x="2024009" y="668210"/>
            <a:ext cx="0" cy="887106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B7BC14-36E4-CCD4-3C5B-70F99D5081D2}"/>
              </a:ext>
            </a:extLst>
          </p:cNvPr>
          <p:cNvCxnSpPr>
            <a:cxnSpLocks/>
          </p:cNvCxnSpPr>
          <p:nvPr/>
        </p:nvCxnSpPr>
        <p:spPr>
          <a:xfrm>
            <a:off x="1080192" y="4528752"/>
            <a:ext cx="432542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DBDC00-97F6-04D2-4AB3-54B65041CF87}"/>
              </a:ext>
            </a:extLst>
          </p:cNvPr>
          <p:cNvCxnSpPr>
            <a:cxnSpLocks/>
          </p:cNvCxnSpPr>
          <p:nvPr/>
        </p:nvCxnSpPr>
        <p:spPr>
          <a:xfrm flipV="1">
            <a:off x="2607041" y="2411518"/>
            <a:ext cx="0" cy="33699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327896-B4A6-4EBF-695F-3FBADEBE243C}"/>
              </a:ext>
            </a:extLst>
          </p:cNvPr>
          <p:cNvCxnSpPr>
            <a:cxnSpLocks/>
          </p:cNvCxnSpPr>
          <p:nvPr/>
        </p:nvCxnSpPr>
        <p:spPr>
          <a:xfrm flipV="1">
            <a:off x="1593900" y="3516495"/>
            <a:ext cx="2851565" cy="1570103"/>
          </a:xfrm>
          <a:prstGeom prst="straightConnector1">
            <a:avLst/>
          </a:prstGeom>
          <a:ln>
            <a:solidFill>
              <a:srgbClr val="EF64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D33227-4E83-03B6-0795-961DB9D9764B}"/>
              </a:ext>
            </a:extLst>
          </p:cNvPr>
          <p:cNvGrpSpPr/>
          <p:nvPr/>
        </p:nvGrpSpPr>
        <p:grpSpPr>
          <a:xfrm>
            <a:off x="1787269" y="3545299"/>
            <a:ext cx="2327056" cy="1686745"/>
            <a:chOff x="2135185" y="3424918"/>
            <a:chExt cx="2327056" cy="168674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2D210C-9322-2D00-4058-285D9EF3D3E4}"/>
                </a:ext>
              </a:extLst>
            </p:cNvPr>
            <p:cNvCxnSpPr>
              <a:cxnSpLocks/>
            </p:cNvCxnSpPr>
            <p:nvPr/>
          </p:nvCxnSpPr>
          <p:spPr>
            <a:xfrm>
              <a:off x="3039680" y="4211465"/>
              <a:ext cx="62299" cy="111817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CAFFA2-10F3-B0CB-4C19-EDCCE91F606C}"/>
                </a:ext>
              </a:extLst>
            </p:cNvPr>
            <p:cNvCxnSpPr>
              <a:cxnSpLocks/>
            </p:cNvCxnSpPr>
            <p:nvPr/>
          </p:nvCxnSpPr>
          <p:spPr>
            <a:xfrm>
              <a:off x="3511597" y="4104622"/>
              <a:ext cx="90677" cy="162751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D257680-C3F5-22AF-A43A-711B69948748}"/>
                </a:ext>
              </a:extLst>
            </p:cNvPr>
            <p:cNvCxnSpPr>
              <a:cxnSpLocks/>
            </p:cNvCxnSpPr>
            <p:nvPr/>
          </p:nvCxnSpPr>
          <p:spPr>
            <a:xfrm>
              <a:off x="4214563" y="3718035"/>
              <a:ext cx="162543" cy="29173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2B6A15-1CDB-7ECA-A5A3-C7979C7C920A}"/>
                </a:ext>
              </a:extLst>
            </p:cNvPr>
            <p:cNvCxnSpPr>
              <a:cxnSpLocks/>
            </p:cNvCxnSpPr>
            <p:nvPr/>
          </p:nvCxnSpPr>
          <p:spPr>
            <a:xfrm>
              <a:off x="3722781" y="3438962"/>
              <a:ext cx="232333" cy="41700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F602BB9-778F-F949-7BA2-17D9ACD03416}"/>
                </a:ext>
              </a:extLst>
            </p:cNvPr>
            <p:cNvCxnSpPr>
              <a:cxnSpLocks/>
            </p:cNvCxnSpPr>
            <p:nvPr/>
          </p:nvCxnSpPr>
          <p:spPr>
            <a:xfrm>
              <a:off x="4380282" y="3424918"/>
              <a:ext cx="81959" cy="147103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6079153-EDE4-C625-CCB2-9C1082FE3BC6}"/>
                </a:ext>
              </a:extLst>
            </p:cNvPr>
            <p:cNvCxnSpPr>
              <a:cxnSpLocks/>
            </p:cNvCxnSpPr>
            <p:nvPr/>
          </p:nvCxnSpPr>
          <p:spPr>
            <a:xfrm>
              <a:off x="2507936" y="4347065"/>
              <a:ext cx="128406" cy="230469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E3219E-6161-932E-382F-47C970A8AB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5185" y="4858406"/>
              <a:ext cx="141102" cy="253257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F41FE53B-2284-4320-FCB8-C8B440C1B840}"/>
              </a:ext>
            </a:extLst>
          </p:cNvPr>
          <p:cNvSpPr/>
          <p:nvPr/>
        </p:nvSpPr>
        <p:spPr>
          <a:xfrm>
            <a:off x="3289871" y="3456221"/>
            <a:ext cx="115502" cy="1155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3078AC-AD46-005B-F6DC-EE9CE07180C1}"/>
              </a:ext>
            </a:extLst>
          </p:cNvPr>
          <p:cNvSpPr/>
          <p:nvPr/>
        </p:nvSpPr>
        <p:spPr>
          <a:xfrm>
            <a:off x="3225679" y="4377841"/>
            <a:ext cx="115502" cy="1155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4EA338-A894-9B84-99F4-187412A4E970}"/>
              </a:ext>
            </a:extLst>
          </p:cNvPr>
          <p:cNvSpPr/>
          <p:nvPr/>
        </p:nvSpPr>
        <p:spPr>
          <a:xfrm>
            <a:off x="3945876" y="3442858"/>
            <a:ext cx="115502" cy="1155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CB93B7-3216-68A6-92CE-C4824FA12342}"/>
              </a:ext>
            </a:extLst>
          </p:cNvPr>
          <p:cNvSpPr/>
          <p:nvPr/>
        </p:nvSpPr>
        <p:spPr>
          <a:xfrm>
            <a:off x="4005165" y="4123502"/>
            <a:ext cx="115502" cy="1155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AB46069-D767-8188-2D59-AE4AC010D8B0}"/>
              </a:ext>
            </a:extLst>
          </p:cNvPr>
          <p:cNvSpPr/>
          <p:nvPr/>
        </p:nvSpPr>
        <p:spPr>
          <a:xfrm>
            <a:off x="2608320" y="4230918"/>
            <a:ext cx="115502" cy="1155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4B641A-D462-1DC7-E05A-065F539E291B}"/>
              </a:ext>
            </a:extLst>
          </p:cNvPr>
          <p:cNvSpPr/>
          <p:nvPr/>
        </p:nvSpPr>
        <p:spPr>
          <a:xfrm>
            <a:off x="2072403" y="4364324"/>
            <a:ext cx="115502" cy="1155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87AF04A-54B3-FE87-A81F-40E497CCC0D4}"/>
              </a:ext>
            </a:extLst>
          </p:cNvPr>
          <p:cNvSpPr/>
          <p:nvPr/>
        </p:nvSpPr>
        <p:spPr>
          <a:xfrm>
            <a:off x="1904074" y="5221379"/>
            <a:ext cx="115502" cy="1155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D81A15-93C7-19B6-21EF-7020240BA285}"/>
              </a:ext>
            </a:extLst>
          </p:cNvPr>
          <p:cNvCxnSpPr>
            <a:cxnSpLocks/>
          </p:cNvCxnSpPr>
          <p:nvPr/>
        </p:nvCxnSpPr>
        <p:spPr>
          <a:xfrm flipV="1">
            <a:off x="1746300" y="3265577"/>
            <a:ext cx="2368025" cy="1973421"/>
          </a:xfrm>
          <a:prstGeom prst="straightConnector1">
            <a:avLst/>
          </a:prstGeom>
          <a:ln>
            <a:solidFill>
              <a:srgbClr val="ED7F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F6C9C2F-4259-F7B0-0806-88BFD3C82444}"/>
              </a:ext>
            </a:extLst>
          </p:cNvPr>
          <p:cNvCxnSpPr>
            <a:cxnSpLocks/>
          </p:cNvCxnSpPr>
          <p:nvPr/>
        </p:nvCxnSpPr>
        <p:spPr>
          <a:xfrm flipV="1">
            <a:off x="2285795" y="3092672"/>
            <a:ext cx="927205" cy="2182225"/>
          </a:xfrm>
          <a:prstGeom prst="straightConnector1">
            <a:avLst/>
          </a:prstGeom>
          <a:ln>
            <a:solidFill>
              <a:srgbClr val="ED7F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07A18EF-6601-87FB-702C-303DC429B07F}"/>
              </a:ext>
            </a:extLst>
          </p:cNvPr>
          <p:cNvCxnSpPr>
            <a:cxnSpLocks/>
          </p:cNvCxnSpPr>
          <p:nvPr/>
        </p:nvCxnSpPr>
        <p:spPr>
          <a:xfrm flipV="1">
            <a:off x="1593900" y="4217319"/>
            <a:ext cx="2851565" cy="502472"/>
          </a:xfrm>
          <a:prstGeom prst="straightConnector1">
            <a:avLst/>
          </a:prstGeom>
          <a:ln>
            <a:solidFill>
              <a:srgbClr val="ED7F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DE25937-68CB-BF50-6B88-58994BB75FCD}"/>
              </a:ext>
            </a:extLst>
          </p:cNvPr>
          <p:cNvSpPr txBox="1"/>
          <p:nvPr/>
        </p:nvSpPr>
        <p:spPr>
          <a:xfrm>
            <a:off x="4540761" y="3244580"/>
            <a:ext cx="82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Moon" panose="02000500000000000000" pitchFamily="2" charset="0"/>
              </a:rPr>
              <a:t>PC1</a:t>
            </a:r>
            <a:endParaRPr lang="en-IN" sz="1600" b="1" dirty="0">
              <a:solidFill>
                <a:schemeClr val="accent3">
                  <a:lumMod val="75000"/>
                </a:schemeClr>
              </a:solidFill>
              <a:latin typeface="Moon" panose="02000500000000000000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F66C8A-06EE-DE0F-B5DF-5B8BAD90A7BF}"/>
              </a:ext>
            </a:extLst>
          </p:cNvPr>
          <p:cNvSpPr txBox="1"/>
          <p:nvPr/>
        </p:nvSpPr>
        <p:spPr>
          <a:xfrm>
            <a:off x="6285301" y="2321250"/>
            <a:ext cx="4822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For PC1,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we will find a direction which can describe the variance of the data mostly.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553618-DD17-AE26-14AC-B6A68445C662}"/>
              </a:ext>
            </a:extLst>
          </p:cNvPr>
          <p:cNvSpPr txBox="1"/>
          <p:nvPr/>
        </p:nvSpPr>
        <p:spPr>
          <a:xfrm>
            <a:off x="6285301" y="3203936"/>
            <a:ext cx="4913889" cy="1541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Basically, each Principal Component direction is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the Linear Combination of the existing axis.</a:t>
            </a:r>
          </a:p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Then, we will project the data on the direction of the PCs.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CBBC08A-DA5B-75DD-C10C-3ED76AFBC65B}"/>
              </a:ext>
            </a:extLst>
          </p:cNvPr>
          <p:cNvSpPr/>
          <p:nvPr/>
        </p:nvSpPr>
        <p:spPr>
          <a:xfrm>
            <a:off x="6626261" y="4989105"/>
            <a:ext cx="4777709" cy="1541447"/>
          </a:xfrm>
          <a:prstGeom prst="roundRect">
            <a:avLst>
              <a:gd name="adj" fmla="val 113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45F4D6-9E8D-2604-F6F8-A448BA5FC10B}"/>
              </a:ext>
            </a:extLst>
          </p:cNvPr>
          <p:cNvSpPr txBox="1"/>
          <p:nvPr/>
        </p:nvSpPr>
        <p:spPr>
          <a:xfrm>
            <a:off x="6722615" y="5012617"/>
            <a:ext cx="45850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600" spc="300" dirty="0">
                <a:ln w="3175">
                  <a:solidFill>
                    <a:srgbClr val="327F9E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  <a:ea typeface="Penelope Anne" panose="02000603000000000000" pitchFamily="2" charset="0"/>
                <a:cs typeface="Vrinda" panose="020B0502040204020203" pitchFamily="34" charset="0"/>
              </a:rPr>
              <a:t>Goal</a:t>
            </a:r>
          </a:p>
          <a:p>
            <a:pPr algn="ctr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to find the PC1, we have to </a:t>
            </a:r>
          </a:p>
          <a:p>
            <a:pPr algn="ctr">
              <a:spcAft>
                <a:spcPts val="500"/>
              </a:spcAft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  <a:cs typeface="Vrinda" panose="020B0502040204020203" pitchFamily="34" charset="0"/>
              </a:rPr>
              <a:t>Maximize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  <a:cs typeface="Vrinda" panose="020B0502040204020203" pitchFamily="34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  <a:cs typeface="Vrinda" panose="020B0502040204020203" pitchFamily="34" charset="0"/>
              </a:rPr>
              <a:t>Var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  <a:cs typeface="Vrinda" panose="020B0502040204020203" pitchFamily="34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  <a:cs typeface="Vrinda" panose="020B0502040204020203" pitchFamily="34" charset="0"/>
              </a:rPr>
              <a:t>(projected data)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  <a:cs typeface="Vrinda" panose="020B0502040204020203" pitchFamily="34" charset="0"/>
              </a:rPr>
              <a:t>]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DC89477-2D5E-7866-3B30-E2034777069A}"/>
              </a:ext>
            </a:extLst>
          </p:cNvPr>
          <p:cNvCxnSpPr>
            <a:cxnSpLocks/>
          </p:cNvCxnSpPr>
          <p:nvPr/>
        </p:nvCxnSpPr>
        <p:spPr>
          <a:xfrm>
            <a:off x="7263317" y="5537149"/>
            <a:ext cx="3503596" cy="0"/>
          </a:xfrm>
          <a:prstGeom prst="line">
            <a:avLst/>
          </a:prstGeom>
          <a:ln w="9525">
            <a:solidFill>
              <a:srgbClr val="327F9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092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422">
        <p:fade/>
      </p:transition>
    </mc:Choice>
    <mc:Fallback>
      <p:transition spd="med" advTm="244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12000" decel="12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0833E-6 0.00115 L -0.01433 -0.042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" y="-219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12000" decel="12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6.25E-7 4.07407E-6 L 0.01302 0.0402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2014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12000" decel="12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08333E-7 -1.48148E-6 L 0.00729 0.02222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11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12000" decel="12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8.33333E-7 7.40741E-7 L -0.00976 -0.03079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5" y="-155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12000" decel="12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8.33333E-7 1.48148E-6 L 0.02135 0.06667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8" y="333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12000" decel="12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58333E-6 3.33333E-6 L 0.00911 0.02801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138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12000" decel="12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7.40741E-7 L -0.01601 -0.0504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37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  <p:bldP spid="39" grpId="0" animBg="1"/>
      <p:bldP spid="39" grpId="1" animBg="1"/>
      <p:bldP spid="41" grpId="0" animBg="1"/>
      <p:bldP spid="41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100" grpId="0"/>
      <p:bldP spid="101" grpId="0"/>
      <p:bldP spid="103" grpId="0"/>
      <p:bldP spid="104" grpId="0" animBg="1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3E0FDD5-C328-F75A-27B8-F25A9C323F5A}"/>
              </a:ext>
            </a:extLst>
          </p:cNvPr>
          <p:cNvSpPr/>
          <p:nvPr/>
        </p:nvSpPr>
        <p:spPr>
          <a:xfrm>
            <a:off x="810538" y="3923943"/>
            <a:ext cx="4909536" cy="177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0811F8D-4903-7A7D-0E34-9B693E185E7F}"/>
              </a:ext>
            </a:extLst>
          </p:cNvPr>
          <p:cNvSpPr/>
          <p:nvPr/>
        </p:nvSpPr>
        <p:spPr>
          <a:xfrm>
            <a:off x="801384" y="3923943"/>
            <a:ext cx="4909536" cy="1778000"/>
          </a:xfrm>
          <a:prstGeom prst="roundRect">
            <a:avLst/>
          </a:prstGeom>
          <a:noFill/>
          <a:ln w="19050">
            <a:solidFill>
              <a:srgbClr val="327F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BBFA4-30EE-927B-AE4A-888C7B061F07}"/>
              </a:ext>
            </a:extLst>
          </p:cNvPr>
          <p:cNvSpPr txBox="1"/>
          <p:nvPr/>
        </p:nvSpPr>
        <p:spPr>
          <a:xfrm>
            <a:off x="200351" y="934703"/>
            <a:ext cx="166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 Light" panose="020B0304020202020204" pitchFamily="34" charset="0"/>
              </a:rPr>
              <a:t>PCA Method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Avenir Next LT Pro Light" panose="020B03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6F61E5-C4D2-C361-E71F-9D2F93E2F22D}"/>
              </a:ext>
            </a:extLst>
          </p:cNvPr>
          <p:cNvGrpSpPr/>
          <p:nvPr/>
        </p:nvGrpSpPr>
        <p:grpSpPr>
          <a:xfrm>
            <a:off x="200351" y="674227"/>
            <a:ext cx="6280730" cy="887106"/>
            <a:chOff x="2024009" y="668210"/>
            <a:chExt cx="6280730" cy="8871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F01F58-8ED1-0020-A8F2-F853314FAF90}"/>
                </a:ext>
              </a:extLst>
            </p:cNvPr>
            <p:cNvSpPr/>
            <p:nvPr/>
          </p:nvSpPr>
          <p:spPr>
            <a:xfrm>
              <a:off x="2030939" y="677860"/>
              <a:ext cx="6273800" cy="87553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4BF93CD-7F7D-CF29-050A-D61F16CEE947}"/>
                </a:ext>
              </a:extLst>
            </p:cNvPr>
            <p:cNvCxnSpPr>
              <a:cxnSpLocks/>
            </p:cNvCxnSpPr>
            <p:nvPr/>
          </p:nvCxnSpPr>
          <p:spPr>
            <a:xfrm>
              <a:off x="2024009" y="668210"/>
              <a:ext cx="0" cy="887106"/>
            </a:xfrm>
            <a:prstGeom prst="line">
              <a:avLst/>
            </a:prstGeom>
            <a:ln w="31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DEC08-65F2-B779-104B-95A65806D434}"/>
                  </a:ext>
                </a:extLst>
              </p:cNvPr>
              <p:cNvSpPr txBox="1"/>
              <p:nvPr/>
            </p:nvSpPr>
            <p:spPr>
              <a:xfrm>
                <a:off x="6453041" y="2247543"/>
                <a:ext cx="4822254" cy="1264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500"/>
                  </a:spcAft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First, centralize the data for each column of data Matrix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A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at O (origin of the space) i.e. Mean of each column = 0</a:t>
                </a:r>
              </a:p>
              <a:p>
                <a:pPr marL="285750" indent="-285750" algn="just">
                  <a:spcAft>
                    <a:spcPts val="500"/>
                  </a:spcAft>
                  <a:buClr>
                    <a:schemeClr val="accent2">
                      <a:lumMod val="50000"/>
                    </a:schemeClr>
                  </a:buClr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Let, the new Matrix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  <m:r>
                          <a:rPr lang="en-US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1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Palatino Linotype" panose="0204050205050503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0DEC08-65F2-B779-104B-95A65806D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41" y="2247543"/>
                <a:ext cx="4822254" cy="1264449"/>
              </a:xfrm>
              <a:prstGeom prst="rect">
                <a:avLst/>
              </a:prstGeom>
              <a:blipFill>
                <a:blip r:embed="rId3"/>
                <a:stretch>
                  <a:fillRect l="-885" t="-2899" r="-1011" b="-72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F7CAA9E-B078-D00A-2AF8-7B5081F0A8B5}"/>
              </a:ext>
            </a:extLst>
          </p:cNvPr>
          <p:cNvGrpSpPr/>
          <p:nvPr/>
        </p:nvGrpSpPr>
        <p:grpSpPr>
          <a:xfrm>
            <a:off x="640010" y="2296551"/>
            <a:ext cx="4932321" cy="810809"/>
            <a:chOff x="640010" y="2296551"/>
            <a:chExt cx="4932321" cy="810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74BACF-F5B4-21A7-C2DA-90732937BF81}"/>
                    </a:ext>
                  </a:extLst>
                </p:cNvPr>
                <p:cNvSpPr txBox="1"/>
                <p:nvPr/>
              </p:nvSpPr>
              <p:spPr>
                <a:xfrm>
                  <a:off x="1440094" y="2763282"/>
                  <a:ext cx="1535870" cy="332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74BACF-F5B4-21A7-C2DA-90732937B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094" y="2763282"/>
                  <a:ext cx="1535870" cy="332463"/>
                </a:xfrm>
                <a:prstGeom prst="rect">
                  <a:avLst/>
                </a:prstGeom>
                <a:blipFill>
                  <a:blip r:embed="rId4"/>
                  <a:stretch>
                    <a:fillRect l="-1984" r="-25794" b="-2545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0BA58A-2C6A-B111-8A4D-25B17215DA93}"/>
                    </a:ext>
                  </a:extLst>
                </p:cNvPr>
                <p:cNvSpPr txBox="1"/>
                <p:nvPr/>
              </p:nvSpPr>
              <p:spPr>
                <a:xfrm>
                  <a:off x="3627824" y="2799583"/>
                  <a:ext cx="19445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 2, 3, …,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IN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0BA58A-2C6A-B111-8A4D-25B17215D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824" y="2799583"/>
                  <a:ext cx="1944507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194" b="-58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62BC2B-3742-3D38-7EBE-50E12E4F5FC0}"/>
                </a:ext>
              </a:extLst>
            </p:cNvPr>
            <p:cNvSpPr txBox="1"/>
            <p:nvPr/>
          </p:nvSpPr>
          <p:spPr>
            <a:xfrm>
              <a:off x="640010" y="2296551"/>
              <a:ext cx="482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spcAft>
                  <a:spcPts val="500"/>
                </a:spcAft>
                <a:buClr>
                  <a:schemeClr val="accent2">
                    <a:lumMod val="50000"/>
                  </a:schemeClr>
                </a:buClr>
              </a:pPr>
              <a:r>
                <a:rPr lang="en-US" dirty="0">
                  <a:latin typeface="Palatino Linotype" panose="02040502050505030304" pitchFamily="18" charset="0"/>
                </a:rPr>
                <a:t>For, </a:t>
              </a:r>
              <a:r>
                <a:rPr lang="en-US" dirty="0" err="1">
                  <a:latin typeface="Palatino Linotype" panose="02040502050505030304" pitchFamily="18" charset="0"/>
                </a:rPr>
                <a:t>j</a:t>
              </a:r>
              <a:r>
                <a:rPr lang="en-US" baseline="30000" dirty="0" err="1">
                  <a:latin typeface="Palatino Linotype" panose="02040502050505030304" pitchFamily="18" charset="0"/>
                </a:rPr>
                <a:t>th</a:t>
              </a:r>
              <a:r>
                <a:rPr lang="en-US" dirty="0">
                  <a:latin typeface="Palatino Linotype" panose="02040502050505030304" pitchFamily="18" charset="0"/>
                </a:rPr>
                <a:t> column (j = 1, 2, 3, …, N)</a:t>
              </a:r>
              <a:endParaRPr lang="en-US" b="1" dirty="0">
                <a:latin typeface="Palatino Linotype" panose="02040502050505030304" pitchFamily="18" charset="0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96E6D3D7-8CD3-21BE-8D37-78FF133A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760" y="782781"/>
            <a:ext cx="8688152" cy="778552"/>
          </a:xfrm>
        </p:spPr>
        <p:txBody>
          <a:bodyPr/>
          <a:lstStyle/>
          <a:p>
            <a:pPr algn="r"/>
            <a:r>
              <a:rPr lang="en-US" b="1" cap="none" dirty="0">
                <a:solidFill>
                  <a:srgbClr val="C1F1CB"/>
                </a:solidFill>
                <a:latin typeface="D-DIN" panose="020B0504030202030204" pitchFamily="34" charset="0"/>
                <a:ea typeface="Verdana" panose="020B0604030504040204" pitchFamily="34" charset="0"/>
              </a:rPr>
              <a:t>Problem Framing</a:t>
            </a:r>
            <a:endParaRPr lang="en-IN" b="1" cap="none" dirty="0">
              <a:solidFill>
                <a:srgbClr val="C1F1CB"/>
              </a:solidFill>
              <a:latin typeface="D-DIN" panose="020B0504030202030204" pitchFamily="34" charset="0"/>
              <a:ea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53809C-8CD6-E339-79B8-282FD88BA1D7}"/>
              </a:ext>
            </a:extLst>
          </p:cNvPr>
          <p:cNvSpPr txBox="1"/>
          <p:nvPr/>
        </p:nvSpPr>
        <p:spPr>
          <a:xfrm>
            <a:off x="6452306" y="4029471"/>
            <a:ext cx="4822254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We have rows of the X as a Data Point in N-dim space.</a:t>
            </a:r>
          </a:p>
          <a:p>
            <a:pPr marL="285750" indent="-285750" algn="just">
              <a:spcAft>
                <a:spcPts val="500"/>
              </a:spcAft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We are projecting this rows along Unit Vector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PC1.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0ED758-4FAE-C5DC-C2F5-603F477D5EB7}"/>
                  </a:ext>
                </a:extLst>
              </p:cNvPr>
              <p:cNvSpPr txBox="1"/>
              <p:nvPr/>
            </p:nvSpPr>
            <p:spPr>
              <a:xfrm>
                <a:off x="2940118" y="4581637"/>
                <a:ext cx="9184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0ED758-4FAE-C5DC-C2F5-603F477D5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18" y="4581637"/>
                <a:ext cx="918457" cy="369332"/>
              </a:xfrm>
              <a:prstGeom prst="rect">
                <a:avLst/>
              </a:prstGeom>
              <a:blipFill>
                <a:blip r:embed="rId6"/>
                <a:stretch>
                  <a:fillRect l="-11258" t="-18333" r="-4834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B645FF-A9E6-A33A-59A0-6FD26BDBFE82}"/>
                  </a:ext>
                </a:extLst>
              </p:cNvPr>
              <p:cNvSpPr txBox="1"/>
              <p:nvPr/>
            </p:nvSpPr>
            <p:spPr>
              <a:xfrm>
                <a:off x="2065164" y="4438057"/>
                <a:ext cx="2717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         )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B645FF-A9E6-A33A-59A0-6FD26BDBF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164" y="4438057"/>
                <a:ext cx="271751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6E1EDD-E16C-10FF-BB0C-0E93C6594B11}"/>
                  </a:ext>
                </a:extLst>
              </p:cNvPr>
              <p:cNvSpPr txBox="1"/>
              <p:nvPr/>
            </p:nvSpPr>
            <p:spPr>
              <a:xfrm>
                <a:off x="3790813" y="4321918"/>
                <a:ext cx="6448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6E1EDD-E16C-10FF-BB0C-0E93C659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813" y="4321918"/>
                <a:ext cx="64487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E99BE2-BE57-7972-E2FB-C0629668381A}"/>
                  </a:ext>
                </a:extLst>
              </p:cNvPr>
              <p:cNvSpPr txBox="1"/>
              <p:nvPr/>
            </p:nvSpPr>
            <p:spPr>
              <a:xfrm>
                <a:off x="2085484" y="4000109"/>
                <a:ext cx="644877" cy="1496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E99BE2-BE57-7972-E2FB-C0629668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4" y="4000109"/>
                <a:ext cx="644877" cy="14965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2FC4D4-27E5-2C23-9CBA-B19A625A9D09}"/>
                  </a:ext>
                </a:extLst>
              </p:cNvPr>
              <p:cNvSpPr txBox="1"/>
              <p:nvPr/>
            </p:nvSpPr>
            <p:spPr>
              <a:xfrm>
                <a:off x="1192971" y="4535469"/>
                <a:ext cx="876051" cy="53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2FC4D4-27E5-2C23-9CBA-B19A625A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71" y="4535469"/>
                <a:ext cx="876051" cy="5360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E3ED96-65E7-869C-0933-E0F23E57A127}"/>
                  </a:ext>
                </a:extLst>
              </p:cNvPr>
              <p:cNvSpPr txBox="1"/>
              <p:nvPr/>
            </p:nvSpPr>
            <p:spPr>
              <a:xfrm>
                <a:off x="3195164" y="5164650"/>
                <a:ext cx="229878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000" dirty="0"/>
                  <a:t>.,</a:t>
                </a:r>
                <a:r>
                  <a:rPr lang="en-IN" sz="22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CE3ED96-65E7-869C-0933-E0F23E57A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64" y="5164650"/>
                <a:ext cx="2298781" cy="430887"/>
              </a:xfrm>
              <a:prstGeom prst="rect">
                <a:avLst/>
              </a:prstGeom>
              <a:blipFill>
                <a:blip r:embed="rId11"/>
                <a:stretch>
                  <a:fillRect t="-1408" b="-225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331E121-3A95-FF96-D7C5-1E12B158FD12}"/>
              </a:ext>
            </a:extLst>
          </p:cNvPr>
          <p:cNvGrpSpPr/>
          <p:nvPr/>
        </p:nvGrpSpPr>
        <p:grpSpPr>
          <a:xfrm>
            <a:off x="916705" y="3136142"/>
            <a:ext cx="3522745" cy="3035544"/>
            <a:chOff x="916705" y="3136142"/>
            <a:chExt cx="3522745" cy="3035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8E42969-CA79-BBD2-8038-348F73D57FCD}"/>
                    </a:ext>
                  </a:extLst>
                </p:cNvPr>
                <p:cNvSpPr txBox="1"/>
                <p:nvPr/>
              </p:nvSpPr>
              <p:spPr>
                <a:xfrm>
                  <a:off x="2264938" y="3377082"/>
                  <a:ext cx="812529" cy="25421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I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8E42969-CA79-BBD2-8038-348F73D57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938" y="3377082"/>
                  <a:ext cx="812529" cy="25421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5988267-3A8F-6477-E893-3FBF51C909AF}"/>
                    </a:ext>
                  </a:extLst>
                </p:cNvPr>
                <p:cNvSpPr txBox="1"/>
                <p:nvPr/>
              </p:nvSpPr>
              <p:spPr>
                <a:xfrm>
                  <a:off x="1083677" y="4417334"/>
                  <a:ext cx="9565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60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5988267-3A8F-6477-E893-3FBF51C90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677" y="4417334"/>
                  <a:ext cx="956501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A05D0F9F-73ED-09D8-0153-7D04A28B44A6}"/>
                </a:ext>
              </a:extLst>
            </p:cNvPr>
            <p:cNvSpPr/>
            <p:nvPr/>
          </p:nvSpPr>
          <p:spPr>
            <a:xfrm rot="5400000">
              <a:off x="548338" y="3504509"/>
              <a:ext cx="3017242" cy="2280508"/>
            </a:xfrm>
            <a:prstGeom prst="arc">
              <a:avLst>
                <a:gd name="adj1" fmla="val 13738170"/>
                <a:gd name="adj2" fmla="val 18694176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55F5C327-B418-C6A2-8656-10A3808D8607}"/>
                </a:ext>
              </a:extLst>
            </p:cNvPr>
            <p:cNvSpPr/>
            <p:nvPr/>
          </p:nvSpPr>
          <p:spPr>
            <a:xfrm rot="16200000">
              <a:off x="1790575" y="3522811"/>
              <a:ext cx="3017242" cy="2280508"/>
            </a:xfrm>
            <a:prstGeom prst="arc">
              <a:avLst>
                <a:gd name="adj1" fmla="val 13738170"/>
                <a:gd name="adj2" fmla="val 18694176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4957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16"/>
    </mc:Choice>
    <mc:Fallback>
      <p:transition spd="slow" advTm="152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4961 -2.96296E-6 " pathEditMode="relative" rAng="0" ptsTypes="AA">
                                      <p:cBhvr>
                                        <p:cTn id="12" dur="11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1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1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42857" decel="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29466 -0.00324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"/>
                            </p:stCondLst>
                            <p:childTnLst>
                              <p:par>
                                <p:cTn id="70" presetID="10" presetClass="entr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1" animBg="1"/>
      <p:bldP spid="38" grpId="0" animBg="1"/>
      <p:bldP spid="8" grpId="0"/>
      <p:bldP spid="15" grpId="0"/>
      <p:bldP spid="7" grpId="0"/>
      <p:bldP spid="25" grpId="0"/>
      <p:bldP spid="26" grpId="0"/>
      <p:bldP spid="27" grpId="0"/>
      <p:bldP spid="29" grpId="0"/>
      <p:bldP spid="31" grpId="0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58F653-D8E9-A147-4CC1-F34B2F17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759" y="782781"/>
            <a:ext cx="8760431" cy="778552"/>
          </a:xfrm>
        </p:spPr>
        <p:txBody>
          <a:bodyPr/>
          <a:lstStyle/>
          <a:p>
            <a:pPr algn="r"/>
            <a:r>
              <a:rPr lang="en-US" b="1" cap="none" dirty="0">
                <a:solidFill>
                  <a:srgbClr val="C1F1CB"/>
                </a:solidFill>
                <a:latin typeface="D-DIN" panose="020B0504030202030204" pitchFamily="34" charset="0"/>
                <a:ea typeface="Verdana" panose="020B0604030504040204" pitchFamily="34" charset="0"/>
              </a:rPr>
              <a:t>Mathematical Formulation</a:t>
            </a:r>
            <a:endParaRPr lang="en-IN" b="1" cap="none" dirty="0">
              <a:solidFill>
                <a:srgbClr val="C1F1CB"/>
              </a:solidFill>
              <a:latin typeface="D-DIN" panose="020B050403020203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626D9-31B0-F50A-8C9B-7B6D6ADEA58C}"/>
              </a:ext>
            </a:extLst>
          </p:cNvPr>
          <p:cNvSpPr txBox="1"/>
          <p:nvPr/>
        </p:nvSpPr>
        <p:spPr>
          <a:xfrm>
            <a:off x="200351" y="934703"/>
            <a:ext cx="166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LT Pro Light" panose="020B0304020202020204" pitchFamily="34" charset="0"/>
              </a:rPr>
              <a:t>PCA Method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Avenir Next LT Pro Light" panose="020B03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25F715-7CDC-5F77-2FF1-C6BDC8029BF2}"/>
              </a:ext>
            </a:extLst>
          </p:cNvPr>
          <p:cNvCxnSpPr>
            <a:cxnSpLocks/>
          </p:cNvCxnSpPr>
          <p:nvPr/>
        </p:nvCxnSpPr>
        <p:spPr>
          <a:xfrm>
            <a:off x="2024009" y="668210"/>
            <a:ext cx="0" cy="887106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9322D6-2C5E-E68D-CDC8-2F3AA98E25B5}"/>
                  </a:ext>
                </a:extLst>
              </p:cNvPr>
              <p:cNvSpPr txBox="1"/>
              <p:nvPr/>
            </p:nvSpPr>
            <p:spPr>
              <a:xfrm>
                <a:off x="3520182" y="3048346"/>
                <a:ext cx="9184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9322D6-2C5E-E68D-CDC8-2F3AA98E2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182" y="3048346"/>
                <a:ext cx="918457" cy="369332"/>
              </a:xfrm>
              <a:prstGeom prst="rect">
                <a:avLst/>
              </a:prstGeom>
              <a:blipFill>
                <a:blip r:embed="rId3"/>
                <a:stretch>
                  <a:fillRect l="-11258" t="-16393" r="-48344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C795B5-E8DF-7C9B-B283-7AB147C47F60}"/>
                  </a:ext>
                </a:extLst>
              </p:cNvPr>
              <p:cNvSpPr txBox="1"/>
              <p:nvPr/>
            </p:nvSpPr>
            <p:spPr>
              <a:xfrm>
                <a:off x="2667400" y="2901871"/>
                <a:ext cx="2717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         )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C795B5-E8DF-7C9B-B283-7AB147C47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400" y="2901871"/>
                <a:ext cx="271751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A45C2-3CC4-37D1-5576-24CB22200A11}"/>
                  </a:ext>
                </a:extLst>
              </p:cNvPr>
              <p:cNvSpPr txBox="1"/>
              <p:nvPr/>
            </p:nvSpPr>
            <p:spPr>
              <a:xfrm>
                <a:off x="4386118" y="2811389"/>
                <a:ext cx="6448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A45C2-3CC4-37D1-5576-24CB22200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118" y="2811389"/>
                <a:ext cx="64487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3CE729-BD34-6212-CCF5-1754E15D9D5E}"/>
                  </a:ext>
                </a:extLst>
              </p:cNvPr>
              <p:cNvSpPr txBox="1"/>
              <p:nvPr/>
            </p:nvSpPr>
            <p:spPr>
              <a:xfrm>
                <a:off x="2665549" y="2469260"/>
                <a:ext cx="644877" cy="1496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3CE729-BD34-6212-CCF5-1754E15D9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549" y="2469260"/>
                <a:ext cx="644877" cy="1496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E30AE6-430C-0A10-9F3B-EE6E71090FFB}"/>
                  </a:ext>
                </a:extLst>
              </p:cNvPr>
              <p:cNvSpPr txBox="1"/>
              <p:nvPr/>
            </p:nvSpPr>
            <p:spPr>
              <a:xfrm>
                <a:off x="3518541" y="3048346"/>
                <a:ext cx="9184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E30AE6-430C-0A10-9F3B-EE6E71090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41" y="3048346"/>
                <a:ext cx="918457" cy="369332"/>
              </a:xfrm>
              <a:prstGeom prst="rect">
                <a:avLst/>
              </a:prstGeom>
              <a:blipFill>
                <a:blip r:embed="rId7"/>
                <a:stretch>
                  <a:fillRect l="-11258" t="-16393" r="-48344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1EFDBE-C8E4-7920-7F80-B965CAB7F3E4}"/>
                  </a:ext>
                </a:extLst>
              </p:cNvPr>
              <p:cNvSpPr txBox="1"/>
              <p:nvPr/>
            </p:nvSpPr>
            <p:spPr>
              <a:xfrm>
                <a:off x="3458144" y="3062284"/>
                <a:ext cx="10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1EFDBE-C8E4-7920-7F80-B965CAB7F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144" y="3062284"/>
                <a:ext cx="1053109" cy="369332"/>
              </a:xfrm>
              <a:prstGeom prst="rect">
                <a:avLst/>
              </a:prstGeom>
              <a:blipFill>
                <a:blip r:embed="rId8"/>
                <a:stretch>
                  <a:fillRect l="-9827" t="-16393" r="-2890" b="-344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751FA6-99A7-93E7-1B1B-72CB6A3D61A8}"/>
                  </a:ext>
                </a:extLst>
              </p:cNvPr>
              <p:cNvSpPr txBox="1"/>
              <p:nvPr/>
            </p:nvSpPr>
            <p:spPr>
              <a:xfrm>
                <a:off x="3404703" y="3005095"/>
                <a:ext cx="2292213" cy="403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751FA6-99A7-93E7-1B1B-72CB6A3D6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03" y="3005095"/>
                <a:ext cx="2292213" cy="4037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40EAAF-D921-5D7E-86C4-210C475F1A27}"/>
                  </a:ext>
                </a:extLst>
              </p:cNvPr>
              <p:cNvSpPr txBox="1"/>
              <p:nvPr/>
            </p:nvSpPr>
            <p:spPr>
              <a:xfrm>
                <a:off x="3591662" y="3069430"/>
                <a:ext cx="4499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40EAAF-D921-5D7E-86C4-210C475F1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662" y="3069430"/>
                <a:ext cx="449943" cy="369332"/>
              </a:xfrm>
              <a:prstGeom prst="rect">
                <a:avLst/>
              </a:prstGeom>
              <a:blipFill>
                <a:blip r:embed="rId10"/>
                <a:stretch>
                  <a:fillRect l="-4054" t="-18333" r="-459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8A19B8-C8B8-2775-37E9-804D9B97EE97}"/>
                  </a:ext>
                </a:extLst>
              </p:cNvPr>
              <p:cNvSpPr txBox="1"/>
              <p:nvPr/>
            </p:nvSpPr>
            <p:spPr>
              <a:xfrm>
                <a:off x="4822795" y="3013103"/>
                <a:ext cx="8170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8A19B8-C8B8-2775-37E9-804D9B97E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95" y="3013103"/>
                <a:ext cx="817055" cy="461665"/>
              </a:xfrm>
              <a:prstGeom prst="rect">
                <a:avLst/>
              </a:prstGeom>
              <a:blipFill>
                <a:blip r:embed="rId11"/>
                <a:stretch>
                  <a:fillRect t="-3947" r="-20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185FF0-FB51-CE45-047D-7A0187AE4953}"/>
                  </a:ext>
                </a:extLst>
              </p:cNvPr>
              <p:cNvSpPr txBox="1"/>
              <p:nvPr/>
            </p:nvSpPr>
            <p:spPr>
              <a:xfrm>
                <a:off x="3054095" y="2946467"/>
                <a:ext cx="81705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185FF0-FB51-CE45-047D-7A0187AE4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5" y="2946467"/>
                <a:ext cx="81705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FCD69C-DAA9-722C-85B4-B0B40C384A60}"/>
                  </a:ext>
                </a:extLst>
              </p:cNvPr>
              <p:cNvSpPr txBox="1"/>
              <p:nvPr/>
            </p:nvSpPr>
            <p:spPr>
              <a:xfrm>
                <a:off x="1801397" y="3006109"/>
                <a:ext cx="876051" cy="53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𝑴𝒂𝒙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FCD69C-DAA9-722C-85B4-B0B40C384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397" y="3006109"/>
                <a:ext cx="876051" cy="5360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BB82DA-C812-9AF1-F5B0-85368827FC8E}"/>
                  </a:ext>
                </a:extLst>
              </p:cNvPr>
              <p:cNvSpPr txBox="1"/>
              <p:nvPr/>
            </p:nvSpPr>
            <p:spPr>
              <a:xfrm>
                <a:off x="6744424" y="2958186"/>
                <a:ext cx="3772552" cy="57342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IN" sz="2800" dirty="0">
                    <a:latin typeface="Palatino Linotype" panose="02040502050505030304" pitchFamily="18" charset="0"/>
                  </a:rPr>
                  <a:t>= </a:t>
                </a:r>
                <a:r>
                  <a:rPr lang="en-IN" sz="2400" dirty="0">
                    <a:latin typeface="Palatino Linotype" panose="02040502050505030304" pitchFamily="18" charset="0"/>
                  </a:rPr>
                  <a:t>Covariance Matrix</a:t>
                </a:r>
                <a:endParaRPr lang="en-IN" sz="28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BB82DA-C812-9AF1-F5B0-85368827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424" y="2958186"/>
                <a:ext cx="3772552" cy="573427"/>
              </a:xfrm>
              <a:prstGeom prst="rect">
                <a:avLst/>
              </a:prstGeom>
              <a:blipFill>
                <a:blip r:embed="rId14"/>
                <a:stretch>
                  <a:fillRect t="-2128" b="-29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8BEAA6C-8826-7FC8-8192-B2972DF77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6" t="10141" r="4794" b="23545"/>
          <a:stretch/>
        </p:blipFill>
        <p:spPr bwMode="auto">
          <a:xfrm>
            <a:off x="5376503" y="3733908"/>
            <a:ext cx="5796317" cy="26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63F614-7D0E-F0C0-1C91-FC725186635C}"/>
                  </a:ext>
                </a:extLst>
              </p:cNvPr>
              <p:cNvSpPr txBox="1"/>
              <p:nvPr/>
            </p:nvSpPr>
            <p:spPr>
              <a:xfrm>
                <a:off x="570890" y="4235675"/>
                <a:ext cx="4213115" cy="1953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𝒗𝒂𝒓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800" dirty="0"/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𝒄𝒐𝒗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63F614-7D0E-F0C0-1C91-FC7251866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90" y="4235675"/>
                <a:ext cx="4213115" cy="19538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2896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71"/>
    </mc:Choice>
    <mc:Fallback>
      <p:transition spd="slow" advTm="14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0.09505 0.00046 " pathEditMode="relative" rAng="0" ptsTypes="AA">
                                      <p:cBhvr>
                                        <p:cTn id="16" dur="15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41000" decel="41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06211 4.44444E-6 " pathEditMode="relative" rAng="0" ptsTypes="AA">
                                      <p:cBhvr>
                                        <p:cTn id="54" dur="1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40000" decel="39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05417 -1.48148E-6 " pathEditMode="relative" rAng="0" ptsTypes="AA">
                                      <p:cBhvr>
                                        <p:cTn id="56" dur="1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accel="45000" decel="41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11602 0.00162 " pathEditMode="relative" rAng="0" ptsTypes="AA">
                                      <p:cBhvr>
                                        <p:cTn id="69" dur="13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4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23" grpId="0"/>
      <p:bldP spid="23" grpId="1"/>
      <p:bldP spid="23" grpId="2"/>
      <p:bldP spid="24" grpId="0"/>
      <p:bldP spid="24" grpId="1"/>
      <p:bldP spid="25" grpId="0"/>
      <p:bldP spid="25" grpId="1"/>
      <p:bldP spid="28" grpId="0"/>
      <p:bldP spid="28" grpId="1"/>
      <p:bldP spid="30" grpId="0"/>
      <p:bldP spid="30" grpId="1"/>
      <p:bldP spid="31" grpId="0"/>
      <p:bldP spid="37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0.7|1.5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7|0.6|1.5|1.5|0.9|1.9|1.2|2.1|1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0.5|3.2|1|0.9|0.7|0.5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8|1.6|0.6|1.7|1.5|1.4|0.6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5|0.5|0.6|0.6|0.6|0.5|0.5|1.1|0.5|2.7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1|2.2|4.5|2.7|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7CF026C-957E-4F4E-893C-D02C23AB6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3957</TotalTime>
  <Words>1288</Words>
  <Application>Microsoft Office PowerPoint</Application>
  <PresentationFormat>Widescreen</PresentationFormat>
  <Paragraphs>211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HP Simplified Hans Light</vt:lpstr>
      <vt:lpstr>Arial</vt:lpstr>
      <vt:lpstr>Avenir Next LT Pro Light</vt:lpstr>
      <vt:lpstr>Book Antiqua</vt:lpstr>
      <vt:lpstr>Calibri</vt:lpstr>
      <vt:lpstr>Calisto MT</vt:lpstr>
      <vt:lpstr>Cambria Math</vt:lpstr>
      <vt:lpstr>Corbel</vt:lpstr>
      <vt:lpstr>D-DIN</vt:lpstr>
      <vt:lpstr>Easter Eggs</vt:lpstr>
      <vt:lpstr>Lexend Medium</vt:lpstr>
      <vt:lpstr>Moon</vt:lpstr>
      <vt:lpstr>Palatino Linotype</vt:lpstr>
      <vt:lpstr>Raleway</vt:lpstr>
      <vt:lpstr>William Costinavel</vt:lpstr>
      <vt:lpstr>Wingdings</vt:lpstr>
      <vt:lpstr>Banded</vt:lpstr>
      <vt:lpstr>PowerPoint Presentation</vt:lpstr>
      <vt:lpstr>PowerPoint Presentation</vt:lpstr>
      <vt:lpstr>Introduction</vt:lpstr>
      <vt:lpstr>What is Principal Component?</vt:lpstr>
      <vt:lpstr>Description</vt:lpstr>
      <vt:lpstr>Geometrical Interpretation</vt:lpstr>
      <vt:lpstr>Geometrical Interpretation</vt:lpstr>
      <vt:lpstr>Problem Framing</vt:lpstr>
      <vt:lpstr>Mathematical Formulation</vt:lpstr>
      <vt:lpstr>Solving the Maximization Problem by using Lagrange Multiplier Method</vt:lpstr>
      <vt:lpstr>Process to Find Principal Components</vt:lpstr>
      <vt:lpstr>Visualization of a 28x28 (=784) dim Image data in 2D</vt:lpstr>
      <vt:lpstr>Visualization of a 28x28 (=784) dim Image data in 2D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Ranjan Sarkar</dc:creator>
  <cp:lastModifiedBy>Ranjan Sarkar</cp:lastModifiedBy>
  <cp:revision>51</cp:revision>
  <dcterms:created xsi:type="dcterms:W3CDTF">2022-09-09T10:18:46Z</dcterms:created>
  <dcterms:modified xsi:type="dcterms:W3CDTF">2022-09-14T14:50:14Z</dcterms:modified>
</cp:coreProperties>
</file>