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19"/>
  </p:notesMasterIdLst>
  <p:sldIdLst>
    <p:sldId id="256" r:id="rId4"/>
    <p:sldId id="288" r:id="rId5"/>
    <p:sldId id="287" r:id="rId6"/>
    <p:sldId id="258" r:id="rId7"/>
    <p:sldId id="285" r:id="rId8"/>
    <p:sldId id="286" r:id="rId9"/>
    <p:sldId id="291" r:id="rId10"/>
    <p:sldId id="290" r:id="rId11"/>
    <p:sldId id="293" r:id="rId12"/>
    <p:sldId id="294" r:id="rId13"/>
    <p:sldId id="295" r:id="rId14"/>
    <p:sldId id="296" r:id="rId15"/>
    <p:sldId id="289" r:id="rId16"/>
    <p:sldId id="292" r:id="rId17"/>
    <p:sldId id="297" r:id="rId18"/>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3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01"/>
    <a:srgbClr val="990033"/>
    <a:srgbClr val="FFFF99"/>
    <a:srgbClr val="FFFFB7"/>
    <a:srgbClr val="D5D012"/>
    <a:srgbClr val="FF9900"/>
    <a:srgbClr val="EBEB15"/>
    <a:srgbClr val="FFCC00"/>
    <a:srgbClr val="FFCC66"/>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06" autoAdjust="0"/>
  </p:normalViewPr>
  <p:slideViewPr>
    <p:cSldViewPr>
      <p:cViewPr>
        <p:scale>
          <a:sx n="73" d="100"/>
          <a:sy n="73" d="100"/>
        </p:scale>
        <p:origin x="-1296" y="-72"/>
      </p:cViewPr>
      <p:guideLst>
        <p:guide orient="horz" pos="2160"/>
        <p:guide pos="2880"/>
      </p:guideLst>
    </p:cSldViewPr>
  </p:slideViewPr>
  <p:notesTextViewPr>
    <p:cViewPr>
      <p:scale>
        <a:sx n="1" d="1"/>
        <a:sy n="1" d="1"/>
      </p:scale>
      <p:origin x="0" y="0"/>
    </p:cViewPr>
  </p:notesTextViewPr>
  <p:notesViewPr>
    <p:cSldViewPr>
      <p:cViewPr varScale="1">
        <p:scale>
          <a:sx n="64" d="100"/>
          <a:sy n="64" d="100"/>
        </p:scale>
        <p:origin x="-3144" y="-82"/>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4418590F-91F8-416A-8E42-FDAFBAA2A707}" type="datetimeFigureOut">
              <a:rPr lang="en-US" smtClean="0"/>
              <a:t>4/20/2018</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6B030FA5-0668-4926-90FE-3D41850BE2ED}" type="slidenum">
              <a:rPr lang="en-US" smtClean="0"/>
              <a:t>‹#›</a:t>
            </a:fld>
            <a:endParaRPr lang="en-US"/>
          </a:p>
        </p:txBody>
      </p:sp>
    </p:spTree>
    <p:extLst>
      <p:ext uri="{BB962C8B-B14F-4D97-AF65-F5344CB8AC3E}">
        <p14:creationId xmlns:p14="http://schemas.microsoft.com/office/powerpoint/2010/main" val="2551191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030FA5-0668-4926-90FE-3D41850BE2ED}" type="slidenum">
              <a:rPr lang="en-US" smtClean="0"/>
              <a:t>1</a:t>
            </a:fld>
            <a:endParaRPr lang="en-US"/>
          </a:p>
        </p:txBody>
      </p:sp>
    </p:spTree>
    <p:extLst>
      <p:ext uri="{BB962C8B-B14F-4D97-AF65-F5344CB8AC3E}">
        <p14:creationId xmlns:p14="http://schemas.microsoft.com/office/powerpoint/2010/main" val="392427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030FA5-0668-4926-90FE-3D41850BE2ED}"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55073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030FA5-0668-4926-90FE-3D41850BE2ED}" type="slidenum">
              <a:rPr lang="en-US" smtClean="0"/>
              <a:t>4</a:t>
            </a:fld>
            <a:endParaRPr lang="en-US"/>
          </a:p>
        </p:txBody>
      </p:sp>
    </p:spTree>
    <p:extLst>
      <p:ext uri="{BB962C8B-B14F-4D97-AF65-F5344CB8AC3E}">
        <p14:creationId xmlns:p14="http://schemas.microsoft.com/office/powerpoint/2010/main" val="159982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030FA5-0668-4926-90FE-3D41850BE2ED}"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59982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030FA5-0668-4926-90FE-3D41850BE2ED}"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159982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3C37D-A85C-4A72-BE53-477BC4AFB71C}" type="slidenum">
              <a:rPr lang="en-US" smtClean="0"/>
              <a:t>‹#›</a:t>
            </a:fld>
            <a:endParaRPr lang="en-US"/>
          </a:p>
        </p:txBody>
      </p:sp>
    </p:spTree>
    <p:extLst>
      <p:ext uri="{BB962C8B-B14F-4D97-AF65-F5344CB8AC3E}">
        <p14:creationId xmlns:p14="http://schemas.microsoft.com/office/powerpoint/2010/main" val="88273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3C37D-A85C-4A72-BE53-477BC4AFB71C}" type="slidenum">
              <a:rPr lang="en-US" smtClean="0"/>
              <a:t>‹#›</a:t>
            </a:fld>
            <a:endParaRPr lang="en-US"/>
          </a:p>
        </p:txBody>
      </p:sp>
    </p:spTree>
    <p:extLst>
      <p:ext uri="{BB962C8B-B14F-4D97-AF65-F5344CB8AC3E}">
        <p14:creationId xmlns:p14="http://schemas.microsoft.com/office/powerpoint/2010/main" val="1493155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3C37D-A85C-4A72-BE53-477BC4AFB71C}" type="slidenum">
              <a:rPr lang="en-US" smtClean="0"/>
              <a:t>‹#›</a:t>
            </a:fld>
            <a:endParaRPr lang="en-US"/>
          </a:p>
        </p:txBody>
      </p:sp>
    </p:spTree>
    <p:extLst>
      <p:ext uri="{BB962C8B-B14F-4D97-AF65-F5344CB8AC3E}">
        <p14:creationId xmlns:p14="http://schemas.microsoft.com/office/powerpoint/2010/main" val="1704543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850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44346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69838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7870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06998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902850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38504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1277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3C37D-A85C-4A72-BE53-477BC4AFB71C}" type="slidenum">
              <a:rPr lang="en-US" smtClean="0"/>
              <a:t>‹#›</a:t>
            </a:fld>
            <a:endParaRPr lang="en-US"/>
          </a:p>
        </p:txBody>
      </p:sp>
    </p:spTree>
    <p:extLst>
      <p:ext uri="{BB962C8B-B14F-4D97-AF65-F5344CB8AC3E}">
        <p14:creationId xmlns:p14="http://schemas.microsoft.com/office/powerpoint/2010/main" val="1994427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85948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46220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73970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27348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78096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520873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111841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770617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607174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777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A3749-78F4-4AE1-ADDA-75F0D41CE439}"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3C37D-A85C-4A72-BE53-477BC4AFB71C}" type="slidenum">
              <a:rPr lang="en-US" smtClean="0"/>
              <a:t>‹#›</a:t>
            </a:fld>
            <a:endParaRPr lang="en-US"/>
          </a:p>
        </p:txBody>
      </p:sp>
    </p:spTree>
    <p:extLst>
      <p:ext uri="{BB962C8B-B14F-4D97-AF65-F5344CB8AC3E}">
        <p14:creationId xmlns:p14="http://schemas.microsoft.com/office/powerpoint/2010/main" val="18954158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057068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986361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742311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766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A3749-78F4-4AE1-ADDA-75F0D41CE439}"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3C37D-A85C-4A72-BE53-477BC4AFB71C}" type="slidenum">
              <a:rPr lang="en-US" smtClean="0"/>
              <a:t>‹#›</a:t>
            </a:fld>
            <a:endParaRPr lang="en-US"/>
          </a:p>
        </p:txBody>
      </p:sp>
    </p:spTree>
    <p:extLst>
      <p:ext uri="{BB962C8B-B14F-4D97-AF65-F5344CB8AC3E}">
        <p14:creationId xmlns:p14="http://schemas.microsoft.com/office/powerpoint/2010/main" val="429064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A3749-78F4-4AE1-ADDA-75F0D41CE439}" type="datetimeFigureOut">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03C37D-A85C-4A72-BE53-477BC4AFB71C}" type="slidenum">
              <a:rPr lang="en-US" smtClean="0"/>
              <a:t>‹#›</a:t>
            </a:fld>
            <a:endParaRPr lang="en-US"/>
          </a:p>
        </p:txBody>
      </p:sp>
    </p:spTree>
    <p:extLst>
      <p:ext uri="{BB962C8B-B14F-4D97-AF65-F5344CB8AC3E}">
        <p14:creationId xmlns:p14="http://schemas.microsoft.com/office/powerpoint/2010/main" val="207790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A3749-78F4-4AE1-ADDA-75F0D41CE439}"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3C37D-A85C-4A72-BE53-477BC4AFB71C}" type="slidenum">
              <a:rPr lang="en-US" smtClean="0"/>
              <a:t>‹#›</a:t>
            </a:fld>
            <a:endParaRPr lang="en-US"/>
          </a:p>
        </p:txBody>
      </p:sp>
    </p:spTree>
    <p:extLst>
      <p:ext uri="{BB962C8B-B14F-4D97-AF65-F5344CB8AC3E}">
        <p14:creationId xmlns:p14="http://schemas.microsoft.com/office/powerpoint/2010/main" val="355501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A3749-78F4-4AE1-ADDA-75F0D41CE439}" type="datetimeFigureOut">
              <a:rPr lang="en-US" smtClean="0"/>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03C37D-A85C-4A72-BE53-477BC4AFB71C}" type="slidenum">
              <a:rPr lang="en-US" smtClean="0"/>
              <a:t>‹#›</a:t>
            </a:fld>
            <a:endParaRPr lang="en-US"/>
          </a:p>
        </p:txBody>
      </p:sp>
    </p:spTree>
    <p:extLst>
      <p:ext uri="{BB962C8B-B14F-4D97-AF65-F5344CB8AC3E}">
        <p14:creationId xmlns:p14="http://schemas.microsoft.com/office/powerpoint/2010/main" val="379832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A3749-78F4-4AE1-ADDA-75F0D41CE439}"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3C37D-A85C-4A72-BE53-477BC4AFB71C}" type="slidenum">
              <a:rPr lang="en-US" smtClean="0"/>
              <a:t>‹#›</a:t>
            </a:fld>
            <a:endParaRPr lang="en-US"/>
          </a:p>
        </p:txBody>
      </p:sp>
    </p:spTree>
    <p:extLst>
      <p:ext uri="{BB962C8B-B14F-4D97-AF65-F5344CB8AC3E}">
        <p14:creationId xmlns:p14="http://schemas.microsoft.com/office/powerpoint/2010/main" val="272446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A3749-78F4-4AE1-ADDA-75F0D41CE439}"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3C37D-A85C-4A72-BE53-477BC4AFB71C}" type="slidenum">
              <a:rPr lang="en-US" smtClean="0"/>
              <a:t>‹#›</a:t>
            </a:fld>
            <a:endParaRPr lang="en-US"/>
          </a:p>
        </p:txBody>
      </p:sp>
    </p:spTree>
    <p:extLst>
      <p:ext uri="{BB962C8B-B14F-4D97-AF65-F5344CB8AC3E}">
        <p14:creationId xmlns:p14="http://schemas.microsoft.com/office/powerpoint/2010/main" val="342244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A3749-78F4-4AE1-ADDA-75F0D41CE439}" type="datetimeFigureOut">
              <a:rPr lang="en-US" smtClean="0"/>
              <a:t>4/20/2018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3C37D-A85C-4A72-BE53-477BC4AFB71C}" type="slidenum">
              <a:rPr lang="en-US" smtClean="0"/>
              <a:t>‹#›</a:t>
            </a:fld>
            <a:endParaRPr lang="en-US"/>
          </a:p>
        </p:txBody>
      </p:sp>
    </p:spTree>
    <p:extLst>
      <p:ext uri="{BB962C8B-B14F-4D97-AF65-F5344CB8AC3E}">
        <p14:creationId xmlns:p14="http://schemas.microsoft.com/office/powerpoint/2010/main" val="781249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536849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A3749-78F4-4AE1-ADDA-75F0D41CE439}" type="datetimeFigureOut">
              <a:rPr lang="en-US" smtClean="0">
                <a:solidFill>
                  <a:prstClr val="black">
                    <a:tint val="75000"/>
                  </a:prstClr>
                </a:solidFill>
                <a:latin typeface="Calibri"/>
              </a:rPr>
              <a:pPr/>
              <a:t>4/20/2018</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3C37D-A85C-4A72-BE53-477BC4AFB71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133302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3774" y="1066800"/>
            <a:ext cx="5025426" cy="3352800"/>
          </a:xfrm>
        </p:spPr>
        <p:txBody>
          <a:bodyPr>
            <a:normAutofit/>
          </a:bodyPr>
          <a:lstStyle/>
          <a:p>
            <a:pPr algn="l"/>
            <a:r>
              <a:rPr lang="en-US" sz="2800" b="1" dirty="0" smtClean="0">
                <a:solidFill>
                  <a:srgbClr val="FFC000"/>
                </a:solidFill>
              </a:rPr>
              <a:t>[Improvement in Wine Quality]</a:t>
            </a:r>
            <a:endParaRPr lang="en-US" sz="2800" b="1" dirty="0">
              <a:solidFill>
                <a:srgbClr val="FFC000"/>
              </a:solidFill>
            </a:endParaRPr>
          </a:p>
        </p:txBody>
      </p:sp>
      <p:sp>
        <p:nvSpPr>
          <p:cNvPr id="3" name="Subtitle 2"/>
          <p:cNvSpPr>
            <a:spLocks noGrp="1"/>
          </p:cNvSpPr>
          <p:nvPr>
            <p:ph type="subTitle" idx="1"/>
          </p:nvPr>
        </p:nvSpPr>
        <p:spPr>
          <a:xfrm>
            <a:off x="3813774" y="3886200"/>
            <a:ext cx="5025426" cy="1981200"/>
          </a:xfrm>
        </p:spPr>
        <p:txBody>
          <a:bodyPr anchor="ctr">
            <a:normAutofit/>
          </a:bodyPr>
          <a:lstStyle/>
          <a:p>
            <a:pPr algn="l"/>
            <a:r>
              <a:rPr lang="en-US" sz="2400" i="1" dirty="0" smtClean="0">
                <a:solidFill>
                  <a:schemeClr val="bg1"/>
                </a:solidFill>
              </a:rPr>
              <a:t>Prepared for Unicorn Winery</a:t>
            </a:r>
          </a:p>
          <a:p>
            <a:pPr algn="l"/>
            <a:r>
              <a:rPr lang="en-US" sz="2400" i="1" dirty="0" smtClean="0">
                <a:solidFill>
                  <a:schemeClr val="bg1"/>
                </a:solidFill>
              </a:rPr>
              <a:t>By </a:t>
            </a:r>
            <a:r>
              <a:rPr lang="en-US" sz="2400" i="1" dirty="0" err="1" smtClean="0">
                <a:solidFill>
                  <a:schemeClr val="bg1"/>
                </a:solidFill>
              </a:rPr>
              <a:t>Digitas</a:t>
            </a:r>
            <a:r>
              <a:rPr lang="en-US" sz="2400" i="1" dirty="0" smtClean="0">
                <a:solidFill>
                  <a:schemeClr val="bg1"/>
                </a:solidFill>
              </a:rPr>
              <a:t> Advanced Analytics</a:t>
            </a:r>
          </a:p>
          <a:p>
            <a:pPr algn="l"/>
            <a:r>
              <a:rPr lang="en-US" sz="2400" i="1" dirty="0" smtClean="0">
                <a:solidFill>
                  <a:schemeClr val="bg1"/>
                </a:solidFill>
              </a:rPr>
              <a:t>[20, April, 2018]</a:t>
            </a:r>
            <a:endParaRPr lang="en-US" sz="2400" i="1" dirty="0">
              <a:solidFill>
                <a:schemeClr val="bg1"/>
              </a:solidFill>
            </a:endParaRPr>
          </a:p>
        </p:txBody>
      </p:sp>
      <p:pic>
        <p:nvPicPr>
          <p:cNvPr id="1026" name="Picture 2" descr="C:\Users\Andres Megan\AppData\Local\Microsoft\Windows\Temporary Internet Files\Content.IE5\7N14NH1J\MP90044285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3204174" cy="4800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ndres Megan\AppData\Local\Microsoft\Windows\Temporary Internet Files\Content.IE5\910VBENI\MP90044283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047750"/>
            <a:ext cx="3200400" cy="213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149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019175"/>
            <a:ext cx="6772275"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70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042988"/>
            <a:ext cx="6696075"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290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1057275"/>
            <a:ext cx="674370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978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chemeClr val="bg1"/>
                </a:solidFill>
              </a:rPr>
              <a:t>Multivariate </a:t>
            </a:r>
            <a:r>
              <a:rPr lang="en-US" i="1" dirty="0" smtClean="0">
                <a:solidFill>
                  <a:schemeClr val="bg1"/>
                </a:solidFill>
              </a:rPr>
              <a:t>Analysis Summary</a:t>
            </a:r>
            <a:r>
              <a:rPr lang="en-US" i="1" dirty="0">
                <a:solidFill>
                  <a:schemeClr val="bg1"/>
                </a:solidFill>
              </a:rPr>
              <a:t/>
            </a:r>
            <a:br>
              <a:rPr lang="en-US" i="1" dirty="0">
                <a:solidFill>
                  <a:schemeClr val="bg1"/>
                </a:solidFill>
              </a:rPr>
            </a:br>
            <a:endParaRPr lang="en-US" i="1" dirty="0">
              <a:solidFill>
                <a:schemeClr val="bg1"/>
              </a:solidFill>
            </a:endParaRPr>
          </a:p>
        </p:txBody>
      </p:sp>
      <p:sp>
        <p:nvSpPr>
          <p:cNvPr id="3" name="Content Placeholder 2"/>
          <p:cNvSpPr>
            <a:spLocks noGrp="1"/>
          </p:cNvSpPr>
          <p:nvPr>
            <p:ph idx="1"/>
          </p:nvPr>
        </p:nvSpPr>
        <p:spPr/>
        <p:txBody>
          <a:bodyPr>
            <a:normAutofit fontScale="92500" lnSpcReduction="20000"/>
          </a:bodyPr>
          <a:lstStyle/>
          <a:p>
            <a:r>
              <a:rPr lang="en-US" dirty="0">
                <a:solidFill>
                  <a:schemeClr val="bg1"/>
                </a:solidFill>
              </a:rPr>
              <a:t>There finally comes an end to an interesting analysis on the red wine </a:t>
            </a:r>
            <a:r>
              <a:rPr lang="en-US" dirty="0" smtClean="0">
                <a:solidFill>
                  <a:schemeClr val="bg1"/>
                </a:solidFill>
              </a:rPr>
              <a:t>quality </a:t>
            </a:r>
            <a:r>
              <a:rPr lang="en-US" dirty="0">
                <a:solidFill>
                  <a:schemeClr val="bg1"/>
                </a:solidFill>
              </a:rPr>
              <a:t>based on various chemical combinations and quality being conformed based on the samples.</a:t>
            </a:r>
          </a:p>
          <a:p>
            <a:r>
              <a:rPr lang="en-US" dirty="0">
                <a:solidFill>
                  <a:schemeClr val="bg1"/>
                </a:solidFill>
              </a:rPr>
              <a:t>The dataset contained mostly average quality wines with only few samples of bad and good quality wines. This can be a starter point for any further analysis on the wine quality and suggestion can be to include more quality on the extremes of good and bad quality in future for deeper analysis</a:t>
            </a:r>
          </a:p>
          <a:p>
            <a:endParaRPr lang="en-US" dirty="0">
              <a:solidFill>
                <a:schemeClr val="bg1"/>
              </a:solidFill>
            </a:endParaRPr>
          </a:p>
        </p:txBody>
      </p:sp>
    </p:spTree>
    <p:extLst>
      <p:ext uri="{BB962C8B-B14F-4D97-AF65-F5344CB8AC3E}">
        <p14:creationId xmlns:p14="http://schemas.microsoft.com/office/powerpoint/2010/main" val="2516647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solidFill>
                  <a:schemeClr val="bg1"/>
                </a:solidFill>
              </a:rPr>
              <a:t>The analysis started with understanding individual characteristics and distribution of the input parameters to determine the quality of wine. I started with </a:t>
            </a:r>
            <a:r>
              <a:rPr lang="en-US" dirty="0" err="1">
                <a:solidFill>
                  <a:schemeClr val="bg1"/>
                </a:solidFill>
              </a:rPr>
              <a:t>qplots</a:t>
            </a:r>
            <a:r>
              <a:rPr lang="en-US" dirty="0">
                <a:solidFill>
                  <a:schemeClr val="bg1"/>
                </a:solidFill>
              </a:rPr>
              <a:t> to determine the individual parameters then proceeded to compare it with the quality and then ratio of density and alcohol content</a:t>
            </a:r>
          </a:p>
          <a:p>
            <a:r>
              <a:rPr lang="en-US" dirty="0" smtClean="0">
                <a:solidFill>
                  <a:schemeClr val="bg1"/>
                </a:solidFill>
              </a:rPr>
              <a:t>The </a:t>
            </a:r>
            <a:r>
              <a:rPr lang="en-US" dirty="0">
                <a:solidFill>
                  <a:schemeClr val="bg1"/>
                </a:solidFill>
              </a:rPr>
              <a:t>bivariate plots showed that acidic properties and effect of </a:t>
            </a:r>
            <a:r>
              <a:rPr lang="en-US" dirty="0" err="1">
                <a:solidFill>
                  <a:schemeClr val="bg1"/>
                </a:solidFill>
              </a:rPr>
              <a:t>sulphates</a:t>
            </a:r>
            <a:r>
              <a:rPr lang="en-US" dirty="0">
                <a:solidFill>
                  <a:schemeClr val="bg1"/>
                </a:solidFill>
              </a:rPr>
              <a:t> in the samples were direct. </a:t>
            </a:r>
            <a:r>
              <a:rPr lang="en-US" dirty="0" smtClean="0">
                <a:solidFill>
                  <a:schemeClr val="bg1"/>
                </a:solidFill>
              </a:rPr>
              <a:t>Alcohol </a:t>
            </a:r>
            <a:r>
              <a:rPr lang="en-US" dirty="0">
                <a:solidFill>
                  <a:schemeClr val="bg1"/>
                </a:solidFill>
              </a:rPr>
              <a:t>content and density effect were more similar and we used the alcohol/density ratio to plot against the acidic </a:t>
            </a:r>
            <a:r>
              <a:rPr lang="en-US" dirty="0" smtClean="0">
                <a:solidFill>
                  <a:schemeClr val="bg1"/>
                </a:solidFill>
              </a:rPr>
              <a:t>properties </a:t>
            </a:r>
            <a:r>
              <a:rPr lang="en-US" dirty="0">
                <a:solidFill>
                  <a:schemeClr val="bg1"/>
                </a:solidFill>
              </a:rPr>
              <a:t>of the wine. All the results on the multivariate plot again suggest to have a direct correlation on the quality of the data, as detailed on the </a:t>
            </a:r>
            <a:r>
              <a:rPr lang="en-US" dirty="0" smtClean="0">
                <a:solidFill>
                  <a:schemeClr val="bg1"/>
                </a:solidFill>
              </a:rPr>
              <a:t>induvial </a:t>
            </a:r>
            <a:r>
              <a:rPr lang="en-US" dirty="0">
                <a:solidFill>
                  <a:schemeClr val="bg1"/>
                </a:solidFill>
              </a:rPr>
              <a:t>analysis of the plots</a:t>
            </a:r>
          </a:p>
          <a:p>
            <a:endParaRPr lang="en-US" dirty="0">
              <a:solidFill>
                <a:schemeClr val="bg1"/>
              </a:solidFill>
            </a:endParaRPr>
          </a:p>
        </p:txBody>
      </p:sp>
    </p:spTree>
    <p:extLst>
      <p:ext uri="{BB962C8B-B14F-4D97-AF65-F5344CB8AC3E}">
        <p14:creationId xmlns:p14="http://schemas.microsoft.com/office/powerpoint/2010/main" val="3334565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bg1"/>
                </a:solidFill>
              </a:rPr>
              <a:t>Future Support to Business</a:t>
            </a:r>
            <a:endParaRPr lang="en-US" i="1"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This dataset can be extended to have time parameters on which these samples were taken and also the cost of the wines involved to further extend on the quality of the wines, as I believe this could have more impact on the quality of the wines. It would also be better to know the number of wine tasters and the sample quantity consumed in order to further probe on the data</a:t>
            </a:r>
          </a:p>
          <a:p>
            <a:endParaRPr lang="en-US" dirty="0"/>
          </a:p>
        </p:txBody>
      </p:sp>
    </p:spTree>
    <p:extLst>
      <p:ext uri="{BB962C8B-B14F-4D97-AF65-F5344CB8AC3E}">
        <p14:creationId xmlns:p14="http://schemas.microsoft.com/office/powerpoint/2010/main" val="275604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028"/>
            <a:ext cx="8229600" cy="1143000"/>
          </a:xfrm>
        </p:spPr>
        <p:txBody>
          <a:bodyPr>
            <a:normAutofit/>
          </a:bodyPr>
          <a:lstStyle/>
          <a:p>
            <a:r>
              <a:rPr lang="en-US" sz="4000" i="1" dirty="0" smtClean="0">
                <a:solidFill>
                  <a:schemeClr val="bg1"/>
                </a:solidFill>
                <a:latin typeface="Agency FB" panose="020B0503020202020204" pitchFamily="34" charset="0"/>
              </a:rPr>
              <a:t>EDA to perceived </a:t>
            </a:r>
            <a:r>
              <a:rPr lang="en-US" sz="4000" i="1" dirty="0">
                <a:solidFill>
                  <a:schemeClr val="bg1"/>
                </a:solidFill>
                <a:latin typeface="Agency FB" panose="020B0503020202020204" pitchFamily="34" charset="0"/>
              </a:rPr>
              <a:t>quality of wines </a:t>
            </a:r>
            <a:endParaRPr lang="en-US" sz="4000" i="1" dirty="0">
              <a:solidFill>
                <a:schemeClr val="bg1"/>
              </a:solidFill>
              <a:latin typeface="Agency FB" panose="020B0503020202020204" pitchFamily="34" charset="0"/>
            </a:endParaRPr>
          </a:p>
        </p:txBody>
      </p:sp>
      <p:grpSp>
        <p:nvGrpSpPr>
          <p:cNvPr id="4" name="Group 3"/>
          <p:cNvGrpSpPr/>
          <p:nvPr/>
        </p:nvGrpSpPr>
        <p:grpSpPr>
          <a:xfrm>
            <a:off x="435511" y="1299898"/>
            <a:ext cx="8009585" cy="4962017"/>
            <a:chOff x="988601" y="1119501"/>
            <a:chExt cx="7012399" cy="5504434"/>
          </a:xfrm>
        </p:grpSpPr>
        <p:sp>
          <p:nvSpPr>
            <p:cNvPr id="5" name="Rectangle 4"/>
            <p:cNvSpPr/>
            <p:nvPr/>
          </p:nvSpPr>
          <p:spPr>
            <a:xfrm>
              <a:off x="988601" y="2567050"/>
              <a:ext cx="2286000" cy="25190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marL="171450" indent="-171450" algn="l">
                <a:lnSpc>
                  <a:spcPct val="110000"/>
                </a:lnSpc>
                <a:buFont typeface="Arial" panose="020B0604020202020204" pitchFamily="34" charset="0"/>
                <a:buChar char="•"/>
              </a:pPr>
              <a:r>
                <a:rPr lang="en-US" sz="1200" dirty="0" smtClean="0">
                  <a:solidFill>
                    <a:schemeClr val="tx1"/>
                  </a:solidFill>
                </a:rPr>
                <a:t>Client </a:t>
              </a:r>
              <a:r>
                <a:rPr lang="en-US" sz="1200" dirty="0" smtClean="0">
                  <a:solidFill>
                    <a:schemeClr val="tx1"/>
                  </a:solidFill>
                </a:rPr>
                <a:t>Unicorn Winery is </a:t>
              </a:r>
              <a:r>
                <a:rPr lang="en-US" sz="1200" dirty="0">
                  <a:solidFill>
                    <a:schemeClr val="tx1"/>
                  </a:solidFill>
                </a:rPr>
                <a:t>a  </a:t>
              </a:r>
              <a:r>
                <a:rPr lang="en-US" sz="1200" dirty="0" smtClean="0">
                  <a:solidFill>
                    <a:schemeClr val="tx1"/>
                  </a:solidFill>
                </a:rPr>
                <a:t>multinational </a:t>
              </a:r>
              <a:r>
                <a:rPr lang="en-US" sz="1200" dirty="0" smtClean="0">
                  <a:solidFill>
                    <a:schemeClr val="tx1"/>
                  </a:solidFill>
                </a:rPr>
                <a:t> beverage </a:t>
              </a:r>
              <a:r>
                <a:rPr lang="en-US" sz="1200" dirty="0" smtClean="0">
                  <a:solidFill>
                    <a:schemeClr val="tx1"/>
                  </a:solidFill>
                </a:rPr>
                <a:t>company</a:t>
              </a:r>
              <a:endParaRPr lang="en-US" sz="1200" dirty="0">
                <a:solidFill>
                  <a:schemeClr val="tx1"/>
                </a:solidFill>
              </a:endParaRPr>
            </a:p>
            <a:p>
              <a:pPr marL="171450" indent="-171450" algn="l">
                <a:lnSpc>
                  <a:spcPct val="110000"/>
                </a:lnSpc>
                <a:buFont typeface="Arial" panose="020B0604020202020204" pitchFamily="34" charset="0"/>
                <a:buChar char="•"/>
              </a:pPr>
              <a:r>
                <a:rPr lang="en-US" sz="1200" dirty="0" smtClean="0">
                  <a:solidFill>
                    <a:schemeClr val="tx1"/>
                  </a:solidFill>
                </a:rPr>
                <a:t>Company  certain  aspects of wine to improve the quality of wine .</a:t>
              </a:r>
            </a:p>
            <a:p>
              <a:pPr marL="171450" indent="-171450" algn="l">
                <a:lnSpc>
                  <a:spcPct val="110000"/>
                </a:lnSpc>
                <a:buFont typeface="Arial" panose="020B0604020202020204" pitchFamily="34" charset="0"/>
                <a:buChar char="•"/>
              </a:pPr>
              <a:r>
                <a:rPr lang="en-US" sz="1200" dirty="0" smtClean="0">
                  <a:solidFill>
                    <a:schemeClr val="tx1"/>
                  </a:solidFill>
                </a:rPr>
                <a:t>Organization wants to understand  the relationship between certain physicochemical  properties to improve quality of wine.</a:t>
              </a:r>
              <a:endParaRPr lang="en-US" sz="1200" dirty="0">
                <a:solidFill>
                  <a:schemeClr val="tx1"/>
                </a:solidFill>
              </a:endParaRPr>
            </a:p>
          </p:txBody>
        </p:sp>
        <p:sp>
          <p:nvSpPr>
            <p:cNvPr id="6" name="Rectangle 5"/>
            <p:cNvSpPr/>
            <p:nvPr/>
          </p:nvSpPr>
          <p:spPr>
            <a:xfrm>
              <a:off x="5715000" y="2614550"/>
              <a:ext cx="2286000" cy="25190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marL="171450" indent="-171450" algn="l">
                <a:buFont typeface="Arial" panose="020B0604020202020204" pitchFamily="34" charset="0"/>
                <a:buChar char="•"/>
              </a:pPr>
              <a:r>
                <a:rPr lang="en-US" sz="1200" dirty="0">
                  <a:solidFill>
                    <a:schemeClr val="tx1"/>
                  </a:solidFill>
                </a:rPr>
                <a:t>Client will understand the </a:t>
              </a:r>
              <a:r>
                <a:rPr lang="en-US" sz="1200" dirty="0" smtClean="0">
                  <a:solidFill>
                    <a:schemeClr val="tx1"/>
                  </a:solidFill>
                </a:rPr>
                <a:t>aspect should be modified to make good quality wine which will help the company to have a positive impact on the consumers or the sales of the wine.</a:t>
              </a:r>
            </a:p>
          </p:txBody>
        </p:sp>
        <p:sp>
          <p:nvSpPr>
            <p:cNvPr id="7" name="Rectangle 6"/>
            <p:cNvSpPr/>
            <p:nvPr/>
          </p:nvSpPr>
          <p:spPr>
            <a:xfrm>
              <a:off x="3433444" y="4610078"/>
              <a:ext cx="2133600" cy="20138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marL="171450" indent="-171450" algn="l">
                <a:buFont typeface="Arial" panose="020B0604020202020204" pitchFamily="34" charset="0"/>
                <a:buChar char="•"/>
              </a:pPr>
              <a:endParaRPr lang="en-US" sz="1200" dirty="0">
                <a:solidFill>
                  <a:schemeClr val="tx1"/>
                </a:solidFill>
              </a:endParaRPr>
            </a:p>
            <a:p>
              <a:pPr marL="171450" indent="-171450" algn="l">
                <a:buFont typeface="Arial" panose="020B0604020202020204" pitchFamily="34" charset="0"/>
                <a:buChar char="•"/>
              </a:pPr>
              <a:endParaRPr lang="en-US" sz="1200" dirty="0" smtClean="0">
                <a:solidFill>
                  <a:schemeClr val="tx1"/>
                </a:solidFill>
              </a:endParaRPr>
            </a:p>
            <a:p>
              <a:pPr marL="171450" indent="-171450" algn="l">
                <a:buFont typeface="Arial" panose="020B0604020202020204" pitchFamily="34" charset="0"/>
                <a:buChar char="•"/>
              </a:pPr>
              <a:endParaRPr lang="en-US" sz="1200" dirty="0" smtClean="0">
                <a:solidFill>
                  <a:schemeClr val="tx1"/>
                </a:solidFill>
              </a:endParaRPr>
            </a:p>
            <a:p>
              <a:pPr marL="171450" indent="-171450" algn="l">
                <a:buFont typeface="Arial" panose="020B0604020202020204" pitchFamily="34" charset="0"/>
                <a:buChar char="•"/>
              </a:pPr>
              <a:r>
                <a:rPr lang="en-US" sz="1200" dirty="0" smtClean="0">
                  <a:solidFill>
                    <a:schemeClr val="tx1"/>
                  </a:solidFill>
                </a:rPr>
                <a:t>What </a:t>
              </a:r>
              <a:r>
                <a:rPr lang="en-US" sz="1200" dirty="0" smtClean="0">
                  <a:solidFill>
                    <a:schemeClr val="tx1"/>
                  </a:solidFill>
                </a:rPr>
                <a:t>is happening in the current </a:t>
              </a:r>
              <a:r>
                <a:rPr lang="en-US" sz="1200" dirty="0">
                  <a:solidFill>
                    <a:schemeClr val="tx1"/>
                  </a:solidFill>
                </a:rPr>
                <a:t> </a:t>
              </a:r>
              <a:r>
                <a:rPr lang="en-US" sz="1200" dirty="0" smtClean="0">
                  <a:solidFill>
                    <a:schemeClr val="tx1"/>
                  </a:solidFill>
                </a:rPr>
                <a:t>manufacturing process?</a:t>
              </a:r>
            </a:p>
            <a:p>
              <a:pPr marL="171450" indent="-171450" algn="l">
                <a:buFont typeface="Arial" panose="020B0604020202020204" pitchFamily="34" charset="0"/>
                <a:buChar char="•"/>
              </a:pPr>
              <a:r>
                <a:rPr lang="en-US" sz="1200" dirty="0" smtClean="0">
                  <a:solidFill>
                    <a:schemeClr val="tx1"/>
                  </a:solidFill>
                </a:rPr>
                <a:t>Which are the  aspects impacting quality of wines in the production unit?</a:t>
              </a:r>
            </a:p>
            <a:p>
              <a:pPr marL="171450" indent="-171450" algn="l">
                <a:buFont typeface="Arial" panose="020B0604020202020204" pitchFamily="34" charset="0"/>
                <a:buChar char="•"/>
              </a:pPr>
              <a:r>
                <a:rPr lang="en-US" sz="1200" dirty="0" smtClean="0">
                  <a:solidFill>
                    <a:schemeClr val="tx1"/>
                  </a:solidFill>
                </a:rPr>
                <a:t>Which aspect should be modified to improve quality?</a:t>
              </a:r>
              <a:endParaRPr lang="en-US" sz="1200" dirty="0" smtClean="0">
                <a:solidFill>
                  <a:schemeClr val="tx1"/>
                </a:solidFill>
              </a:endParaRPr>
            </a:p>
            <a:p>
              <a:pPr marL="171450" indent="-171450" algn="l">
                <a:buFont typeface="Arial" panose="020B0604020202020204" pitchFamily="34" charset="0"/>
                <a:buChar char="•"/>
              </a:pPr>
              <a:endParaRPr lang="en-US" sz="1200" dirty="0" smtClean="0">
                <a:solidFill>
                  <a:schemeClr val="tx1"/>
                </a:solidFill>
              </a:endParaRPr>
            </a:p>
            <a:p>
              <a:pPr algn="l"/>
              <a:r>
                <a:rPr lang="en-US" sz="1200" dirty="0">
                  <a:solidFill>
                    <a:schemeClr val="tx1"/>
                  </a:solidFill>
                </a:rPr>
                <a:t> </a:t>
              </a:r>
              <a:r>
                <a:rPr lang="en-US" sz="1200" dirty="0" smtClean="0">
                  <a:solidFill>
                    <a:schemeClr val="tx1"/>
                  </a:solidFill>
                </a:rPr>
                <a:t>        </a:t>
              </a:r>
              <a:endParaRPr lang="en-US" sz="1000" dirty="0">
                <a:solidFill>
                  <a:schemeClr val="tx1"/>
                </a:solidFill>
              </a:endParaRPr>
            </a:p>
          </p:txBody>
        </p:sp>
        <p:sp>
          <p:nvSpPr>
            <p:cNvPr id="8" name="Rectangle 7"/>
            <p:cNvSpPr/>
            <p:nvPr/>
          </p:nvSpPr>
          <p:spPr>
            <a:xfrm>
              <a:off x="3433943" y="1167361"/>
              <a:ext cx="2133600" cy="20138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marL="171450" indent="-171450" algn="l">
                <a:buFont typeface="Arial" panose="020B0604020202020204" pitchFamily="34" charset="0"/>
                <a:buChar char="•"/>
              </a:pPr>
              <a:r>
                <a:rPr lang="en-US" sz="1200" dirty="0">
                  <a:solidFill>
                    <a:schemeClr val="tx1"/>
                  </a:solidFill>
                </a:rPr>
                <a:t>Client does not </a:t>
              </a:r>
              <a:r>
                <a:rPr lang="en-US" sz="1200" dirty="0" smtClean="0">
                  <a:solidFill>
                    <a:schemeClr val="tx1"/>
                  </a:solidFill>
                </a:rPr>
                <a:t>have a data driven mechanism to under </a:t>
              </a:r>
              <a:r>
                <a:rPr lang="en-US" sz="1200" dirty="0" smtClean="0">
                  <a:solidFill>
                    <a:schemeClr val="tx1"/>
                  </a:solidFill>
                </a:rPr>
                <a:t>the improve quality of the wine.</a:t>
              </a:r>
              <a:endParaRPr lang="en-US" sz="1200" dirty="0" smtClean="0">
                <a:solidFill>
                  <a:schemeClr val="tx1"/>
                </a:solidFill>
              </a:endParaRPr>
            </a:p>
            <a:p>
              <a:pPr algn="l"/>
              <a:endParaRPr lang="en-US" sz="1200" dirty="0">
                <a:solidFill>
                  <a:schemeClr val="tx1"/>
                </a:solidFill>
              </a:endParaRPr>
            </a:p>
          </p:txBody>
        </p:sp>
        <p:sp>
          <p:nvSpPr>
            <p:cNvPr id="9" name="Striped Right Arrow 8"/>
            <p:cNvSpPr/>
            <p:nvPr/>
          </p:nvSpPr>
          <p:spPr>
            <a:xfrm>
              <a:off x="3442506" y="3373087"/>
              <a:ext cx="276143" cy="1088563"/>
            </a:xfrm>
            <a:prstGeom prst="striped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algn="ctr"/>
              <a:endParaRPr lang="en-IN" dirty="0">
                <a:solidFill>
                  <a:srgbClr val="1F497D"/>
                </a:solidFill>
              </a:endParaRPr>
            </a:p>
          </p:txBody>
        </p:sp>
        <p:sp>
          <p:nvSpPr>
            <p:cNvPr id="10" name="Striped Right Arrow 9"/>
            <p:cNvSpPr/>
            <p:nvPr/>
          </p:nvSpPr>
          <p:spPr>
            <a:xfrm>
              <a:off x="5293031" y="3347362"/>
              <a:ext cx="276143" cy="1088563"/>
            </a:xfrm>
            <a:prstGeom prst="striped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algn="ctr"/>
              <a:endParaRPr lang="en-IN" dirty="0">
                <a:solidFill>
                  <a:srgbClr val="000000"/>
                </a:solidFill>
              </a:endParaRPr>
            </a:p>
          </p:txBody>
        </p:sp>
        <p:sp>
          <p:nvSpPr>
            <p:cNvPr id="11" name="Down Arrow 10"/>
            <p:cNvSpPr/>
            <p:nvPr/>
          </p:nvSpPr>
          <p:spPr>
            <a:xfrm>
              <a:off x="4029893" y="3286778"/>
              <a:ext cx="988215" cy="21468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algn="ctr"/>
              <a:endParaRPr lang="en-IN" dirty="0">
                <a:solidFill>
                  <a:srgbClr val="000000"/>
                </a:solidFill>
              </a:endParaRPr>
            </a:p>
          </p:txBody>
        </p:sp>
        <p:sp>
          <p:nvSpPr>
            <p:cNvPr id="12" name="Up Arrow 11"/>
            <p:cNvSpPr/>
            <p:nvPr/>
          </p:nvSpPr>
          <p:spPr>
            <a:xfrm>
              <a:off x="4066003" y="4211855"/>
              <a:ext cx="990000" cy="216000"/>
            </a:xfrm>
            <a:prstGeom prst="up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algn="ctr"/>
              <a:endParaRPr lang="en-IN" dirty="0">
                <a:solidFill>
                  <a:srgbClr val="000000"/>
                </a:solidFill>
              </a:endParaRPr>
            </a:p>
          </p:txBody>
        </p:sp>
        <p:sp>
          <p:nvSpPr>
            <p:cNvPr id="13" name="Rectangle 12"/>
            <p:cNvSpPr/>
            <p:nvPr/>
          </p:nvSpPr>
          <p:spPr>
            <a:xfrm>
              <a:off x="5706100" y="2174290"/>
              <a:ext cx="2294900" cy="4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algn="ctr"/>
              <a:r>
                <a:rPr lang="en-US" sz="1600" b="1" dirty="0">
                  <a:solidFill>
                    <a:schemeClr val="bg1"/>
                  </a:solidFill>
                  <a:latin typeface="Arial" pitchFamily="34" charset="0"/>
                  <a:cs typeface="Arial" pitchFamily="34" charset="0"/>
                </a:rPr>
                <a:t>Desired State</a:t>
              </a:r>
              <a:endParaRPr lang="en-IN" sz="1600" b="1" dirty="0">
                <a:solidFill>
                  <a:schemeClr val="bg1"/>
                </a:solidFill>
                <a:latin typeface="Arial" pitchFamily="34" charset="0"/>
                <a:cs typeface="Arial" pitchFamily="34" charset="0"/>
              </a:endParaRPr>
            </a:p>
          </p:txBody>
        </p:sp>
        <p:sp>
          <p:nvSpPr>
            <p:cNvPr id="14" name="Rectangle 13"/>
            <p:cNvSpPr/>
            <p:nvPr/>
          </p:nvSpPr>
          <p:spPr>
            <a:xfrm>
              <a:off x="3434442" y="1119501"/>
              <a:ext cx="2138400" cy="4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algn="ctr"/>
              <a:r>
                <a:rPr lang="en-US" sz="1600" b="1" dirty="0" smtClean="0">
                  <a:solidFill>
                    <a:schemeClr val="bg1"/>
                  </a:solidFill>
                  <a:latin typeface="Arial" pitchFamily="34" charset="0"/>
                  <a:cs typeface="Arial" pitchFamily="34" charset="0"/>
                </a:rPr>
                <a:t>Complication/Gap</a:t>
              </a:r>
              <a:endParaRPr lang="en-IN" sz="1600" b="1" dirty="0">
                <a:solidFill>
                  <a:schemeClr val="bg1"/>
                </a:solidFill>
                <a:latin typeface="Arial" pitchFamily="34" charset="0"/>
                <a:cs typeface="Arial" pitchFamily="34" charset="0"/>
              </a:endParaRPr>
            </a:p>
          </p:txBody>
        </p:sp>
        <p:sp>
          <p:nvSpPr>
            <p:cNvPr id="15" name="Rectangle 14"/>
            <p:cNvSpPr/>
            <p:nvPr/>
          </p:nvSpPr>
          <p:spPr>
            <a:xfrm>
              <a:off x="3428531" y="4459979"/>
              <a:ext cx="2138513" cy="4694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algn="ctr"/>
              <a:r>
                <a:rPr lang="en-US" sz="1600" b="1" dirty="0">
                  <a:solidFill>
                    <a:schemeClr val="bg1"/>
                  </a:solidFill>
                </a:rPr>
                <a:t>Key questions</a:t>
              </a:r>
              <a:endParaRPr lang="en-IN" sz="1600" b="1" dirty="0">
                <a:solidFill>
                  <a:schemeClr val="bg1"/>
                </a:solidFill>
              </a:endParaRPr>
            </a:p>
          </p:txBody>
        </p:sp>
        <p:sp>
          <p:nvSpPr>
            <p:cNvPr id="16" name="Rectangle 15"/>
            <p:cNvSpPr/>
            <p:nvPr/>
          </p:nvSpPr>
          <p:spPr>
            <a:xfrm>
              <a:off x="988601" y="2132247"/>
              <a:ext cx="2286000" cy="426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algn="ctr"/>
              <a:r>
                <a:rPr lang="en-US" sz="1600" b="1" dirty="0" smtClean="0">
                  <a:solidFill>
                    <a:schemeClr val="bg1"/>
                  </a:solidFill>
                  <a:latin typeface="Arial" pitchFamily="34" charset="0"/>
                  <a:cs typeface="Arial" pitchFamily="34" charset="0"/>
                </a:rPr>
                <a:t>Current Situation</a:t>
              </a:r>
              <a:r>
                <a:rPr lang="en-US" dirty="0" smtClean="0">
                  <a:solidFill>
                    <a:schemeClr val="bg1"/>
                  </a:solidFill>
                </a:rPr>
                <a:t> </a:t>
              </a:r>
              <a:endParaRPr lang="en-IN" dirty="0">
                <a:solidFill>
                  <a:schemeClr val="bg1"/>
                </a:solidFill>
              </a:endParaRPr>
            </a:p>
          </p:txBody>
        </p:sp>
        <p:pic>
          <p:nvPicPr>
            <p:cNvPr id="17" name="Picture 16" descr="http://pad2.whstatic.com/images/thumb/a/a1/Erase_again-Step-9.jpg/670px-Erase_again-Step-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0129" y="3719488"/>
              <a:ext cx="1527741" cy="3443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3866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8686800" cy="828675"/>
          </a:xfrm>
        </p:spPr>
        <p:txBody>
          <a:bodyPr>
            <a:normAutofit/>
          </a:bodyPr>
          <a:lstStyle/>
          <a:p>
            <a:pPr algn="l"/>
            <a:r>
              <a:rPr lang="en-US" sz="4000" b="1" dirty="0" smtClean="0">
                <a:solidFill>
                  <a:schemeClr val="accent3">
                    <a:lumMod val="50000"/>
                  </a:schemeClr>
                </a:solidFill>
              </a:rPr>
              <a:t>Introduction</a:t>
            </a:r>
            <a:endParaRPr lang="en-US" sz="4000" b="1" dirty="0">
              <a:solidFill>
                <a:schemeClr val="accent3">
                  <a:lumMod val="50000"/>
                </a:schemeClr>
              </a:solidFill>
            </a:endParaRPr>
          </a:p>
        </p:txBody>
      </p:sp>
      <p:sp>
        <p:nvSpPr>
          <p:cNvPr id="3" name="Content Placeholder 2"/>
          <p:cNvSpPr>
            <a:spLocks noGrp="1"/>
          </p:cNvSpPr>
          <p:nvPr>
            <p:ph idx="1"/>
          </p:nvPr>
        </p:nvSpPr>
        <p:spPr>
          <a:xfrm>
            <a:off x="152400" y="2286000"/>
            <a:ext cx="2819400" cy="4267199"/>
          </a:xfrm>
        </p:spPr>
        <p:txBody>
          <a:bodyPr>
            <a:normAutofit/>
          </a:bodyPr>
          <a:lstStyle/>
          <a:p>
            <a:pPr marL="228600" indent="-228600"/>
            <a:r>
              <a:rPr lang="en-US" sz="2100" dirty="0" smtClean="0"/>
              <a:t>In 2014, $180 billion USD spent on wine </a:t>
            </a:r>
            <a:br>
              <a:rPr lang="en-US" sz="2100" dirty="0" smtClean="0"/>
            </a:br>
            <a:r>
              <a:rPr lang="en-US" sz="2100" dirty="0" smtClean="0"/>
              <a:t>(27 </a:t>
            </a:r>
            <a:r>
              <a:rPr lang="en-US" sz="2100" dirty="0"/>
              <a:t>billion </a:t>
            </a:r>
            <a:r>
              <a:rPr lang="en-US" sz="2100" dirty="0" smtClean="0"/>
              <a:t>liters) worldwide</a:t>
            </a:r>
          </a:p>
          <a:p>
            <a:pPr marL="228600" indent="-228600"/>
            <a:r>
              <a:rPr lang="en-US" sz="2100" dirty="0" smtClean="0"/>
              <a:t>Steady </a:t>
            </a:r>
            <a:r>
              <a:rPr lang="en-US" sz="2100" dirty="0"/>
              <a:t>growth </a:t>
            </a:r>
            <a:r>
              <a:rPr lang="en-US" sz="2100" dirty="0" smtClean="0"/>
              <a:t>predicted from 2015 </a:t>
            </a:r>
            <a:br>
              <a:rPr lang="en-US" sz="2100" dirty="0" smtClean="0"/>
            </a:br>
            <a:r>
              <a:rPr lang="en-US" sz="2100" dirty="0" smtClean="0"/>
              <a:t>to 2020</a:t>
            </a:r>
          </a:p>
        </p:txBody>
      </p:sp>
      <p:cxnSp>
        <p:nvCxnSpPr>
          <p:cNvPr id="5" name="Straight Connector 4"/>
          <p:cNvCxnSpPr/>
          <p:nvPr/>
        </p:nvCxnSpPr>
        <p:spPr>
          <a:xfrm>
            <a:off x="0" y="838200"/>
            <a:ext cx="8686800" cy="0"/>
          </a:xfrm>
          <a:prstGeom prst="line">
            <a:avLst/>
          </a:prstGeom>
          <a:ln w="762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 name="Pentagon 10"/>
          <p:cNvSpPr/>
          <p:nvPr/>
        </p:nvSpPr>
        <p:spPr>
          <a:xfrm>
            <a:off x="5943600" y="1600201"/>
            <a:ext cx="3048000" cy="533399"/>
          </a:xfrm>
          <a:prstGeom prst="homePlat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b="1" dirty="0" smtClean="0">
                <a:solidFill>
                  <a:prstClr val="white"/>
                </a:solidFill>
                <a:latin typeface="Calibri"/>
              </a:rPr>
              <a:t>Analytic Objectives</a:t>
            </a:r>
            <a:endParaRPr lang="en-US" sz="2400" b="1" dirty="0">
              <a:solidFill>
                <a:prstClr val="white"/>
              </a:solidFill>
              <a:latin typeface="Calibri"/>
            </a:endParaRPr>
          </a:p>
        </p:txBody>
      </p:sp>
      <p:sp>
        <p:nvSpPr>
          <p:cNvPr id="10" name="Pentagon 9"/>
          <p:cNvSpPr/>
          <p:nvPr/>
        </p:nvSpPr>
        <p:spPr>
          <a:xfrm>
            <a:off x="3048000" y="1600201"/>
            <a:ext cx="3048000" cy="533399"/>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prstClr val="white"/>
                </a:solidFill>
                <a:latin typeface="Calibri"/>
              </a:rPr>
              <a:t> Unicorn Challenges</a:t>
            </a:r>
            <a:endParaRPr lang="en-US" sz="2400" b="1" dirty="0">
              <a:solidFill>
                <a:prstClr val="white"/>
              </a:solidFill>
              <a:latin typeface="Calibri"/>
            </a:endParaRPr>
          </a:p>
        </p:txBody>
      </p:sp>
      <p:sp>
        <p:nvSpPr>
          <p:cNvPr id="6" name="Pentagon 5"/>
          <p:cNvSpPr/>
          <p:nvPr/>
        </p:nvSpPr>
        <p:spPr>
          <a:xfrm>
            <a:off x="152400" y="1600200"/>
            <a:ext cx="3048000" cy="533399"/>
          </a:xfrm>
          <a:prstGeom prst="homePlate">
            <a:avLst/>
          </a:prstGeom>
          <a:gradFill>
            <a:gsLst>
              <a:gs pos="0">
                <a:schemeClr val="bg2">
                  <a:lumMod val="50000"/>
                </a:schemeClr>
              </a:gs>
              <a:gs pos="80000">
                <a:schemeClr val="bg2">
                  <a:lumMod val="50000"/>
                </a:schemeClr>
              </a:gs>
              <a:gs pos="100000">
                <a:schemeClr val="bg2">
                  <a:lumMod val="50000"/>
                </a:schemeClr>
              </a:gs>
            </a:gsLst>
          </a:gradFill>
          <a:ln>
            <a:solidFill>
              <a:schemeClr val="bg1">
                <a:lumMod val="6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sz="2400" b="1" dirty="0" smtClean="0">
                <a:solidFill>
                  <a:prstClr val="white"/>
                </a:solidFill>
                <a:latin typeface="Calibri"/>
              </a:rPr>
              <a:t>Market Opportunity</a:t>
            </a:r>
            <a:endParaRPr lang="en-US" sz="2400" b="1" dirty="0">
              <a:solidFill>
                <a:prstClr val="white"/>
              </a:solidFill>
              <a:latin typeface="Calibri"/>
            </a:endParaRPr>
          </a:p>
        </p:txBody>
      </p:sp>
      <p:sp>
        <p:nvSpPr>
          <p:cNvPr id="12" name="Content Placeholder 2"/>
          <p:cNvSpPr txBox="1">
            <a:spLocks/>
          </p:cNvSpPr>
          <p:nvPr/>
        </p:nvSpPr>
        <p:spPr>
          <a:xfrm>
            <a:off x="3048000" y="2286000"/>
            <a:ext cx="2819400" cy="4267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r>
              <a:rPr lang="en-US" sz="2100" dirty="0" smtClean="0">
                <a:solidFill>
                  <a:prstClr val="black"/>
                </a:solidFill>
                <a:latin typeface="Calibri"/>
              </a:rPr>
              <a:t>Understand wine production and marketing options for increasing consumer appeal and sales of our wines</a:t>
            </a:r>
            <a:endParaRPr lang="en-US" sz="2100" dirty="0">
              <a:solidFill>
                <a:prstClr val="black"/>
              </a:solidFill>
              <a:latin typeface="Calibri"/>
            </a:endParaRPr>
          </a:p>
        </p:txBody>
      </p:sp>
      <p:sp>
        <p:nvSpPr>
          <p:cNvPr id="13" name="Content Placeholder 2"/>
          <p:cNvSpPr txBox="1">
            <a:spLocks/>
          </p:cNvSpPr>
          <p:nvPr/>
        </p:nvSpPr>
        <p:spPr>
          <a:xfrm>
            <a:off x="5943600" y="2286000"/>
            <a:ext cx="2819400" cy="4267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r>
              <a:rPr lang="en-US" sz="2100" dirty="0" smtClean="0">
                <a:solidFill>
                  <a:prstClr val="black"/>
                </a:solidFill>
                <a:latin typeface="Calibri"/>
              </a:rPr>
              <a:t>Identify relationships between physiochemical properties </a:t>
            </a:r>
            <a:r>
              <a:rPr lang="en-US" sz="2100" dirty="0">
                <a:solidFill>
                  <a:prstClr val="black"/>
                </a:solidFill>
                <a:latin typeface="Calibri"/>
              </a:rPr>
              <a:t>of wine and </a:t>
            </a:r>
            <a:r>
              <a:rPr lang="en-US" sz="2100" dirty="0" smtClean="0">
                <a:solidFill>
                  <a:prstClr val="black"/>
                </a:solidFill>
                <a:latin typeface="Calibri"/>
              </a:rPr>
              <a:t>perceptions </a:t>
            </a:r>
            <a:r>
              <a:rPr lang="en-US" sz="2100" dirty="0">
                <a:solidFill>
                  <a:prstClr val="black"/>
                </a:solidFill>
                <a:latin typeface="Calibri"/>
              </a:rPr>
              <a:t>of </a:t>
            </a:r>
            <a:r>
              <a:rPr lang="en-US" sz="2100" dirty="0" smtClean="0">
                <a:solidFill>
                  <a:prstClr val="black"/>
                </a:solidFill>
                <a:latin typeface="Calibri"/>
              </a:rPr>
              <a:t>quality</a:t>
            </a:r>
          </a:p>
          <a:p>
            <a:pPr marL="228600" indent="-228600"/>
            <a:r>
              <a:rPr lang="en-US" sz="2100" dirty="0" smtClean="0">
                <a:solidFill>
                  <a:prstClr val="black"/>
                </a:solidFill>
                <a:latin typeface="Calibri"/>
              </a:rPr>
              <a:t>Identify additional analyses to provide insights for wine production and marketing decisions</a:t>
            </a:r>
            <a:endParaRPr lang="en-US" sz="2100" dirty="0">
              <a:solidFill>
                <a:prstClr val="black"/>
              </a:solidFill>
              <a:latin typeface="Calibri"/>
            </a:endParaRPr>
          </a:p>
        </p:txBody>
      </p:sp>
    </p:spTree>
    <p:extLst>
      <p:ext uri="{BB962C8B-B14F-4D97-AF65-F5344CB8AC3E}">
        <p14:creationId xmlns:p14="http://schemas.microsoft.com/office/powerpoint/2010/main" val="196773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8686800" cy="828675"/>
          </a:xfrm>
        </p:spPr>
        <p:txBody>
          <a:bodyPr>
            <a:normAutofit/>
          </a:bodyPr>
          <a:lstStyle/>
          <a:p>
            <a:pPr algn="l"/>
            <a:r>
              <a:rPr lang="en-US" sz="3600" b="1" dirty="0" smtClean="0">
                <a:solidFill>
                  <a:schemeClr val="accent3">
                    <a:lumMod val="50000"/>
                  </a:schemeClr>
                </a:solidFill>
              </a:rPr>
              <a:t>Analytic Approach</a:t>
            </a:r>
            <a:endParaRPr lang="en-US" sz="3600" b="1" dirty="0">
              <a:solidFill>
                <a:schemeClr val="accent3">
                  <a:lumMod val="50000"/>
                </a:schemeClr>
              </a:solidFill>
            </a:endParaRPr>
          </a:p>
        </p:txBody>
      </p:sp>
      <p:sp>
        <p:nvSpPr>
          <p:cNvPr id="3" name="Content Placeholder 2"/>
          <p:cNvSpPr>
            <a:spLocks noGrp="1"/>
          </p:cNvSpPr>
          <p:nvPr>
            <p:ph idx="1"/>
          </p:nvPr>
        </p:nvSpPr>
        <p:spPr>
          <a:xfrm>
            <a:off x="152400" y="1600199"/>
            <a:ext cx="4114800" cy="4800601"/>
          </a:xfrm>
        </p:spPr>
        <p:txBody>
          <a:bodyPr>
            <a:noAutofit/>
          </a:bodyPr>
          <a:lstStyle/>
          <a:p>
            <a:r>
              <a:rPr lang="en-US" sz="2400" dirty="0" smtClean="0">
                <a:solidFill>
                  <a:schemeClr val="tx1">
                    <a:lumMod val="65000"/>
                    <a:lumOff val="35000"/>
                  </a:schemeClr>
                </a:solidFill>
              </a:rPr>
              <a:t>6,497 samples of red and white </a:t>
            </a:r>
            <a:r>
              <a:rPr lang="en-US" sz="2400" i="1" dirty="0" err="1" smtClean="0">
                <a:solidFill>
                  <a:schemeClr val="tx1">
                    <a:lumMod val="65000"/>
                    <a:lumOff val="35000"/>
                  </a:schemeClr>
                </a:solidFill>
              </a:rPr>
              <a:t>Vinho</a:t>
            </a:r>
            <a:r>
              <a:rPr lang="en-US" sz="2400" i="1" dirty="0" smtClean="0">
                <a:solidFill>
                  <a:schemeClr val="tx1">
                    <a:lumMod val="65000"/>
                    <a:lumOff val="35000"/>
                  </a:schemeClr>
                </a:solidFill>
              </a:rPr>
              <a:t> Verde</a:t>
            </a:r>
            <a:endParaRPr lang="en-US" sz="2000" dirty="0" smtClean="0">
              <a:solidFill>
                <a:schemeClr val="tx1">
                  <a:lumMod val="65000"/>
                  <a:lumOff val="35000"/>
                </a:schemeClr>
              </a:solidFill>
            </a:endParaRPr>
          </a:p>
          <a:p>
            <a:r>
              <a:rPr lang="en-US" sz="2400" dirty="0" smtClean="0">
                <a:solidFill>
                  <a:schemeClr val="tx1">
                    <a:lumMod val="65000"/>
                    <a:lumOff val="35000"/>
                  </a:schemeClr>
                </a:solidFill>
              </a:rPr>
              <a:t>Features </a:t>
            </a:r>
            <a:r>
              <a:rPr lang="en-US" sz="2400" dirty="0">
                <a:solidFill>
                  <a:schemeClr val="tx1">
                    <a:lumMod val="65000"/>
                    <a:lumOff val="35000"/>
                  </a:schemeClr>
                </a:solidFill>
              </a:rPr>
              <a:t>include 1 sensory-based measure of </a:t>
            </a:r>
            <a:r>
              <a:rPr lang="en-US" sz="2400" dirty="0" smtClean="0">
                <a:solidFill>
                  <a:schemeClr val="tx1">
                    <a:lumMod val="65000"/>
                    <a:lumOff val="35000"/>
                  </a:schemeClr>
                </a:solidFill>
              </a:rPr>
              <a:t>quality and 11 physiochemical properties</a:t>
            </a:r>
            <a:endParaRPr lang="en-US" sz="2400" dirty="0">
              <a:solidFill>
                <a:schemeClr val="tx1">
                  <a:lumMod val="65000"/>
                  <a:lumOff val="35000"/>
                </a:schemeClr>
              </a:solidFill>
            </a:endParaRPr>
          </a:p>
          <a:p>
            <a:pPr lvl="1"/>
            <a:r>
              <a:rPr lang="en-US" sz="2000" dirty="0" smtClean="0">
                <a:solidFill>
                  <a:schemeClr val="tx1">
                    <a:lumMod val="65000"/>
                    <a:lumOff val="35000"/>
                  </a:schemeClr>
                </a:solidFill>
              </a:rPr>
              <a:t>Fixed </a:t>
            </a:r>
            <a:r>
              <a:rPr lang="en-US" sz="2000" dirty="0">
                <a:solidFill>
                  <a:schemeClr val="tx1">
                    <a:lumMod val="65000"/>
                    <a:lumOff val="35000"/>
                  </a:schemeClr>
                </a:solidFill>
              </a:rPr>
              <a:t>acidity, volatile acidity, citric acid, </a:t>
            </a:r>
            <a:r>
              <a:rPr lang="en-US" sz="2000" dirty="0" smtClean="0">
                <a:solidFill>
                  <a:schemeClr val="tx1">
                    <a:lumMod val="65000"/>
                    <a:lumOff val="35000"/>
                  </a:schemeClr>
                </a:solidFill>
              </a:rPr>
              <a:t>pH, alcohol, residual sugar, chlorides, density, </a:t>
            </a:r>
            <a:r>
              <a:rPr lang="en-US" sz="2000" dirty="0" err="1" smtClean="0">
                <a:solidFill>
                  <a:schemeClr val="tx1">
                    <a:lumMod val="65000"/>
                    <a:lumOff val="35000"/>
                  </a:schemeClr>
                </a:solidFill>
              </a:rPr>
              <a:t>sulphates</a:t>
            </a:r>
            <a:r>
              <a:rPr lang="en-US" sz="2000" dirty="0" smtClean="0">
                <a:solidFill>
                  <a:schemeClr val="tx1">
                    <a:lumMod val="65000"/>
                    <a:lumOff val="35000"/>
                  </a:schemeClr>
                </a:solidFill>
              </a:rPr>
              <a:t>, free sulfur dioxide and total sulfur dioxide</a:t>
            </a:r>
            <a:endParaRPr lang="en-US" sz="2000" dirty="0">
              <a:solidFill>
                <a:schemeClr val="tx1">
                  <a:lumMod val="65000"/>
                  <a:lumOff val="35000"/>
                </a:schemeClr>
              </a:solidFill>
            </a:endParaRPr>
          </a:p>
          <a:p>
            <a:r>
              <a:rPr lang="en-US" sz="2400" dirty="0">
                <a:solidFill>
                  <a:schemeClr val="tx1">
                    <a:lumMod val="65000"/>
                    <a:lumOff val="35000"/>
                  </a:schemeClr>
                </a:solidFill>
              </a:rPr>
              <a:t>No missing </a:t>
            </a:r>
            <a:r>
              <a:rPr lang="en-US" sz="2400" dirty="0" smtClean="0">
                <a:solidFill>
                  <a:schemeClr val="tx1">
                    <a:lumMod val="65000"/>
                    <a:lumOff val="35000"/>
                  </a:schemeClr>
                </a:solidFill>
              </a:rPr>
              <a:t>values</a:t>
            </a:r>
            <a:endParaRPr lang="en-US" sz="2400" dirty="0">
              <a:solidFill>
                <a:schemeClr val="tx1">
                  <a:lumMod val="65000"/>
                  <a:lumOff val="35000"/>
                </a:schemeClr>
              </a:solidFill>
            </a:endParaRPr>
          </a:p>
        </p:txBody>
      </p:sp>
      <p:cxnSp>
        <p:nvCxnSpPr>
          <p:cNvPr id="5" name="Straight Connector 4"/>
          <p:cNvCxnSpPr/>
          <p:nvPr/>
        </p:nvCxnSpPr>
        <p:spPr>
          <a:xfrm>
            <a:off x="0" y="838200"/>
            <a:ext cx="8686800" cy="0"/>
          </a:xfrm>
          <a:prstGeom prst="line">
            <a:avLst/>
          </a:prstGeom>
          <a:ln w="762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143000"/>
            <a:ext cx="4114800" cy="457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t>Dataset</a:t>
            </a:r>
            <a:endParaRPr lang="en-US" sz="2400" b="1" dirty="0"/>
          </a:p>
        </p:txBody>
      </p:sp>
      <p:sp>
        <p:nvSpPr>
          <p:cNvPr id="7" name="Content Placeholder 2"/>
          <p:cNvSpPr txBox="1">
            <a:spLocks/>
          </p:cNvSpPr>
          <p:nvPr/>
        </p:nvSpPr>
        <p:spPr>
          <a:xfrm>
            <a:off x="4648200" y="1600199"/>
            <a:ext cx="4114800" cy="48006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schemeClr val="tx1">
                    <a:lumMod val="65000"/>
                    <a:lumOff val="35000"/>
                  </a:schemeClr>
                </a:solidFill>
              </a:rPr>
              <a:t>Exploratory Data Analysis is required such as :</a:t>
            </a:r>
          </a:p>
          <a:p>
            <a:r>
              <a:rPr lang="en-US" sz="2400" dirty="0" smtClean="0">
                <a:solidFill>
                  <a:schemeClr val="tx1">
                    <a:lumMod val="65000"/>
                    <a:lumOff val="35000"/>
                  </a:schemeClr>
                </a:solidFill>
              </a:rPr>
              <a:t>Univariate Analysis</a:t>
            </a:r>
          </a:p>
          <a:p>
            <a:r>
              <a:rPr lang="en-US" sz="2400" dirty="0" smtClean="0">
                <a:solidFill>
                  <a:schemeClr val="tx1">
                    <a:lumMod val="65000"/>
                    <a:lumOff val="35000"/>
                  </a:schemeClr>
                </a:solidFill>
              </a:rPr>
              <a:t>Bivariate Analysis</a:t>
            </a:r>
          </a:p>
          <a:p>
            <a:r>
              <a:rPr lang="en-US" sz="2400" dirty="0" smtClean="0">
                <a:solidFill>
                  <a:schemeClr val="tx1">
                    <a:lumMod val="65000"/>
                    <a:lumOff val="35000"/>
                  </a:schemeClr>
                </a:solidFill>
              </a:rPr>
              <a:t>Multivariate Analysis</a:t>
            </a:r>
          </a:p>
          <a:p>
            <a:endParaRPr lang="en-US" sz="2400" dirty="0">
              <a:solidFill>
                <a:schemeClr val="tx1">
                  <a:lumMod val="65000"/>
                  <a:lumOff val="35000"/>
                </a:schemeClr>
              </a:solidFill>
            </a:endParaRPr>
          </a:p>
        </p:txBody>
      </p:sp>
      <p:sp>
        <p:nvSpPr>
          <p:cNvPr id="8" name="Rectangle 7"/>
          <p:cNvSpPr/>
          <p:nvPr/>
        </p:nvSpPr>
        <p:spPr>
          <a:xfrm>
            <a:off x="4648200" y="1143000"/>
            <a:ext cx="4114800" cy="457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t>Method(s)</a:t>
            </a:r>
            <a:endParaRPr lang="en-US" sz="2400" b="1" dirty="0"/>
          </a:p>
        </p:txBody>
      </p:sp>
    </p:spTree>
    <p:extLst>
      <p:ext uri="{BB962C8B-B14F-4D97-AF65-F5344CB8AC3E}">
        <p14:creationId xmlns:p14="http://schemas.microsoft.com/office/powerpoint/2010/main" val="233236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8686800" cy="828675"/>
          </a:xfrm>
        </p:spPr>
        <p:txBody>
          <a:bodyPr>
            <a:normAutofit/>
          </a:bodyPr>
          <a:lstStyle/>
          <a:p>
            <a:r>
              <a:rPr lang="en-US" sz="3600" dirty="0"/>
              <a:t>Univariate </a:t>
            </a:r>
            <a:r>
              <a:rPr lang="en-US" sz="3600" dirty="0" smtClean="0"/>
              <a:t>Analysis Plot</a:t>
            </a:r>
            <a:endParaRPr lang="en-US" sz="3600" dirty="0"/>
          </a:p>
        </p:txBody>
      </p:sp>
      <p:cxnSp>
        <p:nvCxnSpPr>
          <p:cNvPr id="5" name="Straight Connector 4"/>
          <p:cNvCxnSpPr/>
          <p:nvPr/>
        </p:nvCxnSpPr>
        <p:spPr>
          <a:xfrm>
            <a:off x="0" y="838200"/>
            <a:ext cx="8686800" cy="0"/>
          </a:xfrm>
          <a:prstGeom prst="line">
            <a:avLst/>
          </a:prstGeom>
          <a:ln w="762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44" y="1033463"/>
            <a:ext cx="7747555" cy="5397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3403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8686800" cy="828675"/>
          </a:xfrm>
        </p:spPr>
        <p:txBody>
          <a:bodyPr>
            <a:normAutofit/>
          </a:bodyPr>
          <a:lstStyle/>
          <a:p>
            <a:pPr algn="l"/>
            <a:r>
              <a:rPr lang="en-US" sz="3600" dirty="0" smtClean="0"/>
              <a:t>                 Univariate Analysis Results</a:t>
            </a:r>
            <a:endParaRPr lang="en-US" sz="3600" b="1" dirty="0">
              <a:solidFill>
                <a:schemeClr val="accent3">
                  <a:lumMod val="50000"/>
                </a:schemeClr>
              </a:solidFill>
            </a:endParaRPr>
          </a:p>
        </p:txBody>
      </p:sp>
      <p:cxnSp>
        <p:nvCxnSpPr>
          <p:cNvPr id="5" name="Straight Connector 4"/>
          <p:cNvCxnSpPr/>
          <p:nvPr/>
        </p:nvCxnSpPr>
        <p:spPr>
          <a:xfrm>
            <a:off x="0" y="838200"/>
            <a:ext cx="8686800" cy="0"/>
          </a:xfrm>
          <a:prstGeom prst="line">
            <a:avLst/>
          </a:prstGeom>
          <a:ln w="762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p:txBody>
          <a:bodyPr>
            <a:normAutofit fontScale="70000" lnSpcReduction="20000"/>
          </a:bodyPr>
          <a:lstStyle/>
          <a:p>
            <a:r>
              <a:rPr lang="en-US" dirty="0"/>
              <a:t>Most of the wines in the data are average quality wines</a:t>
            </a:r>
          </a:p>
          <a:p>
            <a:r>
              <a:rPr lang="en-US" dirty="0"/>
              <a:t>A number of factors might be taken into account. The data is specific to only red wines of 1599 samples</a:t>
            </a:r>
          </a:p>
          <a:p>
            <a:r>
              <a:rPr lang="en-US" dirty="0"/>
              <a:t>The quality parameters are also mid ranged. Though a further analysis is required to understand that the concentration of input </a:t>
            </a:r>
            <a:r>
              <a:rPr lang="en-US" dirty="0" err="1"/>
              <a:t>paramters</a:t>
            </a:r>
            <a:r>
              <a:rPr lang="en-US" dirty="0"/>
              <a:t> is normally skewed with few outliers at the positive and negative ends</a:t>
            </a:r>
          </a:p>
          <a:p>
            <a:r>
              <a:rPr lang="en-US" dirty="0"/>
              <a:t>A quick look on the histogram plots suggests that the data may be </a:t>
            </a:r>
            <a:r>
              <a:rPr lang="en-US" dirty="0" err="1"/>
              <a:t>nomally</a:t>
            </a:r>
            <a:r>
              <a:rPr lang="en-US" dirty="0"/>
              <a:t> </a:t>
            </a:r>
            <a:r>
              <a:rPr lang="en-US" dirty="0" err="1"/>
              <a:t>dictributed</a:t>
            </a:r>
            <a:r>
              <a:rPr lang="en-US" dirty="0"/>
              <a:t> and the impact would be certain based on the quantity of the input content. In particular, the residual sugar, </a:t>
            </a:r>
            <a:r>
              <a:rPr lang="en-US" dirty="0" err="1"/>
              <a:t>sulphates</a:t>
            </a:r>
            <a:r>
              <a:rPr lang="en-US" dirty="0"/>
              <a:t>, volatile acidity, density and pH are uniformly skewed in its initial analysis.</a:t>
            </a:r>
          </a:p>
          <a:p>
            <a:r>
              <a:rPr lang="en-US" dirty="0"/>
              <a:t>The </a:t>
            </a:r>
            <a:r>
              <a:rPr lang="en-US" dirty="0" err="1"/>
              <a:t>sulphate</a:t>
            </a:r>
            <a:r>
              <a:rPr lang="en-US" dirty="0"/>
              <a:t> content might suggest to have some outliers and the distribution of the data needs to be explored further</a:t>
            </a:r>
          </a:p>
          <a:p>
            <a:endParaRPr lang="en-US" dirty="0"/>
          </a:p>
        </p:txBody>
      </p:sp>
    </p:spTree>
    <p:extLst>
      <p:ext uri="{BB962C8B-B14F-4D97-AF65-F5344CB8AC3E}">
        <p14:creationId xmlns:p14="http://schemas.microsoft.com/office/powerpoint/2010/main" val="1823082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chemeClr val="bg1"/>
                </a:solidFill>
              </a:rPr>
              <a:t>Bivariate </a:t>
            </a:r>
            <a:r>
              <a:rPr lang="en-US" i="1" dirty="0" smtClean="0">
                <a:solidFill>
                  <a:schemeClr val="bg1"/>
                </a:solidFill>
              </a:rPr>
              <a:t>analysis plot</a:t>
            </a:r>
            <a:r>
              <a:rPr lang="en-US" i="1" dirty="0">
                <a:solidFill>
                  <a:schemeClr val="bg1"/>
                </a:solidFill>
              </a:rPr>
              <a:t/>
            </a:r>
            <a:br>
              <a:rPr lang="en-US" i="1" dirty="0">
                <a:solidFill>
                  <a:schemeClr val="bg1"/>
                </a:solidFill>
              </a:rPr>
            </a:br>
            <a:endParaRPr lang="en-US" i="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5402156"/>
          </a:xfrm>
          <a:prstGeom prst="rect">
            <a:avLst/>
          </a:prstGeom>
        </p:spPr>
      </p:pic>
    </p:spTree>
    <p:extLst>
      <p:ext uri="{BB962C8B-B14F-4D97-AF65-F5344CB8AC3E}">
        <p14:creationId xmlns:p14="http://schemas.microsoft.com/office/powerpoint/2010/main" val="377499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Bivariate Analysis Results</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US" i="1" dirty="0">
                <a:solidFill>
                  <a:schemeClr val="bg1"/>
                </a:solidFill>
              </a:rPr>
              <a:t>pH has a mild effect on the </a:t>
            </a:r>
            <a:r>
              <a:rPr lang="en-US" i="1" dirty="0" smtClean="0">
                <a:solidFill>
                  <a:schemeClr val="bg1"/>
                </a:solidFill>
              </a:rPr>
              <a:t>alcohol </a:t>
            </a:r>
            <a:r>
              <a:rPr lang="en-US" i="1" dirty="0">
                <a:solidFill>
                  <a:schemeClr val="bg1"/>
                </a:solidFill>
              </a:rPr>
              <a:t>content, higher pH, lower the </a:t>
            </a:r>
            <a:r>
              <a:rPr lang="en-US" i="1" dirty="0" smtClean="0">
                <a:solidFill>
                  <a:schemeClr val="bg1"/>
                </a:solidFill>
              </a:rPr>
              <a:t>alcohol </a:t>
            </a:r>
            <a:r>
              <a:rPr lang="en-US" i="1" dirty="0">
                <a:solidFill>
                  <a:schemeClr val="bg1"/>
                </a:solidFill>
              </a:rPr>
              <a:t>quality</a:t>
            </a:r>
          </a:p>
          <a:p>
            <a:r>
              <a:rPr lang="en-US" i="1" dirty="0">
                <a:solidFill>
                  <a:schemeClr val="bg1"/>
                </a:solidFill>
              </a:rPr>
              <a:t>Fixed acidity does not have any impact</a:t>
            </a:r>
          </a:p>
          <a:p>
            <a:r>
              <a:rPr lang="en-US" i="1" dirty="0">
                <a:solidFill>
                  <a:schemeClr val="bg1"/>
                </a:solidFill>
              </a:rPr>
              <a:t>Volatile acidity has a negative impact</a:t>
            </a:r>
          </a:p>
          <a:p>
            <a:r>
              <a:rPr lang="en-US" i="1" dirty="0">
                <a:solidFill>
                  <a:schemeClr val="bg1"/>
                </a:solidFill>
              </a:rPr>
              <a:t>Citric Acid content has a positive impact</a:t>
            </a:r>
          </a:p>
          <a:p>
            <a:r>
              <a:rPr lang="en-US" i="1" dirty="0">
                <a:solidFill>
                  <a:schemeClr val="bg1"/>
                </a:solidFill>
              </a:rPr>
              <a:t>Other parameters such as chlorides, residual sugar are weakly correlated and does not provide much of the details</a:t>
            </a:r>
          </a:p>
          <a:p>
            <a:r>
              <a:rPr lang="en-US" i="1" dirty="0">
                <a:solidFill>
                  <a:schemeClr val="bg1"/>
                </a:solidFill>
              </a:rPr>
              <a:t>The </a:t>
            </a:r>
            <a:r>
              <a:rPr lang="en-US" i="1" dirty="0" smtClean="0">
                <a:solidFill>
                  <a:schemeClr val="bg1"/>
                </a:solidFill>
              </a:rPr>
              <a:t>Sulphur </a:t>
            </a:r>
            <a:r>
              <a:rPr lang="en-US" i="1" dirty="0">
                <a:solidFill>
                  <a:schemeClr val="bg1"/>
                </a:solidFill>
              </a:rPr>
              <a:t>and the density concentration seem to have a good correlation between the </a:t>
            </a:r>
            <a:r>
              <a:rPr lang="en-US" i="1" dirty="0" smtClean="0">
                <a:solidFill>
                  <a:schemeClr val="bg1"/>
                </a:solidFill>
              </a:rPr>
              <a:t>quality </a:t>
            </a:r>
            <a:r>
              <a:rPr lang="en-US" i="1" dirty="0">
                <a:solidFill>
                  <a:schemeClr val="bg1"/>
                </a:solidFill>
              </a:rPr>
              <a:t>of the wine. The concentration of the quality seem to have a direct impact on the quality of wine. Lets do some multivariate and correlation </a:t>
            </a:r>
            <a:r>
              <a:rPr lang="en-US" i="1" dirty="0" smtClean="0">
                <a:solidFill>
                  <a:schemeClr val="bg1"/>
                </a:solidFill>
              </a:rPr>
              <a:t>analysis </a:t>
            </a:r>
            <a:r>
              <a:rPr lang="en-US" i="1" dirty="0">
                <a:solidFill>
                  <a:schemeClr val="bg1"/>
                </a:solidFill>
              </a:rPr>
              <a:t>to understand this a bit more</a:t>
            </a:r>
          </a:p>
          <a:p>
            <a:endParaRPr lang="en-US" i="1" dirty="0">
              <a:solidFill>
                <a:schemeClr val="bg1"/>
              </a:solidFill>
            </a:endParaRPr>
          </a:p>
        </p:txBody>
      </p:sp>
    </p:spTree>
    <p:extLst>
      <p:ext uri="{BB962C8B-B14F-4D97-AF65-F5344CB8AC3E}">
        <p14:creationId xmlns:p14="http://schemas.microsoft.com/office/powerpoint/2010/main" val="373930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chemeClr val="bg1"/>
                </a:solidFill>
              </a:rPr>
              <a:t>Multivariate Analysis</a:t>
            </a:r>
            <a:br>
              <a:rPr lang="en-US" i="1" dirty="0">
                <a:solidFill>
                  <a:schemeClr val="bg1"/>
                </a:solidFill>
              </a:rPr>
            </a:br>
            <a:r>
              <a:rPr lang="en-US" i="1" dirty="0" smtClean="0">
                <a:solidFill>
                  <a:schemeClr val="bg1"/>
                </a:solidFill>
              </a:rPr>
              <a:t>Plots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1600200"/>
            <a:ext cx="6410325"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179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3073</TotalTime>
  <Words>819</Words>
  <Application>Microsoft Office PowerPoint</Application>
  <PresentationFormat>On-screen Show (4:3)</PresentationFormat>
  <Paragraphs>70</Paragraphs>
  <Slides>15</Slides>
  <Notes>5</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1_Office Theme</vt:lpstr>
      <vt:lpstr>2_Office Theme</vt:lpstr>
      <vt:lpstr>[Improvement in Wine Quality]</vt:lpstr>
      <vt:lpstr>EDA to perceived quality of wines </vt:lpstr>
      <vt:lpstr>Introduction</vt:lpstr>
      <vt:lpstr>Analytic Approach</vt:lpstr>
      <vt:lpstr>Univariate Analysis Plot</vt:lpstr>
      <vt:lpstr>                 Univariate Analysis Results</vt:lpstr>
      <vt:lpstr>Bivariate analysis plot </vt:lpstr>
      <vt:lpstr>Bivariate Analysis Results</vt:lpstr>
      <vt:lpstr>Multivariate Analysis Plots</vt:lpstr>
      <vt:lpstr>PowerPoint Presentation</vt:lpstr>
      <vt:lpstr>PowerPoint Presentation</vt:lpstr>
      <vt:lpstr>PowerPoint Presentation</vt:lpstr>
      <vt:lpstr>Multivariate Analysis Summary </vt:lpstr>
      <vt:lpstr>PowerPoint Presentation</vt:lpstr>
      <vt:lpstr>Future Support to Business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Labels, Pricing and Critical Acclaim: Can Chemistry Explain the Quality of Wine?</dc:title>
  <dc:creator>Andres Megan</dc:creator>
  <cp:lastModifiedBy>sumit</cp:lastModifiedBy>
  <cp:revision>213</cp:revision>
  <cp:lastPrinted>2012-04-24T18:34:10Z</cp:lastPrinted>
  <dcterms:created xsi:type="dcterms:W3CDTF">2012-04-20T17:49:20Z</dcterms:created>
  <dcterms:modified xsi:type="dcterms:W3CDTF">2018-04-20T06:16:32Z</dcterms:modified>
</cp:coreProperties>
</file>