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Proxima Nov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56639B3-316B-4AD5-AACF-723F872DA298}">
  <a:tblStyle styleId="{E56639B3-316B-4AD5-AACF-723F872DA29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roximaNova-regular.fntdata"/><Relationship Id="rId21" Type="http://schemas.openxmlformats.org/officeDocument/2006/relationships/slide" Target="slides/slide15.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ProximaNov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8aceb6c1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8aceb6c1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8aceb6c1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8aceb6c1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8aceb6c1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98aceb6c1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8aceb6c1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8aceb6c1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8aceb6c1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8aceb6c1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8a3c741e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8a3c741e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96abb32e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96abb32e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8a3c741e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8a3c741e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8a3c741e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8a3c741e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8a798709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8a79870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8a798709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8a79870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8a798709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8a798709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8aceb6c1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8aceb6c1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8aceb6c1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8aceb6c1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8015576" y="4185575"/>
            <a:ext cx="1128424" cy="9579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en.wikipedia.org/wiki/Multi-junction_solar_cell" TargetMode="External"/><Relationship Id="rId4" Type="http://schemas.openxmlformats.org/officeDocument/2006/relationships/hyperlink" Target="https://openei.org/wiki/Definition:Solar_cel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gif"/><Relationship Id="rId4" Type="http://schemas.openxmlformats.org/officeDocument/2006/relationships/hyperlink" Target="https://en.wikipedia.org/wiki/Solar_cell" TargetMode="External"/><Relationship Id="rId9" Type="http://schemas.openxmlformats.org/officeDocument/2006/relationships/image" Target="../media/image20.png"/><Relationship Id="rId5" Type="http://schemas.openxmlformats.org/officeDocument/2006/relationships/hyperlink" Target="https://en.wikipedia.org/wiki/P%E2%80%93n_junction" TargetMode="External"/><Relationship Id="rId6" Type="http://schemas.openxmlformats.org/officeDocument/2006/relationships/hyperlink" Target="https://en.wikipedia.org/wiki/List_of_semiconductor_materials" TargetMode="External"/><Relationship Id="rId7" Type="http://schemas.openxmlformats.org/officeDocument/2006/relationships/hyperlink" Target="https://en.wikipedia.org/wiki/Electromagnetic_spectrum" TargetMode="External"/><Relationship Id="rId8" Type="http://schemas.openxmlformats.org/officeDocument/2006/relationships/hyperlink" Target="https://en.wikipedia.org/wiki/Semiconducto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en.wikipedia.org/wiki/Transparent_conducting_film" TargetMode="External"/><Relationship Id="rId4" Type="http://schemas.openxmlformats.org/officeDocument/2006/relationships/image" Target="../media/image12.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nvSpPr>
        <p:spPr>
          <a:xfrm>
            <a:off x="-34537" y="0"/>
            <a:ext cx="9144000" cy="112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i="1" lang="en" sz="3000">
                <a:latin typeface="Georgia"/>
                <a:ea typeface="Georgia"/>
                <a:cs typeface="Georgia"/>
                <a:sym typeface="Georgia"/>
              </a:rPr>
              <a:t>   Multi-Junction Solar Cell</a:t>
            </a:r>
            <a:endParaRPr b="1" i="1" sz="3000">
              <a:latin typeface="Georgia"/>
              <a:ea typeface="Georgia"/>
              <a:cs typeface="Georgia"/>
              <a:sym typeface="Georgia"/>
            </a:endParaRPr>
          </a:p>
        </p:txBody>
      </p:sp>
      <p:sp>
        <p:nvSpPr>
          <p:cNvPr id="56" name="Google Shape;56;p13"/>
          <p:cNvSpPr txBox="1"/>
          <p:nvPr/>
        </p:nvSpPr>
        <p:spPr>
          <a:xfrm>
            <a:off x="-34525" y="578275"/>
            <a:ext cx="9144000" cy="1656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latin typeface="Georgia"/>
                <a:ea typeface="Georgia"/>
                <a:cs typeface="Georgia"/>
                <a:sym typeface="Georgia"/>
              </a:rPr>
              <a:t>     </a:t>
            </a:r>
            <a:r>
              <a:rPr lang="en" sz="1800">
                <a:solidFill>
                  <a:srgbClr val="000000"/>
                </a:solidFill>
                <a:latin typeface="Georgia"/>
                <a:ea typeface="Georgia"/>
                <a:cs typeface="Georgia"/>
                <a:sym typeface="Georgia"/>
              </a:rPr>
              <a:t> Presentation by:</a:t>
            </a:r>
            <a:endParaRPr sz="1800">
              <a:solidFill>
                <a:srgbClr val="000000"/>
              </a:solidFill>
              <a:latin typeface="Georgia"/>
              <a:ea typeface="Georgia"/>
              <a:cs typeface="Georgia"/>
              <a:sym typeface="Georgia"/>
            </a:endParaRPr>
          </a:p>
          <a:p>
            <a:pPr indent="0" lvl="0" marL="0" rtl="0" algn="ctr">
              <a:lnSpc>
                <a:spcPct val="115000"/>
              </a:lnSpc>
              <a:spcBef>
                <a:spcPts val="0"/>
              </a:spcBef>
              <a:spcAft>
                <a:spcPts val="0"/>
              </a:spcAft>
              <a:buNone/>
            </a:pPr>
            <a:r>
              <a:rPr b="1" lang="en" sz="1800">
                <a:latin typeface="Georgia"/>
                <a:ea typeface="Georgia"/>
                <a:cs typeface="Georgia"/>
                <a:sym typeface="Georgia"/>
              </a:rPr>
              <a:t>    </a:t>
            </a:r>
            <a:r>
              <a:rPr b="1" lang="en" sz="1800">
                <a:solidFill>
                  <a:srgbClr val="000000"/>
                </a:solidFill>
                <a:latin typeface="Georgia"/>
                <a:ea typeface="Georgia"/>
                <a:cs typeface="Georgia"/>
                <a:sym typeface="Georgia"/>
              </a:rPr>
              <a:t>Ranjan Yadav</a:t>
            </a:r>
            <a:endParaRPr b="1" sz="1800">
              <a:solidFill>
                <a:srgbClr val="000000"/>
              </a:solidFill>
              <a:latin typeface="Georgia"/>
              <a:ea typeface="Georgia"/>
              <a:cs typeface="Georgia"/>
              <a:sym typeface="Georgia"/>
            </a:endParaRPr>
          </a:p>
          <a:p>
            <a:pPr indent="0" lvl="0" marL="0" rtl="0" algn="ctr">
              <a:lnSpc>
                <a:spcPct val="115000"/>
              </a:lnSpc>
              <a:spcBef>
                <a:spcPts val="0"/>
              </a:spcBef>
              <a:spcAft>
                <a:spcPts val="0"/>
              </a:spcAft>
              <a:buNone/>
            </a:pPr>
            <a:r>
              <a:rPr lang="en">
                <a:latin typeface="Georgia"/>
                <a:ea typeface="Georgia"/>
                <a:cs typeface="Georgia"/>
                <a:sym typeface="Georgia"/>
              </a:rPr>
              <a:t>   </a:t>
            </a:r>
            <a:r>
              <a:rPr lang="en">
                <a:solidFill>
                  <a:srgbClr val="000000"/>
                </a:solidFill>
                <a:latin typeface="Georgia"/>
                <a:ea typeface="Georgia"/>
                <a:cs typeface="Georgia"/>
                <a:sym typeface="Georgia"/>
              </a:rPr>
              <a:t>EVD17</a:t>
            </a:r>
            <a:r>
              <a:rPr lang="en">
                <a:solidFill>
                  <a:srgbClr val="000000"/>
                </a:solidFill>
                <a:latin typeface="Georgia"/>
                <a:ea typeface="Georgia"/>
                <a:cs typeface="Georgia"/>
                <a:sym typeface="Georgia"/>
              </a:rPr>
              <a:t>I009</a:t>
            </a:r>
            <a:endParaRPr>
              <a:solidFill>
                <a:srgbClr val="000000"/>
              </a:solidFill>
              <a:latin typeface="Georgia"/>
              <a:ea typeface="Georgia"/>
              <a:cs typeface="Georgia"/>
              <a:sym typeface="Georgia"/>
            </a:endParaRPr>
          </a:p>
          <a:p>
            <a:pPr indent="0" lvl="0" marL="457200" rtl="0" algn="l">
              <a:lnSpc>
                <a:spcPct val="115000"/>
              </a:lnSpc>
              <a:spcBef>
                <a:spcPts val="0"/>
              </a:spcBef>
              <a:spcAft>
                <a:spcPts val="0"/>
              </a:spcAft>
              <a:buNone/>
            </a:pPr>
            <a:r>
              <a:rPr lang="en" sz="1800">
                <a:latin typeface="Georgia"/>
                <a:ea typeface="Georgia"/>
                <a:cs typeface="Georgia"/>
                <a:sym typeface="Georgia"/>
              </a:rPr>
              <a:t>                                                       </a:t>
            </a:r>
            <a:r>
              <a:rPr lang="en" sz="1800">
                <a:latin typeface="Georgia"/>
                <a:ea typeface="Georgia"/>
                <a:cs typeface="Georgia"/>
                <a:sym typeface="Georgia"/>
              </a:rPr>
              <a:t>under the guidance of:</a:t>
            </a:r>
            <a:endParaRPr sz="1800">
              <a:latin typeface="Georgia"/>
              <a:ea typeface="Georgia"/>
              <a:cs typeface="Georgia"/>
              <a:sym typeface="Georgia"/>
            </a:endParaRPr>
          </a:p>
          <a:p>
            <a:pPr indent="0" lvl="0" marL="0" rtl="0" algn="ctr">
              <a:lnSpc>
                <a:spcPct val="115000"/>
              </a:lnSpc>
              <a:spcBef>
                <a:spcPts val="0"/>
              </a:spcBef>
              <a:spcAft>
                <a:spcPts val="0"/>
              </a:spcAft>
              <a:buClr>
                <a:srgbClr val="FFFFFF"/>
              </a:buClr>
              <a:buSzPts val="1100"/>
              <a:buFont typeface="Arial"/>
              <a:buNone/>
            </a:pPr>
            <a:r>
              <a:rPr b="1" lang="en" sz="1800">
                <a:latin typeface="Georgia"/>
                <a:ea typeface="Georgia"/>
                <a:cs typeface="Georgia"/>
                <a:sym typeface="Georgia"/>
              </a:rPr>
              <a:t>      </a:t>
            </a:r>
            <a:r>
              <a:rPr b="1" lang="en" sz="1800">
                <a:latin typeface="Georgia"/>
                <a:ea typeface="Georgia"/>
                <a:cs typeface="Georgia"/>
                <a:sym typeface="Georgia"/>
              </a:rPr>
              <a:t>Dr. Vivek Kumar </a:t>
            </a:r>
            <a:endParaRPr b="1" sz="1800">
              <a:latin typeface="Georgia"/>
              <a:ea typeface="Georgia"/>
              <a:cs typeface="Georgia"/>
              <a:sym typeface="Georgia"/>
            </a:endParaRPr>
          </a:p>
          <a:p>
            <a:pPr indent="0" lvl="0" marL="0" rtl="0" algn="ctr">
              <a:lnSpc>
                <a:spcPct val="115000"/>
              </a:lnSpc>
              <a:spcBef>
                <a:spcPts val="0"/>
              </a:spcBef>
              <a:spcAft>
                <a:spcPts val="0"/>
              </a:spcAft>
              <a:buNone/>
            </a:pPr>
            <a:r>
              <a:t/>
            </a:r>
            <a:endParaRPr b="1" sz="1800">
              <a:latin typeface="Georgia"/>
              <a:ea typeface="Georgia"/>
              <a:cs typeface="Georgia"/>
              <a:sym typeface="Georgia"/>
            </a:endParaRPr>
          </a:p>
        </p:txBody>
      </p:sp>
      <p:sp>
        <p:nvSpPr>
          <p:cNvPr id="57" name="Google Shape;57;p13"/>
          <p:cNvSpPr txBox="1"/>
          <p:nvPr/>
        </p:nvSpPr>
        <p:spPr>
          <a:xfrm>
            <a:off x="138063" y="3978450"/>
            <a:ext cx="9144000" cy="107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rgbClr val="000000"/>
                </a:solidFill>
                <a:latin typeface="Georgia"/>
                <a:ea typeface="Georgia"/>
                <a:cs typeface="Georgia"/>
                <a:sym typeface="Georgia"/>
              </a:rPr>
              <a:t>Department of ECE</a:t>
            </a:r>
            <a:endParaRPr sz="1800">
              <a:solidFill>
                <a:srgbClr val="000000"/>
              </a:solidFill>
              <a:latin typeface="Georgia"/>
              <a:ea typeface="Georgia"/>
              <a:cs typeface="Georgia"/>
              <a:sym typeface="Georgia"/>
            </a:endParaRPr>
          </a:p>
          <a:p>
            <a:pPr indent="0" lvl="0" marL="0" rtl="0" algn="ctr">
              <a:lnSpc>
                <a:spcPct val="115000"/>
              </a:lnSpc>
              <a:spcBef>
                <a:spcPts val="0"/>
              </a:spcBef>
              <a:spcAft>
                <a:spcPts val="0"/>
              </a:spcAft>
              <a:buNone/>
            </a:pPr>
            <a:r>
              <a:rPr lang="en" sz="1800">
                <a:solidFill>
                  <a:srgbClr val="000000"/>
                </a:solidFill>
                <a:latin typeface="Georgia"/>
                <a:ea typeface="Georgia"/>
                <a:cs typeface="Georgia"/>
                <a:sym typeface="Georgia"/>
              </a:rPr>
              <a:t>Indian Institute of Information Technology</a:t>
            </a:r>
            <a:endParaRPr sz="1800">
              <a:solidFill>
                <a:srgbClr val="000000"/>
              </a:solidFill>
              <a:latin typeface="Georgia"/>
              <a:ea typeface="Georgia"/>
              <a:cs typeface="Georgia"/>
              <a:sym typeface="Georgia"/>
            </a:endParaRPr>
          </a:p>
          <a:p>
            <a:pPr indent="0" lvl="0" marL="0" rtl="0" algn="ctr">
              <a:lnSpc>
                <a:spcPct val="115000"/>
              </a:lnSpc>
              <a:spcBef>
                <a:spcPts val="0"/>
              </a:spcBef>
              <a:spcAft>
                <a:spcPts val="0"/>
              </a:spcAft>
              <a:buNone/>
            </a:pPr>
            <a:r>
              <a:rPr lang="en" sz="1800">
                <a:solidFill>
                  <a:srgbClr val="000000"/>
                </a:solidFill>
                <a:latin typeface="Georgia"/>
                <a:ea typeface="Georgia"/>
                <a:cs typeface="Georgia"/>
                <a:sym typeface="Georgia"/>
              </a:rPr>
              <a:t>Design and Manufacturing</a:t>
            </a:r>
            <a:r>
              <a:rPr lang="en" sz="1800">
                <a:latin typeface="Georgia"/>
                <a:ea typeface="Georgia"/>
                <a:cs typeface="Georgia"/>
                <a:sym typeface="Georgia"/>
              </a:rPr>
              <a:t> </a:t>
            </a:r>
            <a:r>
              <a:rPr lang="en" sz="1800">
                <a:solidFill>
                  <a:srgbClr val="000000"/>
                </a:solidFill>
                <a:latin typeface="Georgia"/>
                <a:ea typeface="Georgia"/>
                <a:cs typeface="Georgia"/>
                <a:sym typeface="Georgia"/>
              </a:rPr>
              <a:t>Kancheepuram, Tamil Nadu, 600-127</a:t>
            </a:r>
            <a:endParaRPr sz="1800">
              <a:solidFill>
                <a:srgbClr val="000000"/>
              </a:solidFill>
              <a:latin typeface="Georgia"/>
              <a:ea typeface="Georgia"/>
              <a:cs typeface="Georgia"/>
              <a:sym typeface="Georgia"/>
            </a:endParaRPr>
          </a:p>
        </p:txBody>
      </p:sp>
      <p:sp>
        <p:nvSpPr>
          <p:cNvPr id="58" name="Google Shape;58;p13"/>
          <p:cNvSpPr txBox="1"/>
          <p:nvPr/>
        </p:nvSpPr>
        <p:spPr>
          <a:xfrm>
            <a:off x="1965725" y="2127313"/>
            <a:ext cx="5143500" cy="67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600">
                <a:latin typeface="Georgia"/>
                <a:ea typeface="Georgia"/>
                <a:cs typeface="Georgia"/>
                <a:sym typeface="Georgia"/>
              </a:rPr>
              <a:t>        Photovoltaic Science &amp; Engineering</a:t>
            </a:r>
            <a:endParaRPr i="1" sz="1600">
              <a:latin typeface="Georgia"/>
              <a:ea typeface="Georgia"/>
              <a:cs typeface="Georgia"/>
              <a:sym typeface="Georgia"/>
            </a:endParaRPr>
          </a:p>
          <a:p>
            <a:pPr indent="0" lvl="0" marL="0" rtl="0" algn="ctr">
              <a:spcBef>
                <a:spcPts val="0"/>
              </a:spcBef>
              <a:spcAft>
                <a:spcPts val="0"/>
              </a:spcAft>
              <a:buClr>
                <a:srgbClr val="FFFFFF"/>
              </a:buClr>
              <a:buSzPts val="1100"/>
              <a:buFont typeface="Arial"/>
              <a:buNone/>
            </a:pPr>
            <a:r>
              <a:rPr i="1" lang="en" sz="1600">
                <a:latin typeface="Georgia"/>
                <a:ea typeface="Georgia"/>
                <a:cs typeface="Georgia"/>
                <a:sym typeface="Georgia"/>
              </a:rPr>
              <a:t>     PHY-507T</a:t>
            </a:r>
            <a:endParaRPr i="1" sz="1600">
              <a:latin typeface="Georgia"/>
              <a:ea typeface="Georgia"/>
              <a:cs typeface="Georgia"/>
              <a:sym typeface="Georgia"/>
            </a:endParaRPr>
          </a:p>
          <a:p>
            <a:pPr indent="0" lvl="0" marL="0" rtl="0" algn="l">
              <a:spcBef>
                <a:spcPts val="0"/>
              </a:spcBef>
              <a:spcAft>
                <a:spcPts val="0"/>
              </a:spcAft>
              <a:buNone/>
            </a:pPr>
            <a:r>
              <a:t/>
            </a:r>
            <a:endParaRPr/>
          </a:p>
        </p:txBody>
      </p:sp>
      <p:pic>
        <p:nvPicPr>
          <p:cNvPr id="59" name="Google Shape;59;p13"/>
          <p:cNvPicPr preferRelativeResize="0"/>
          <p:nvPr/>
        </p:nvPicPr>
        <p:blipFill>
          <a:blip r:embed="rId3">
            <a:alphaModFix/>
          </a:blip>
          <a:stretch>
            <a:fillRect/>
          </a:stretch>
        </p:blipFill>
        <p:spPr>
          <a:xfrm>
            <a:off x="3852450" y="2800525"/>
            <a:ext cx="1439081" cy="1221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nvSpPr>
        <p:spPr>
          <a:xfrm>
            <a:off x="13425" y="17250"/>
            <a:ext cx="9144000" cy="50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Georgia"/>
                <a:ea typeface="Georgia"/>
                <a:cs typeface="Georgia"/>
                <a:sym typeface="Georgia"/>
              </a:rPr>
              <a:t>Experimental Results:</a:t>
            </a:r>
            <a:endParaRPr b="1">
              <a:solidFill>
                <a:srgbClr val="FF0000"/>
              </a:solidFill>
              <a:latin typeface="Georgia"/>
              <a:ea typeface="Georgia"/>
              <a:cs typeface="Georgia"/>
              <a:sym typeface="Georgia"/>
            </a:endParaRPr>
          </a:p>
          <a:p>
            <a:pPr indent="0" lvl="0" marL="0" rtl="0" algn="l">
              <a:spcBef>
                <a:spcPts val="0"/>
              </a:spcBef>
              <a:spcAft>
                <a:spcPts val="0"/>
              </a:spcAft>
              <a:buNone/>
            </a:pPr>
            <a:r>
              <a:t/>
            </a:r>
            <a:endParaRPr b="1">
              <a:solidFill>
                <a:srgbClr val="FF0000"/>
              </a:solidFill>
              <a:latin typeface="Georgia"/>
              <a:ea typeface="Georgia"/>
              <a:cs typeface="Georgia"/>
              <a:sym typeface="Georgia"/>
            </a:endParaRPr>
          </a:p>
          <a:p>
            <a:pPr indent="-317500" lvl="0" marL="457200" rtl="0" algn="l">
              <a:spcBef>
                <a:spcPts val="0"/>
              </a:spcBef>
              <a:spcAft>
                <a:spcPts val="0"/>
              </a:spcAft>
              <a:buSzPts val="1400"/>
              <a:buFont typeface="Georgia"/>
              <a:buAutoNum type="arabicPeriod"/>
            </a:pPr>
            <a:r>
              <a:rPr b="1" lang="en">
                <a:latin typeface="Georgia"/>
                <a:ea typeface="Georgia"/>
                <a:cs typeface="Georgia"/>
                <a:sym typeface="Georgia"/>
              </a:rPr>
              <a:t>Varying CdS( buffer layer) width:</a:t>
            </a:r>
            <a:endParaRPr b="1">
              <a:latin typeface="Georgia"/>
              <a:ea typeface="Georgia"/>
              <a:cs typeface="Georgia"/>
              <a:sym typeface="Georgia"/>
            </a:endParaRPr>
          </a:p>
          <a:p>
            <a:pPr indent="0" lvl="0" marL="457200" rtl="0" algn="l">
              <a:spcBef>
                <a:spcPts val="0"/>
              </a:spcBef>
              <a:spcAft>
                <a:spcPts val="0"/>
              </a:spcAft>
              <a:buNone/>
            </a:pPr>
            <a:r>
              <a:t/>
            </a:r>
            <a:endParaRPr b="1">
              <a:solidFill>
                <a:srgbClr val="FF0000"/>
              </a:solidFill>
              <a:latin typeface="Georgia"/>
              <a:ea typeface="Georgia"/>
              <a:cs typeface="Georgia"/>
              <a:sym typeface="Georgia"/>
            </a:endParaRPr>
          </a:p>
        </p:txBody>
      </p:sp>
      <p:pic>
        <p:nvPicPr>
          <p:cNvPr id="135" name="Google Shape;135;p22"/>
          <p:cNvPicPr preferRelativeResize="0"/>
          <p:nvPr/>
        </p:nvPicPr>
        <p:blipFill>
          <a:blip r:embed="rId3">
            <a:alphaModFix/>
          </a:blip>
          <a:stretch>
            <a:fillRect/>
          </a:stretch>
        </p:blipFill>
        <p:spPr>
          <a:xfrm>
            <a:off x="0" y="849980"/>
            <a:ext cx="9143999" cy="1941939"/>
          </a:xfrm>
          <a:prstGeom prst="rect">
            <a:avLst/>
          </a:prstGeom>
          <a:noFill/>
          <a:ln>
            <a:noFill/>
          </a:ln>
        </p:spPr>
      </p:pic>
      <p:pic>
        <p:nvPicPr>
          <p:cNvPr id="136" name="Google Shape;136;p22"/>
          <p:cNvPicPr preferRelativeResize="0"/>
          <p:nvPr/>
        </p:nvPicPr>
        <p:blipFill>
          <a:blip r:embed="rId4">
            <a:alphaModFix/>
          </a:blip>
          <a:stretch>
            <a:fillRect/>
          </a:stretch>
        </p:blipFill>
        <p:spPr>
          <a:xfrm>
            <a:off x="167725" y="2911746"/>
            <a:ext cx="3444399" cy="2136825"/>
          </a:xfrm>
          <a:prstGeom prst="rect">
            <a:avLst/>
          </a:prstGeom>
          <a:noFill/>
          <a:ln>
            <a:noFill/>
          </a:ln>
        </p:spPr>
      </p:pic>
      <p:sp>
        <p:nvSpPr>
          <p:cNvPr id="137" name="Google Shape;137;p22"/>
          <p:cNvSpPr txBox="1"/>
          <p:nvPr/>
        </p:nvSpPr>
        <p:spPr>
          <a:xfrm>
            <a:off x="3958225" y="3527850"/>
            <a:ext cx="3960300" cy="102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200">
                <a:latin typeface="Georgia"/>
                <a:ea typeface="Georgia"/>
                <a:cs typeface="Georgia"/>
                <a:sym typeface="Georgia"/>
              </a:rPr>
              <a:t>Fig-12 : Experimental result on eta vs width of CdS. shows that eta is almost </a:t>
            </a:r>
            <a:r>
              <a:rPr lang="en" sz="1200">
                <a:latin typeface="Georgia"/>
                <a:ea typeface="Georgia"/>
                <a:cs typeface="Georgia"/>
                <a:sym typeface="Georgia"/>
              </a:rPr>
              <a:t>constant</a:t>
            </a:r>
            <a:r>
              <a:rPr lang="en" sz="1200">
                <a:latin typeface="Georgia"/>
                <a:ea typeface="Georgia"/>
                <a:cs typeface="Georgia"/>
                <a:sym typeface="Georgia"/>
              </a:rPr>
              <a:t>. However cost analysis shows that fabricating around 50um is cost optimum(practical).</a:t>
            </a:r>
            <a:endParaRPr sz="1200">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nvSpPr>
        <p:spPr>
          <a:xfrm>
            <a:off x="30675" y="8625"/>
            <a:ext cx="9113400" cy="50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155CC"/>
                </a:solidFill>
                <a:latin typeface="Georgia"/>
                <a:ea typeface="Georgia"/>
                <a:cs typeface="Georgia"/>
                <a:sym typeface="Georgia"/>
              </a:rPr>
              <a:t>2. Varying CIGS Width</a:t>
            </a:r>
            <a:endParaRPr b="1">
              <a:solidFill>
                <a:srgbClr val="1155CC"/>
              </a:solidFill>
              <a:latin typeface="Georgia"/>
              <a:ea typeface="Georgia"/>
              <a:cs typeface="Georgia"/>
              <a:sym typeface="Georgia"/>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43" name="Google Shape;143;p23"/>
          <p:cNvPicPr preferRelativeResize="0"/>
          <p:nvPr/>
        </p:nvPicPr>
        <p:blipFill>
          <a:blip r:embed="rId3">
            <a:alphaModFix/>
          </a:blip>
          <a:stretch>
            <a:fillRect/>
          </a:stretch>
        </p:blipFill>
        <p:spPr>
          <a:xfrm>
            <a:off x="15375" y="506819"/>
            <a:ext cx="9144001" cy="919461"/>
          </a:xfrm>
          <a:prstGeom prst="rect">
            <a:avLst/>
          </a:prstGeom>
          <a:noFill/>
          <a:ln>
            <a:noFill/>
          </a:ln>
        </p:spPr>
      </p:pic>
      <p:pic>
        <p:nvPicPr>
          <p:cNvPr id="144" name="Google Shape;144;p23"/>
          <p:cNvPicPr preferRelativeResize="0"/>
          <p:nvPr/>
        </p:nvPicPr>
        <p:blipFill>
          <a:blip r:embed="rId4">
            <a:alphaModFix/>
          </a:blip>
          <a:stretch>
            <a:fillRect/>
          </a:stretch>
        </p:blipFill>
        <p:spPr>
          <a:xfrm>
            <a:off x="276522" y="1726025"/>
            <a:ext cx="4815226" cy="2933500"/>
          </a:xfrm>
          <a:prstGeom prst="rect">
            <a:avLst/>
          </a:prstGeom>
          <a:noFill/>
          <a:ln>
            <a:noFill/>
          </a:ln>
        </p:spPr>
      </p:pic>
      <p:sp>
        <p:nvSpPr>
          <p:cNvPr id="145" name="Google Shape;145;p23"/>
          <p:cNvSpPr txBox="1"/>
          <p:nvPr/>
        </p:nvSpPr>
        <p:spPr>
          <a:xfrm>
            <a:off x="5091750" y="2571750"/>
            <a:ext cx="3960300" cy="733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200">
                <a:latin typeface="Georgia"/>
                <a:ea typeface="Georgia"/>
                <a:cs typeface="Georgia"/>
                <a:sym typeface="Georgia"/>
              </a:rPr>
              <a:t>Fig-13 : Experimental result on eta vs width of CIGS. shows that eta is almost constant. Increase in eta is observable however it is not drastic.</a:t>
            </a:r>
            <a:endParaRPr sz="1200">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4"/>
          <p:cNvPicPr preferRelativeResize="0"/>
          <p:nvPr/>
        </p:nvPicPr>
        <p:blipFill>
          <a:blip r:embed="rId3">
            <a:alphaModFix/>
          </a:blip>
          <a:stretch>
            <a:fillRect/>
          </a:stretch>
        </p:blipFill>
        <p:spPr>
          <a:xfrm>
            <a:off x="152400" y="627050"/>
            <a:ext cx="8839200" cy="1275510"/>
          </a:xfrm>
          <a:prstGeom prst="rect">
            <a:avLst/>
          </a:prstGeom>
          <a:noFill/>
          <a:ln>
            <a:noFill/>
          </a:ln>
        </p:spPr>
      </p:pic>
      <p:sp>
        <p:nvSpPr>
          <p:cNvPr id="151" name="Google Shape;151;p24"/>
          <p:cNvSpPr txBox="1"/>
          <p:nvPr/>
        </p:nvSpPr>
        <p:spPr>
          <a:xfrm>
            <a:off x="22050" y="146700"/>
            <a:ext cx="27099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latin typeface="Georgia"/>
                <a:ea typeface="Georgia"/>
                <a:cs typeface="Georgia"/>
                <a:sym typeface="Georgia"/>
              </a:rPr>
              <a:t>3. ZnS as buffer layer:</a:t>
            </a:r>
            <a:endParaRPr b="1">
              <a:solidFill>
                <a:schemeClr val="accent5"/>
              </a:solidFill>
              <a:latin typeface="Georgia"/>
              <a:ea typeface="Georgia"/>
              <a:cs typeface="Georgia"/>
              <a:sym typeface="Georgia"/>
            </a:endParaRPr>
          </a:p>
        </p:txBody>
      </p:sp>
      <p:pic>
        <p:nvPicPr>
          <p:cNvPr id="152" name="Google Shape;152;p24"/>
          <p:cNvPicPr preferRelativeResize="0"/>
          <p:nvPr/>
        </p:nvPicPr>
        <p:blipFill>
          <a:blip r:embed="rId4">
            <a:alphaModFix/>
          </a:blip>
          <a:stretch>
            <a:fillRect/>
          </a:stretch>
        </p:blipFill>
        <p:spPr>
          <a:xfrm>
            <a:off x="152400" y="2054960"/>
            <a:ext cx="4886318" cy="2936141"/>
          </a:xfrm>
          <a:prstGeom prst="rect">
            <a:avLst/>
          </a:prstGeom>
          <a:noFill/>
          <a:ln>
            <a:noFill/>
          </a:ln>
        </p:spPr>
      </p:pic>
      <p:sp>
        <p:nvSpPr>
          <p:cNvPr id="153" name="Google Shape;153;p24"/>
          <p:cNvSpPr txBox="1"/>
          <p:nvPr/>
        </p:nvSpPr>
        <p:spPr>
          <a:xfrm>
            <a:off x="5083125" y="2899700"/>
            <a:ext cx="3960300" cy="1026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200">
                <a:latin typeface="Georgia"/>
                <a:ea typeface="Georgia"/>
                <a:cs typeface="Georgia"/>
                <a:sym typeface="Georgia"/>
              </a:rPr>
              <a:t>Fig-14 : Experimental result on eta vs width of ZnS. shows that eta is almost constant. Eta practical value is around that of CdS. Hence it is good </a:t>
            </a:r>
            <a:r>
              <a:rPr lang="en" sz="1200">
                <a:latin typeface="Georgia"/>
                <a:ea typeface="Georgia"/>
                <a:cs typeface="Georgia"/>
                <a:sym typeface="Georgia"/>
              </a:rPr>
              <a:t>substituting material for CdS. Note: Cd is highly toxic in nature for human as well as environment.</a:t>
            </a:r>
            <a:r>
              <a:rPr lang="en" sz="1200">
                <a:latin typeface="Georgia"/>
                <a:ea typeface="Georgia"/>
                <a:cs typeface="Georgia"/>
                <a:sym typeface="Georgia"/>
              </a:rPr>
              <a:t> </a:t>
            </a:r>
            <a:endParaRPr sz="1200">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nvSpPr>
        <p:spPr>
          <a:xfrm>
            <a:off x="99725" y="112200"/>
            <a:ext cx="2701200" cy="3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latin typeface="Georgia"/>
                <a:ea typeface="Georgia"/>
                <a:cs typeface="Georgia"/>
                <a:sym typeface="Georgia"/>
              </a:rPr>
              <a:t>4. ZnSe as Buffer layer</a:t>
            </a:r>
            <a:endParaRPr b="1">
              <a:solidFill>
                <a:srgbClr val="CC0000"/>
              </a:solidFill>
              <a:latin typeface="Georgia"/>
              <a:ea typeface="Georgia"/>
              <a:cs typeface="Georgia"/>
              <a:sym typeface="Georgia"/>
            </a:endParaRPr>
          </a:p>
        </p:txBody>
      </p:sp>
      <p:pic>
        <p:nvPicPr>
          <p:cNvPr id="159" name="Google Shape;159;p25"/>
          <p:cNvPicPr preferRelativeResize="0"/>
          <p:nvPr/>
        </p:nvPicPr>
        <p:blipFill>
          <a:blip r:embed="rId3">
            <a:alphaModFix/>
          </a:blip>
          <a:stretch>
            <a:fillRect/>
          </a:stretch>
        </p:blipFill>
        <p:spPr>
          <a:xfrm>
            <a:off x="99725" y="635700"/>
            <a:ext cx="8839199" cy="1287183"/>
          </a:xfrm>
          <a:prstGeom prst="rect">
            <a:avLst/>
          </a:prstGeom>
          <a:noFill/>
          <a:ln>
            <a:noFill/>
          </a:ln>
        </p:spPr>
      </p:pic>
      <p:pic>
        <p:nvPicPr>
          <p:cNvPr id="160" name="Google Shape;160;p25"/>
          <p:cNvPicPr preferRelativeResize="0"/>
          <p:nvPr/>
        </p:nvPicPr>
        <p:blipFill>
          <a:blip r:embed="rId4">
            <a:alphaModFix/>
          </a:blip>
          <a:stretch>
            <a:fillRect/>
          </a:stretch>
        </p:blipFill>
        <p:spPr>
          <a:xfrm>
            <a:off x="152400" y="2075283"/>
            <a:ext cx="4883115" cy="2915817"/>
          </a:xfrm>
          <a:prstGeom prst="rect">
            <a:avLst/>
          </a:prstGeom>
          <a:noFill/>
          <a:ln>
            <a:noFill/>
          </a:ln>
        </p:spPr>
      </p:pic>
      <p:sp>
        <p:nvSpPr>
          <p:cNvPr id="161" name="Google Shape;161;p25"/>
          <p:cNvSpPr txBox="1"/>
          <p:nvPr/>
        </p:nvSpPr>
        <p:spPr>
          <a:xfrm>
            <a:off x="5083125" y="2899700"/>
            <a:ext cx="3960300" cy="1026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200">
                <a:latin typeface="Georgia"/>
                <a:ea typeface="Georgia"/>
                <a:cs typeface="Georgia"/>
                <a:sym typeface="Georgia"/>
              </a:rPr>
              <a:t>Fig-14 : Experimental result on eta vs width of ZnSe. shows that eta is almost constant. Eta practical value is much less than that of CdS (less&lt;6% around) . Hence it is not a good substituting material for CdS in terms of installation in place of CdS. </a:t>
            </a:r>
            <a:endParaRPr sz="1200">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nvSpPr>
        <p:spPr>
          <a:xfrm>
            <a:off x="30675" y="51775"/>
            <a:ext cx="9144000" cy="5053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rgbClr val="FF0000"/>
                </a:solidFill>
                <a:latin typeface="Georgia"/>
                <a:ea typeface="Georgia"/>
                <a:cs typeface="Georgia"/>
                <a:sym typeface="Georgia"/>
              </a:rPr>
              <a:t>Result: </a:t>
            </a:r>
            <a:r>
              <a:rPr lang="en">
                <a:latin typeface="Georgia"/>
                <a:ea typeface="Georgia"/>
                <a:cs typeface="Georgia"/>
                <a:sym typeface="Georgia"/>
              </a:rPr>
              <a:t>Simulated the 3 layer MJ Solar cell and plotted the efficiency vs Width for various cases. I chose CdS as buffer layer initially and wanted to find </a:t>
            </a:r>
            <a:r>
              <a:rPr lang="en">
                <a:latin typeface="Georgia"/>
                <a:ea typeface="Georgia"/>
                <a:cs typeface="Georgia"/>
                <a:sym typeface="Georgia"/>
              </a:rPr>
              <a:t>substituting material for CdS due to its toxic nature without compensating the </a:t>
            </a:r>
            <a:r>
              <a:rPr lang="en">
                <a:latin typeface="Georgia"/>
                <a:ea typeface="Georgia"/>
                <a:cs typeface="Georgia"/>
                <a:sym typeface="Georgia"/>
              </a:rPr>
              <a:t> </a:t>
            </a:r>
            <a:r>
              <a:rPr lang="en">
                <a:latin typeface="Georgia"/>
                <a:ea typeface="Georgia"/>
                <a:cs typeface="Georgia"/>
                <a:sym typeface="Georgia"/>
              </a:rPr>
              <a:t>efficiency</a:t>
            </a:r>
            <a:r>
              <a:rPr lang="en">
                <a:latin typeface="Georgia"/>
                <a:ea typeface="Georgia"/>
                <a:cs typeface="Georgia"/>
                <a:sym typeface="Georgia"/>
              </a:rPr>
              <a:t>, Hence found the </a:t>
            </a:r>
            <a:r>
              <a:rPr lang="en">
                <a:latin typeface="Georgia"/>
                <a:ea typeface="Georgia"/>
                <a:cs typeface="Georgia"/>
                <a:sym typeface="Georgia"/>
              </a:rPr>
              <a:t>material</a:t>
            </a:r>
            <a:r>
              <a:rPr lang="en">
                <a:latin typeface="Georgia"/>
                <a:ea typeface="Georgia"/>
                <a:cs typeface="Georgia"/>
                <a:sym typeface="Georgia"/>
              </a:rPr>
              <a:t> ZnS which is good material for environment , easy to manufacture and non-toxic in nature as well with almost same efficiency.</a:t>
            </a:r>
            <a:endParaRPr>
              <a:latin typeface="Georgia"/>
              <a:ea typeface="Georgia"/>
              <a:cs typeface="Georgia"/>
              <a:sym typeface="Georgia"/>
            </a:endParaRPr>
          </a:p>
          <a:p>
            <a:pPr indent="0" lvl="0" marL="0" rtl="0" algn="just">
              <a:spcBef>
                <a:spcPts val="0"/>
              </a:spcBef>
              <a:spcAft>
                <a:spcPts val="0"/>
              </a:spcAft>
              <a:buNone/>
            </a:pPr>
            <a:r>
              <a:t/>
            </a:r>
            <a:endParaRPr>
              <a:latin typeface="Georgia"/>
              <a:ea typeface="Georgia"/>
              <a:cs typeface="Georgia"/>
              <a:sym typeface="Georgia"/>
            </a:endParaRPr>
          </a:p>
          <a:p>
            <a:pPr indent="0" lvl="0" marL="0" rtl="0" algn="just">
              <a:spcBef>
                <a:spcPts val="0"/>
              </a:spcBef>
              <a:spcAft>
                <a:spcPts val="0"/>
              </a:spcAft>
              <a:buNone/>
            </a:pPr>
            <a:r>
              <a:rPr b="1" lang="en" sz="1600">
                <a:solidFill>
                  <a:srgbClr val="38761D"/>
                </a:solidFill>
                <a:latin typeface="Georgia"/>
                <a:ea typeface="Georgia"/>
                <a:cs typeface="Georgia"/>
                <a:sym typeface="Georgia"/>
              </a:rPr>
              <a:t>Conclusion:</a:t>
            </a:r>
            <a:endParaRPr b="1" sz="1600">
              <a:solidFill>
                <a:srgbClr val="38761D"/>
              </a:solidFill>
              <a:latin typeface="Georgia"/>
              <a:ea typeface="Georgia"/>
              <a:cs typeface="Georgia"/>
              <a:sym typeface="Georgia"/>
            </a:endParaRPr>
          </a:p>
          <a:p>
            <a:pPr indent="-311150" lvl="0" marL="457200" rtl="0" algn="just">
              <a:spcBef>
                <a:spcPts val="0"/>
              </a:spcBef>
              <a:spcAft>
                <a:spcPts val="0"/>
              </a:spcAft>
              <a:buSzPts val="1300"/>
              <a:buFont typeface="Georgia"/>
              <a:buAutoNum type="arabicPeriod"/>
            </a:pPr>
            <a:r>
              <a:rPr lang="en" sz="1300">
                <a:latin typeface="Georgia"/>
                <a:ea typeface="Georgia"/>
                <a:cs typeface="Georgia"/>
                <a:sym typeface="Georgia"/>
              </a:rPr>
              <a:t>In this investigation, I studied the performance of the CIGS-based solar cells. The CdS buffer layer is replaced by other materials like Zinc Sulphide (ZnS) and Zinc Selenide (ZnSe). We concluded that ZnS can be used as alternative material to CdS. </a:t>
            </a:r>
            <a:endParaRPr sz="1300">
              <a:latin typeface="Georgia"/>
              <a:ea typeface="Georgia"/>
              <a:cs typeface="Georgia"/>
              <a:sym typeface="Georgia"/>
            </a:endParaRPr>
          </a:p>
          <a:p>
            <a:pPr indent="0" lvl="0" marL="457200" rtl="0" algn="just">
              <a:spcBef>
                <a:spcPts val="0"/>
              </a:spcBef>
              <a:spcAft>
                <a:spcPts val="0"/>
              </a:spcAft>
              <a:buNone/>
            </a:pPr>
            <a:r>
              <a:t/>
            </a:r>
            <a:endParaRPr sz="1300">
              <a:latin typeface="Georgia"/>
              <a:ea typeface="Georgia"/>
              <a:cs typeface="Georgia"/>
              <a:sym typeface="Georgia"/>
            </a:endParaRPr>
          </a:p>
          <a:p>
            <a:pPr indent="-311150" lvl="0" marL="457200" rtl="0" algn="just">
              <a:spcBef>
                <a:spcPts val="0"/>
              </a:spcBef>
              <a:spcAft>
                <a:spcPts val="0"/>
              </a:spcAft>
              <a:buSzPts val="1300"/>
              <a:buFont typeface="Georgia"/>
              <a:buAutoNum type="arabicPeriod"/>
            </a:pPr>
            <a:r>
              <a:rPr lang="en" sz="1300">
                <a:latin typeface="Georgia"/>
                <a:ea typeface="Georgia"/>
                <a:cs typeface="Georgia"/>
                <a:sym typeface="Georgia"/>
              </a:rPr>
              <a:t> I have also demonstrated in this study, that the variation in the thickness of the absorber layer (and buffer layer) and analyzed that buffer layer width variation have almost constant relation with eta, however increasing the width of absorber layer increases the eta, 5um is good for absorber layer.</a:t>
            </a:r>
            <a:endParaRPr sz="1300">
              <a:latin typeface="Georgia"/>
              <a:ea typeface="Georgia"/>
              <a:cs typeface="Georgia"/>
              <a:sym typeface="Georgia"/>
            </a:endParaRPr>
          </a:p>
          <a:p>
            <a:pPr indent="0" lvl="0" marL="0" rtl="0" algn="just">
              <a:spcBef>
                <a:spcPts val="0"/>
              </a:spcBef>
              <a:spcAft>
                <a:spcPts val="0"/>
              </a:spcAft>
              <a:buNone/>
            </a:pPr>
            <a:r>
              <a:t/>
            </a:r>
            <a:endParaRPr sz="1300">
              <a:latin typeface="Georgia"/>
              <a:ea typeface="Georgia"/>
              <a:cs typeface="Georgia"/>
              <a:sym typeface="Georgia"/>
            </a:endParaRPr>
          </a:p>
          <a:p>
            <a:pPr indent="-311150" lvl="0" marL="457200" rtl="0" algn="just">
              <a:spcBef>
                <a:spcPts val="0"/>
              </a:spcBef>
              <a:spcAft>
                <a:spcPts val="0"/>
              </a:spcAft>
              <a:buSzPts val="1300"/>
              <a:buFont typeface="Georgia"/>
              <a:buAutoNum type="arabicPeriod"/>
            </a:pPr>
            <a:r>
              <a:rPr lang="en" sz="1300">
                <a:latin typeface="Georgia"/>
                <a:ea typeface="Georgia"/>
                <a:cs typeface="Georgia"/>
                <a:sym typeface="Georgia"/>
              </a:rPr>
              <a:t>The photovoltaic parameters (Jsc, eta , Voc and FF) have been calculated and it was found that optimized value of the cell thickness is 5 μm for p-CIGS layer and 90nm for n-ZnS layer. (Size is little bulky than CdS to attain the exactly same max. efficiency).</a:t>
            </a:r>
            <a:endParaRPr sz="1300">
              <a:latin typeface="Georgia"/>
              <a:ea typeface="Georgia"/>
              <a:cs typeface="Georgia"/>
              <a:sym typeface="Georgia"/>
            </a:endParaRPr>
          </a:p>
          <a:p>
            <a:pPr indent="0" lvl="0" marL="0" rtl="0" algn="just">
              <a:spcBef>
                <a:spcPts val="0"/>
              </a:spcBef>
              <a:spcAft>
                <a:spcPts val="0"/>
              </a:spcAft>
              <a:buNone/>
            </a:pPr>
            <a:r>
              <a:t/>
            </a:r>
            <a:endParaRPr sz="1300">
              <a:latin typeface="Georgia"/>
              <a:ea typeface="Georgia"/>
              <a:cs typeface="Georgia"/>
              <a:sym typeface="Georgia"/>
            </a:endParaRPr>
          </a:p>
          <a:p>
            <a:pPr indent="-311150" lvl="0" marL="457200" rtl="0" algn="just">
              <a:spcBef>
                <a:spcPts val="0"/>
              </a:spcBef>
              <a:spcAft>
                <a:spcPts val="0"/>
              </a:spcAft>
              <a:buSzPts val="1300"/>
              <a:buFont typeface="Georgia"/>
              <a:buAutoNum type="arabicPeriod"/>
            </a:pPr>
            <a:r>
              <a:rPr lang="en" sz="1300">
                <a:latin typeface="Georgia"/>
                <a:ea typeface="Georgia"/>
                <a:cs typeface="Georgia"/>
                <a:sym typeface="Georgia"/>
              </a:rPr>
              <a:t>Multi junction Solar cells , if properly </a:t>
            </a:r>
            <a:r>
              <a:rPr lang="en" sz="1300">
                <a:latin typeface="Georgia"/>
                <a:ea typeface="Georgia"/>
                <a:cs typeface="Georgia"/>
                <a:sym typeface="Georgia"/>
              </a:rPr>
              <a:t>fabricated</a:t>
            </a:r>
            <a:r>
              <a:rPr lang="en" sz="1300">
                <a:latin typeface="Georgia"/>
                <a:ea typeface="Georgia"/>
                <a:cs typeface="Georgia"/>
                <a:sym typeface="Georgia"/>
              </a:rPr>
              <a:t> along with optimum design and best material selection without causing any ill effect on environment can serve potential source of renewable energies, with better </a:t>
            </a:r>
            <a:r>
              <a:rPr lang="en" sz="1300">
                <a:latin typeface="Georgia"/>
                <a:ea typeface="Georgia"/>
                <a:cs typeface="Georgia"/>
                <a:sym typeface="Georgia"/>
              </a:rPr>
              <a:t>efficiency</a:t>
            </a:r>
            <a:r>
              <a:rPr lang="en" sz="1300">
                <a:latin typeface="Georgia"/>
                <a:ea typeface="Georgia"/>
                <a:cs typeface="Georgia"/>
                <a:sym typeface="Georgia"/>
              </a:rPr>
              <a:t> rates.</a:t>
            </a:r>
            <a:endParaRPr sz="1300">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latin typeface="Georgia"/>
                <a:ea typeface="Georgia"/>
                <a:cs typeface="Georgia"/>
                <a:sym typeface="Georgia"/>
              </a:rPr>
              <a:t>References</a:t>
            </a:r>
            <a:r>
              <a:rPr b="1" lang="en" sz="1600">
                <a:solidFill>
                  <a:srgbClr val="000000"/>
                </a:solidFill>
                <a:latin typeface="Georgia"/>
                <a:ea typeface="Georgia"/>
                <a:cs typeface="Georgia"/>
                <a:sym typeface="Georgia"/>
              </a:rPr>
              <a:t>:</a:t>
            </a:r>
            <a:endParaRPr>
              <a:latin typeface="Georgia"/>
              <a:ea typeface="Georgia"/>
              <a:cs typeface="Georgia"/>
              <a:sym typeface="Georgia"/>
            </a:endParaRPr>
          </a:p>
          <a:p>
            <a:pPr indent="-311150" lvl="0" marL="457200" rtl="0" algn="just">
              <a:spcBef>
                <a:spcPts val="1600"/>
              </a:spcBef>
              <a:spcAft>
                <a:spcPts val="0"/>
              </a:spcAft>
              <a:buClr>
                <a:srgbClr val="000000"/>
              </a:buClr>
              <a:buSzPts val="1300"/>
              <a:buFont typeface="Georgia"/>
              <a:buAutoNum type="arabicPeriod"/>
            </a:pPr>
            <a:r>
              <a:rPr lang="en" sz="1300">
                <a:solidFill>
                  <a:srgbClr val="000000"/>
                </a:solidFill>
                <a:uFill>
                  <a:noFill/>
                </a:uFill>
                <a:latin typeface="Georgia"/>
                <a:ea typeface="Georgia"/>
                <a:cs typeface="Georgia"/>
                <a:sym typeface="Georgia"/>
                <a:hlinkClick r:id="rId3">
                  <a:extLst>
                    <a:ext uri="{A12FA001-AC4F-418D-AE19-62706E023703}">
                      <ahyp:hlinkClr val="tx"/>
                    </a:ext>
                  </a:extLst>
                </a:hlinkClick>
              </a:rPr>
              <a:t>https://en.wikipedia.org/wiki/Multi-junction_solar_cell</a:t>
            </a:r>
            <a:endParaRPr sz="1300">
              <a:solidFill>
                <a:srgbClr val="000000"/>
              </a:solidFill>
              <a:latin typeface="Georgia"/>
              <a:ea typeface="Georgia"/>
              <a:cs typeface="Georgia"/>
              <a:sym typeface="Georgia"/>
            </a:endParaRPr>
          </a:p>
          <a:p>
            <a:pPr indent="-311150" lvl="0" marL="457200" rtl="0" algn="just">
              <a:spcBef>
                <a:spcPts val="0"/>
              </a:spcBef>
              <a:spcAft>
                <a:spcPts val="0"/>
              </a:spcAft>
              <a:buClr>
                <a:srgbClr val="000000"/>
              </a:buClr>
              <a:buSzPts val="1300"/>
              <a:buFont typeface="Georgia"/>
              <a:buAutoNum type="arabicPeriod"/>
            </a:pPr>
            <a:r>
              <a:rPr lang="en" sz="1300">
                <a:solidFill>
                  <a:srgbClr val="000000"/>
                </a:solidFill>
                <a:uFill>
                  <a:noFill/>
                </a:uFill>
                <a:latin typeface="Georgia"/>
                <a:ea typeface="Georgia"/>
                <a:cs typeface="Georgia"/>
                <a:sym typeface="Georgia"/>
                <a:hlinkClick r:id="rId4">
                  <a:extLst>
                    <a:ext uri="{A12FA001-AC4F-418D-AE19-62706E023703}">
                      <ahyp:hlinkClr val="tx"/>
                    </a:ext>
                  </a:extLst>
                </a:hlinkClick>
              </a:rPr>
              <a:t>https://openei.org/wiki/Definition:Solar_cell</a:t>
            </a:r>
            <a:endParaRPr sz="1300">
              <a:solidFill>
                <a:srgbClr val="000000"/>
              </a:solidFill>
              <a:latin typeface="Georgia"/>
              <a:ea typeface="Georgia"/>
              <a:cs typeface="Georgia"/>
              <a:sym typeface="Georgia"/>
            </a:endParaRPr>
          </a:p>
          <a:p>
            <a:pPr indent="-311150" lvl="0" marL="457200" rtl="0" algn="just">
              <a:spcBef>
                <a:spcPts val="0"/>
              </a:spcBef>
              <a:spcAft>
                <a:spcPts val="0"/>
              </a:spcAft>
              <a:buClr>
                <a:srgbClr val="000000"/>
              </a:buClr>
              <a:buSzPts val="1300"/>
              <a:buFont typeface="Georgia"/>
              <a:buAutoNum type="arabicPeriod"/>
            </a:pPr>
            <a:r>
              <a:rPr lang="en" sz="1300">
                <a:solidFill>
                  <a:srgbClr val="000000"/>
                </a:solidFill>
                <a:latin typeface="Georgia"/>
                <a:ea typeface="Georgia"/>
                <a:cs typeface="Georgia"/>
                <a:sym typeface="Georgia"/>
              </a:rPr>
              <a:t>Repins I, Contreras M, Egaas B, DeHart C, Scharf J, Perkins C, To B, Noufi R. 19.9%-efficient ZnO/CdS/CuInGaSe Solar cell with 81.2% fill factor. Prog Photovolt Res Appl, 2008, p 235–239. </a:t>
            </a:r>
            <a:endParaRPr sz="1300">
              <a:solidFill>
                <a:srgbClr val="000000"/>
              </a:solidFill>
              <a:latin typeface="Georgia"/>
              <a:ea typeface="Georgia"/>
              <a:cs typeface="Georgia"/>
              <a:sym typeface="Georgia"/>
            </a:endParaRPr>
          </a:p>
          <a:p>
            <a:pPr indent="-311150" lvl="0" marL="457200" rtl="0" algn="just">
              <a:spcBef>
                <a:spcPts val="0"/>
              </a:spcBef>
              <a:spcAft>
                <a:spcPts val="0"/>
              </a:spcAft>
              <a:buClr>
                <a:srgbClr val="000000"/>
              </a:buClr>
              <a:buSzPts val="1300"/>
              <a:buFont typeface="Georgia"/>
              <a:buAutoNum type="arabicPeriod"/>
            </a:pPr>
            <a:r>
              <a:rPr lang="en" sz="1300">
                <a:solidFill>
                  <a:srgbClr val="000000"/>
                </a:solidFill>
                <a:latin typeface="Georgia"/>
                <a:ea typeface="Georgia"/>
                <a:cs typeface="Georgia"/>
                <a:sym typeface="Georgia"/>
              </a:rPr>
              <a:t>J.Lindahl , U.Zimmermann , P.Szaniawski , T.Törndahl , A.Hultqvist , P.Salomé , C.Platzer-Björkman and M.Edoff , Inline Cu(In,Ga)Se2 Co-evaporation for high efficiency solar cells and modules IEEE J.Photovolt , 2013, p1100–1105.</a:t>
            </a:r>
            <a:endParaRPr sz="1300">
              <a:solidFill>
                <a:srgbClr val="000000"/>
              </a:solidFill>
              <a:latin typeface="Georgia"/>
              <a:ea typeface="Georgia"/>
              <a:cs typeface="Georgia"/>
              <a:sym typeface="Georgia"/>
            </a:endParaRPr>
          </a:p>
          <a:p>
            <a:pPr indent="-311150" lvl="0" marL="457200" rtl="0" algn="just">
              <a:spcBef>
                <a:spcPts val="0"/>
              </a:spcBef>
              <a:spcAft>
                <a:spcPts val="0"/>
              </a:spcAft>
              <a:buClr>
                <a:srgbClr val="000000"/>
              </a:buClr>
              <a:buSzPts val="1300"/>
              <a:buFont typeface="Georgia"/>
              <a:buAutoNum type="arabicPeriod"/>
            </a:pPr>
            <a:r>
              <a:rPr lang="en" sz="1300">
                <a:solidFill>
                  <a:srgbClr val="000000"/>
                </a:solidFill>
                <a:latin typeface="Georgia"/>
                <a:ea typeface="Georgia"/>
                <a:cs typeface="Georgia"/>
                <a:sym typeface="Georgia"/>
              </a:rPr>
              <a:t>M.Powalla , P.Jackson , W.Witte , D.Hariskos , </a:t>
            </a:r>
            <a:r>
              <a:rPr lang="en" sz="1300">
                <a:solidFill>
                  <a:srgbClr val="000000"/>
                </a:solidFill>
                <a:latin typeface="Georgia"/>
                <a:ea typeface="Georgia"/>
                <a:cs typeface="Georgia"/>
                <a:sym typeface="Georgia"/>
              </a:rPr>
              <a:t>SPaetzle</a:t>
            </a:r>
            <a:r>
              <a:rPr lang="en" sz="1300">
                <a:solidFill>
                  <a:srgbClr val="000000"/>
                </a:solidFill>
                <a:latin typeface="Georgia"/>
                <a:ea typeface="Georgia"/>
                <a:cs typeface="Georgia"/>
                <a:sym typeface="Georgia"/>
              </a:rPr>
              <a:t> , C.Tschamber and W.Wischmann , High-efficiency Cu(In,Ga)Se2 cells and modules Solar Energy Mater. Solar Cells,2013, p 51–58. </a:t>
            </a:r>
            <a:endParaRPr sz="1300">
              <a:solidFill>
                <a:srgbClr val="000000"/>
              </a:solidFill>
              <a:latin typeface="Georgia"/>
              <a:ea typeface="Georgia"/>
              <a:cs typeface="Georgia"/>
              <a:sym typeface="Georgia"/>
            </a:endParaRPr>
          </a:p>
          <a:p>
            <a:pPr indent="-311150" lvl="0" marL="457200" rtl="0" algn="just">
              <a:spcBef>
                <a:spcPts val="0"/>
              </a:spcBef>
              <a:spcAft>
                <a:spcPts val="0"/>
              </a:spcAft>
              <a:buClr>
                <a:srgbClr val="000000"/>
              </a:buClr>
              <a:buSzPts val="1300"/>
              <a:buFont typeface="Georgia"/>
              <a:buAutoNum type="arabicPeriod"/>
            </a:pPr>
            <a:r>
              <a:rPr lang="en" sz="1300">
                <a:solidFill>
                  <a:srgbClr val="000000"/>
                </a:solidFill>
                <a:latin typeface="Georgia"/>
                <a:ea typeface="Georgia"/>
                <a:cs typeface="Georgia"/>
                <a:sym typeface="Georgia"/>
              </a:rPr>
              <a:t>A.Chirila et al , Highly efficient Cu(In,Ga)Se2 solar cells grown on flexible polymer films , Nature Mater, 2011, p 857–861.</a:t>
            </a:r>
            <a:endParaRPr sz="1300">
              <a:solidFill>
                <a:srgbClr val="000000"/>
              </a:solidFill>
              <a:latin typeface="Georgia"/>
              <a:ea typeface="Georgia"/>
              <a:cs typeface="Georgia"/>
              <a:sym typeface="Georgia"/>
            </a:endParaRPr>
          </a:p>
          <a:p>
            <a:pPr indent="0" lvl="0" marL="0" rtl="0" algn="ctr">
              <a:spcBef>
                <a:spcPts val="1600"/>
              </a:spcBef>
              <a:spcAft>
                <a:spcPts val="0"/>
              </a:spcAft>
              <a:buNone/>
            </a:pPr>
            <a:r>
              <a:rPr lang="en" sz="1200">
                <a:solidFill>
                  <a:srgbClr val="000000"/>
                </a:solidFill>
                <a:latin typeface="Georgia"/>
                <a:ea typeface="Georgia"/>
                <a:cs typeface="Georgia"/>
                <a:sym typeface="Georgia"/>
              </a:rPr>
              <a:t> </a:t>
            </a:r>
            <a:endParaRPr sz="1400">
              <a:solidFill>
                <a:srgbClr val="000000"/>
              </a:solidFill>
              <a:latin typeface="Georgia"/>
              <a:ea typeface="Georgia"/>
              <a:cs typeface="Georgia"/>
              <a:sym typeface="Georgia"/>
            </a:endParaRPr>
          </a:p>
          <a:p>
            <a:pPr indent="0" lvl="0" marL="0" rtl="0" algn="l">
              <a:spcBef>
                <a:spcPts val="1600"/>
              </a:spcBef>
              <a:spcAft>
                <a:spcPts val="1600"/>
              </a:spcAft>
              <a:buNone/>
            </a:pPr>
            <a:r>
              <a:t/>
            </a:r>
            <a:endParaRPr sz="1200">
              <a:solidFill>
                <a:srgbClr val="000000"/>
              </a:solidFill>
              <a:latin typeface="Georgia"/>
              <a:ea typeface="Georgia"/>
              <a:cs typeface="Georgia"/>
              <a:sym typeface="Georgia"/>
            </a:endParaRPr>
          </a:p>
        </p:txBody>
      </p:sp>
      <p:sp>
        <p:nvSpPr>
          <p:cNvPr id="172" name="Google Shape;172;p27"/>
          <p:cNvSpPr txBox="1"/>
          <p:nvPr/>
        </p:nvSpPr>
        <p:spPr>
          <a:xfrm>
            <a:off x="5545275" y="3236250"/>
            <a:ext cx="1933200" cy="86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highlight>
                  <a:srgbClr val="F4CCCC"/>
                </a:highlight>
                <a:latin typeface="Proxima Nova"/>
                <a:ea typeface="Proxima Nova"/>
                <a:cs typeface="Proxima Nova"/>
                <a:sym typeface="Proxima Nova"/>
              </a:rPr>
              <a:t>Thank You </a:t>
            </a:r>
            <a:endParaRPr b="1" sz="2400">
              <a:solidFill>
                <a:schemeClr val="dk1"/>
              </a:solidFill>
              <a:highlight>
                <a:srgbClr val="F4CCCC"/>
              </a:highlight>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1100">
                <a:solidFill>
                  <a:schemeClr val="dk1"/>
                </a:solidFill>
                <a:highlight>
                  <a:schemeClr val="lt1"/>
                </a:highlight>
                <a:latin typeface="Proxima Nova"/>
                <a:ea typeface="Proxima Nova"/>
                <a:cs typeface="Proxima Nova"/>
                <a:sym typeface="Proxima Nova"/>
              </a:rPr>
              <a:t>For your support</a:t>
            </a:r>
            <a:endParaRPr sz="1200">
              <a:solidFill>
                <a:schemeClr val="dk1"/>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0" y="0"/>
            <a:ext cx="91440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Georgia"/>
              <a:ea typeface="Georgia"/>
              <a:cs typeface="Georgia"/>
              <a:sym typeface="Georgia"/>
            </a:endParaRPr>
          </a:p>
          <a:p>
            <a:pPr indent="0" lvl="0" marL="0" rtl="0" algn="l">
              <a:spcBef>
                <a:spcPts val="0"/>
              </a:spcBef>
              <a:spcAft>
                <a:spcPts val="0"/>
              </a:spcAft>
              <a:buNone/>
            </a:pPr>
            <a:r>
              <a:rPr b="1" lang="en" sz="1800">
                <a:latin typeface="Georgia"/>
                <a:ea typeface="Georgia"/>
                <a:cs typeface="Georgia"/>
                <a:sym typeface="Georgia"/>
              </a:rPr>
              <a:t>  What is Solar Cell?</a:t>
            </a:r>
            <a:endParaRPr b="1" sz="1800">
              <a:latin typeface="Georgia"/>
              <a:ea typeface="Georgia"/>
              <a:cs typeface="Georgia"/>
              <a:sym typeface="Georgia"/>
            </a:endParaRPr>
          </a:p>
          <a:p>
            <a:pPr indent="0" lvl="0" marL="0" rtl="0" algn="just">
              <a:spcBef>
                <a:spcPts val="0"/>
              </a:spcBef>
              <a:spcAft>
                <a:spcPts val="0"/>
              </a:spcAft>
              <a:buNone/>
            </a:pPr>
            <a:r>
              <a:t/>
            </a:r>
            <a:endParaRPr sz="1200">
              <a:latin typeface="Georgia"/>
              <a:ea typeface="Georgia"/>
              <a:cs typeface="Georgia"/>
              <a:sym typeface="Georgia"/>
            </a:endParaRPr>
          </a:p>
          <a:p>
            <a:pPr indent="0" lvl="0" marL="0" rtl="0" algn="just">
              <a:spcBef>
                <a:spcPts val="0"/>
              </a:spcBef>
              <a:spcAft>
                <a:spcPts val="0"/>
              </a:spcAft>
              <a:buNone/>
            </a:pPr>
            <a:r>
              <a:t/>
            </a:r>
            <a:endParaRPr sz="1200">
              <a:latin typeface="Georgia"/>
              <a:ea typeface="Georgia"/>
              <a:cs typeface="Georgia"/>
              <a:sym typeface="Georgia"/>
            </a:endParaRPr>
          </a:p>
        </p:txBody>
      </p:sp>
      <p:pic>
        <p:nvPicPr>
          <p:cNvPr id="65" name="Google Shape;65;p14"/>
          <p:cNvPicPr preferRelativeResize="0"/>
          <p:nvPr/>
        </p:nvPicPr>
        <p:blipFill>
          <a:blip r:embed="rId3">
            <a:alphaModFix/>
          </a:blip>
          <a:stretch>
            <a:fillRect/>
          </a:stretch>
        </p:blipFill>
        <p:spPr>
          <a:xfrm>
            <a:off x="5092350" y="0"/>
            <a:ext cx="3858101" cy="2472300"/>
          </a:xfrm>
          <a:prstGeom prst="rect">
            <a:avLst/>
          </a:prstGeom>
          <a:noFill/>
          <a:ln>
            <a:noFill/>
          </a:ln>
        </p:spPr>
      </p:pic>
      <p:sp>
        <p:nvSpPr>
          <p:cNvPr id="66" name="Google Shape;66;p14"/>
          <p:cNvSpPr txBox="1"/>
          <p:nvPr/>
        </p:nvSpPr>
        <p:spPr>
          <a:xfrm>
            <a:off x="170850" y="542250"/>
            <a:ext cx="4851300" cy="1856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latin typeface="Georgia"/>
                <a:ea typeface="Georgia"/>
                <a:cs typeface="Georgia"/>
                <a:sym typeface="Georgia"/>
              </a:rPr>
              <a:t>A solar cell, or photovoltaic cell, is an electrical device that converts the energy of light directly into electricity by the photovoltaic effect, which is a physical and chemical phenomenon. It is a form of photoelectric cell, defined as a device whose electrical characteristics, such as current, voltage, or resistance, vary when exposed to light. Individual solar cell devices can be combined to form modules, otherwise known as solar panels.</a:t>
            </a:r>
            <a:endParaRPr>
              <a:latin typeface="Georgia"/>
              <a:ea typeface="Georgia"/>
              <a:cs typeface="Georgia"/>
              <a:sym typeface="Georgia"/>
            </a:endParaRPr>
          </a:p>
        </p:txBody>
      </p:sp>
      <p:sp>
        <p:nvSpPr>
          <p:cNvPr id="67" name="Google Shape;67;p14"/>
          <p:cNvSpPr txBox="1"/>
          <p:nvPr/>
        </p:nvSpPr>
        <p:spPr>
          <a:xfrm>
            <a:off x="136325" y="2398950"/>
            <a:ext cx="4813500" cy="24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600">
                <a:latin typeface="Georgia"/>
                <a:ea typeface="Georgia"/>
                <a:cs typeface="Georgia"/>
                <a:sym typeface="Georgia"/>
              </a:rPr>
              <a:t>Multi-junction solar cell:</a:t>
            </a:r>
            <a:endParaRPr b="1" i="1" sz="1600">
              <a:latin typeface="Georgia"/>
              <a:ea typeface="Georgia"/>
              <a:cs typeface="Georgia"/>
              <a:sym typeface="Georgia"/>
            </a:endParaRPr>
          </a:p>
          <a:p>
            <a:pPr indent="0" lvl="0" marL="0" rtl="0" algn="l">
              <a:spcBef>
                <a:spcPts val="0"/>
              </a:spcBef>
              <a:spcAft>
                <a:spcPts val="0"/>
              </a:spcAft>
              <a:buNone/>
            </a:pPr>
            <a:r>
              <a:t/>
            </a:r>
            <a:endParaRPr b="1" i="1" sz="1600">
              <a:latin typeface="Georgia"/>
              <a:ea typeface="Georgia"/>
              <a:cs typeface="Georgia"/>
              <a:sym typeface="Georgia"/>
            </a:endParaRPr>
          </a:p>
          <a:p>
            <a:pPr indent="0" lvl="0" marL="0" rtl="0" algn="just">
              <a:spcBef>
                <a:spcPts val="0"/>
              </a:spcBef>
              <a:spcAft>
                <a:spcPts val="0"/>
              </a:spcAft>
              <a:buNone/>
            </a:pPr>
            <a:r>
              <a:rPr lang="en">
                <a:latin typeface="Georgia"/>
                <a:ea typeface="Georgia"/>
                <a:cs typeface="Georgia"/>
                <a:sym typeface="Georgia"/>
              </a:rPr>
              <a:t>Multi-junction (MJ) solar cells are </a:t>
            </a:r>
            <a:r>
              <a:rPr lang="en">
                <a:uFill>
                  <a:noFill/>
                </a:uFill>
                <a:latin typeface="Georgia"/>
                <a:ea typeface="Georgia"/>
                <a:cs typeface="Georgia"/>
                <a:sym typeface="Georgia"/>
                <a:hlinkClick r:id="rId4"/>
              </a:rPr>
              <a:t>solar cells</a:t>
            </a:r>
            <a:r>
              <a:rPr lang="en">
                <a:latin typeface="Georgia"/>
                <a:ea typeface="Georgia"/>
                <a:cs typeface="Georgia"/>
                <a:sym typeface="Georgia"/>
              </a:rPr>
              <a:t> with multiple </a:t>
            </a:r>
            <a:r>
              <a:rPr lang="en">
                <a:uFill>
                  <a:noFill/>
                </a:uFill>
                <a:latin typeface="Georgia"/>
                <a:ea typeface="Georgia"/>
                <a:cs typeface="Georgia"/>
                <a:sym typeface="Georgia"/>
                <a:hlinkClick r:id="rId5"/>
              </a:rPr>
              <a:t>p–n junctions</a:t>
            </a:r>
            <a:r>
              <a:rPr lang="en">
                <a:latin typeface="Georgia"/>
                <a:ea typeface="Georgia"/>
                <a:cs typeface="Georgia"/>
                <a:sym typeface="Georgia"/>
              </a:rPr>
              <a:t> made of </a:t>
            </a:r>
            <a:r>
              <a:rPr lang="en">
                <a:uFill>
                  <a:noFill/>
                </a:uFill>
                <a:latin typeface="Georgia"/>
                <a:ea typeface="Georgia"/>
                <a:cs typeface="Georgia"/>
                <a:sym typeface="Georgia"/>
                <a:hlinkClick r:id="rId6"/>
              </a:rPr>
              <a:t>different semiconductor materials</a:t>
            </a:r>
            <a:r>
              <a:rPr lang="en">
                <a:latin typeface="Georgia"/>
                <a:ea typeface="Georgia"/>
                <a:cs typeface="Georgia"/>
                <a:sym typeface="Georgia"/>
              </a:rPr>
              <a:t>. Each material's p-n junction will produce electric current in response to different </a:t>
            </a:r>
            <a:r>
              <a:rPr lang="en">
                <a:uFill>
                  <a:noFill/>
                </a:uFill>
                <a:latin typeface="Georgia"/>
                <a:ea typeface="Georgia"/>
                <a:cs typeface="Georgia"/>
                <a:sym typeface="Georgia"/>
                <a:hlinkClick r:id="rId7"/>
              </a:rPr>
              <a:t>wavelengths of light</a:t>
            </a:r>
            <a:r>
              <a:rPr lang="en">
                <a:latin typeface="Georgia"/>
                <a:ea typeface="Georgia"/>
                <a:cs typeface="Georgia"/>
                <a:sym typeface="Georgia"/>
              </a:rPr>
              <a:t>. The use of multiple </a:t>
            </a:r>
            <a:r>
              <a:rPr lang="en">
                <a:uFill>
                  <a:noFill/>
                </a:uFill>
                <a:latin typeface="Georgia"/>
                <a:ea typeface="Georgia"/>
                <a:cs typeface="Georgia"/>
                <a:sym typeface="Georgia"/>
                <a:hlinkClick r:id="rId8"/>
              </a:rPr>
              <a:t>semiconducting materials</a:t>
            </a:r>
            <a:r>
              <a:rPr lang="en">
                <a:latin typeface="Georgia"/>
                <a:ea typeface="Georgia"/>
                <a:cs typeface="Georgia"/>
                <a:sym typeface="Georgia"/>
              </a:rPr>
              <a:t> allows the absorbance of a broader range of wavelengths, improving the cell's sunlight to electrical energy conversion efficiency.</a:t>
            </a:r>
            <a:endParaRPr>
              <a:latin typeface="Georgia"/>
              <a:ea typeface="Georgia"/>
              <a:cs typeface="Georgia"/>
              <a:sym typeface="Georgia"/>
            </a:endParaRPr>
          </a:p>
        </p:txBody>
      </p:sp>
      <p:pic>
        <p:nvPicPr>
          <p:cNvPr id="68" name="Google Shape;68;p14"/>
          <p:cNvPicPr preferRelativeResize="0"/>
          <p:nvPr/>
        </p:nvPicPr>
        <p:blipFill>
          <a:blip r:embed="rId9">
            <a:alphaModFix/>
          </a:blip>
          <a:stretch>
            <a:fillRect/>
          </a:stretch>
        </p:blipFill>
        <p:spPr>
          <a:xfrm>
            <a:off x="5636650" y="2735363"/>
            <a:ext cx="2171700" cy="2105025"/>
          </a:xfrm>
          <a:prstGeom prst="rect">
            <a:avLst/>
          </a:prstGeom>
          <a:noFill/>
          <a:ln>
            <a:noFill/>
          </a:ln>
        </p:spPr>
      </p:pic>
      <p:sp>
        <p:nvSpPr>
          <p:cNvPr id="69" name="Google Shape;69;p14"/>
          <p:cNvSpPr txBox="1"/>
          <p:nvPr/>
        </p:nvSpPr>
        <p:spPr>
          <a:xfrm>
            <a:off x="136325" y="4840400"/>
            <a:ext cx="1956600" cy="2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Georgia"/>
                <a:ea typeface="Georgia"/>
                <a:cs typeface="Georgia"/>
                <a:sym typeface="Georgia"/>
              </a:rPr>
              <a:t>Image Sources: Google Images</a:t>
            </a:r>
            <a:endParaRPr sz="1000">
              <a:latin typeface="Georgia"/>
              <a:ea typeface="Georgia"/>
              <a:cs typeface="Georgia"/>
              <a:sym typeface="Georgia"/>
            </a:endParaRPr>
          </a:p>
        </p:txBody>
      </p:sp>
      <p:sp>
        <p:nvSpPr>
          <p:cNvPr id="70" name="Google Shape;70;p14"/>
          <p:cNvSpPr txBox="1"/>
          <p:nvPr/>
        </p:nvSpPr>
        <p:spPr>
          <a:xfrm>
            <a:off x="6175300" y="2223750"/>
            <a:ext cx="18846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Georgia"/>
                <a:ea typeface="Georgia"/>
                <a:cs typeface="Georgia"/>
                <a:sym typeface="Georgia"/>
              </a:rPr>
              <a:t>Fig-1 </a:t>
            </a:r>
            <a:r>
              <a:rPr i="1" lang="en" sz="1000">
                <a:latin typeface="Georgia"/>
                <a:ea typeface="Georgia"/>
                <a:cs typeface="Georgia"/>
                <a:sym typeface="Georgia"/>
              </a:rPr>
              <a:t>Solar Cell Working</a:t>
            </a:r>
            <a:endParaRPr i="1" sz="1000">
              <a:latin typeface="Georgia"/>
              <a:ea typeface="Georgia"/>
              <a:cs typeface="Georgia"/>
              <a:sym typeface="Georgia"/>
            </a:endParaRPr>
          </a:p>
        </p:txBody>
      </p:sp>
      <p:sp>
        <p:nvSpPr>
          <p:cNvPr id="71" name="Google Shape;71;p14"/>
          <p:cNvSpPr txBox="1"/>
          <p:nvPr/>
        </p:nvSpPr>
        <p:spPr>
          <a:xfrm>
            <a:off x="6079100" y="4789550"/>
            <a:ext cx="18846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Georgia"/>
                <a:ea typeface="Georgia"/>
                <a:cs typeface="Georgia"/>
                <a:sym typeface="Georgia"/>
              </a:rPr>
              <a:t>Fig-2 </a:t>
            </a:r>
            <a:r>
              <a:rPr i="1" lang="en" sz="1000">
                <a:latin typeface="Georgia"/>
                <a:ea typeface="Georgia"/>
                <a:cs typeface="Georgia"/>
                <a:sym typeface="Georgia"/>
              </a:rPr>
              <a:t>MJ Solar Cell</a:t>
            </a:r>
            <a:endParaRPr i="1" sz="10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nvSpPr>
        <p:spPr>
          <a:xfrm>
            <a:off x="4800" y="8625"/>
            <a:ext cx="91440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Georgia"/>
                <a:ea typeface="Georgia"/>
                <a:cs typeface="Georgia"/>
                <a:sym typeface="Georgia"/>
              </a:rPr>
              <a:t> Ideation:</a:t>
            </a:r>
            <a:endParaRPr b="1" sz="1600">
              <a:latin typeface="Georgia"/>
              <a:ea typeface="Georgia"/>
              <a:cs typeface="Georgia"/>
              <a:sym typeface="Georgia"/>
            </a:endParaRPr>
          </a:p>
        </p:txBody>
      </p:sp>
      <p:sp>
        <p:nvSpPr>
          <p:cNvPr id="77" name="Google Shape;77;p15"/>
          <p:cNvSpPr txBox="1"/>
          <p:nvPr/>
        </p:nvSpPr>
        <p:spPr>
          <a:xfrm>
            <a:off x="65175" y="276225"/>
            <a:ext cx="4668900" cy="4875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500"/>
              </a:spcBef>
              <a:spcAft>
                <a:spcPts val="0"/>
              </a:spcAft>
              <a:buClr>
                <a:schemeClr val="dk1"/>
              </a:buClr>
              <a:buSzPts val="1100"/>
              <a:buFont typeface="Arial"/>
              <a:buNone/>
            </a:pPr>
            <a:r>
              <a:rPr lang="en" sz="1200">
                <a:highlight>
                  <a:srgbClr val="FFFFFF"/>
                </a:highlight>
                <a:latin typeface="Georgia"/>
                <a:ea typeface="Georgia"/>
                <a:cs typeface="Georgia"/>
                <a:sym typeface="Georgia"/>
              </a:rPr>
              <a:t>Cells made from multiple materials layers can have multiple bandgaps and will therefore respond to multiple light wavelengths, capturing and converting some of the energy that would otherwise be lost to relaxation as we know.</a:t>
            </a:r>
            <a:endParaRPr sz="1200">
              <a:highlight>
                <a:srgbClr val="FFFFFF"/>
              </a:highlight>
              <a:latin typeface="Georgia"/>
              <a:ea typeface="Georgia"/>
              <a:cs typeface="Georgia"/>
              <a:sym typeface="Georgia"/>
            </a:endParaRPr>
          </a:p>
          <a:p>
            <a:pPr indent="0" lvl="0" marL="0" rtl="0" algn="just">
              <a:lnSpc>
                <a:spcPct val="115000"/>
              </a:lnSpc>
              <a:spcBef>
                <a:spcPts val="500"/>
              </a:spcBef>
              <a:spcAft>
                <a:spcPts val="0"/>
              </a:spcAft>
              <a:buNone/>
            </a:pPr>
            <a:r>
              <a:rPr lang="en" sz="1200">
                <a:highlight>
                  <a:srgbClr val="FFFFFF"/>
                </a:highlight>
                <a:latin typeface="Georgia"/>
                <a:ea typeface="Georgia"/>
                <a:cs typeface="Georgia"/>
                <a:sym typeface="Georgia"/>
              </a:rPr>
              <a:t>For instance, if one had a cell with two bandgaps in it, one tuned to red light and the other to green, then the extra energy in green, cyan and blue light would be lost only to the bandgap of the green-sensitive material, while the energy of the red, yellow and orange would be lost only to the bandgap of the red-sensitive material.</a:t>
            </a:r>
            <a:endParaRPr sz="1200">
              <a:highlight>
                <a:srgbClr val="FFFFFF"/>
              </a:highlight>
              <a:latin typeface="Georgia"/>
              <a:ea typeface="Georgia"/>
              <a:cs typeface="Georgia"/>
              <a:sym typeface="Georgia"/>
            </a:endParaRPr>
          </a:p>
          <a:p>
            <a:pPr indent="0" lvl="0" marL="0" rtl="0" algn="just">
              <a:lnSpc>
                <a:spcPct val="115000"/>
              </a:lnSpc>
              <a:spcBef>
                <a:spcPts val="500"/>
              </a:spcBef>
              <a:spcAft>
                <a:spcPts val="0"/>
              </a:spcAft>
              <a:buClr>
                <a:schemeClr val="dk1"/>
              </a:buClr>
              <a:buSzPts val="1100"/>
              <a:buFont typeface="Arial"/>
              <a:buNone/>
            </a:pPr>
            <a:r>
              <a:rPr lang="en" sz="1200">
                <a:highlight>
                  <a:srgbClr val="FFFFFF"/>
                </a:highlight>
                <a:latin typeface="Georgia"/>
                <a:ea typeface="Georgia"/>
                <a:cs typeface="Georgia"/>
                <a:sym typeface="Georgia"/>
              </a:rPr>
              <a:t>Conveniently, light of a particular wavelength does not interact strongly with materials that are of bigger bandgap. This means that you can make a multi-junction cell by layering the different materials on top of each other, shortest wavelengths (biggest band-gap) on the "top" and increasing through the body of the cell. As the photons have to pass through the cell to reach the proper layer to be absorbed, </a:t>
            </a:r>
            <a:r>
              <a:rPr lang="en" sz="1200">
                <a:highlight>
                  <a:srgbClr val="FFFFFF"/>
                </a:highlight>
                <a:uFill>
                  <a:noFill/>
                </a:uFill>
                <a:latin typeface="Georgia"/>
                <a:ea typeface="Georgia"/>
                <a:cs typeface="Georgia"/>
                <a:sym typeface="Georgia"/>
                <a:hlinkClick r:id="rId3"/>
              </a:rPr>
              <a:t>transparent conductors</a:t>
            </a:r>
            <a:r>
              <a:rPr lang="en" sz="1200">
                <a:highlight>
                  <a:srgbClr val="FFFFFF"/>
                </a:highlight>
                <a:latin typeface="Georgia"/>
                <a:ea typeface="Georgia"/>
                <a:cs typeface="Georgia"/>
                <a:sym typeface="Georgia"/>
              </a:rPr>
              <a:t> need to be used to collect the electrons being generated at each layer.</a:t>
            </a:r>
            <a:endParaRPr sz="1200">
              <a:highlight>
                <a:srgbClr val="FFFFFF"/>
              </a:highlight>
              <a:latin typeface="Georgia"/>
              <a:ea typeface="Georgia"/>
              <a:cs typeface="Georgia"/>
              <a:sym typeface="Georgia"/>
            </a:endParaRPr>
          </a:p>
          <a:p>
            <a:pPr indent="0" lvl="0" marL="0" rtl="0" algn="l">
              <a:spcBef>
                <a:spcPts val="500"/>
              </a:spcBef>
              <a:spcAft>
                <a:spcPts val="0"/>
              </a:spcAft>
              <a:buNone/>
            </a:pPr>
            <a:r>
              <a:t/>
            </a:r>
            <a:endParaRPr/>
          </a:p>
        </p:txBody>
      </p:sp>
      <p:sp>
        <p:nvSpPr>
          <p:cNvPr id="78" name="Google Shape;78;p15"/>
          <p:cNvSpPr txBox="1"/>
          <p:nvPr/>
        </p:nvSpPr>
        <p:spPr>
          <a:xfrm>
            <a:off x="5944000" y="2356038"/>
            <a:ext cx="22248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Georgia"/>
                <a:ea typeface="Georgia"/>
                <a:cs typeface="Georgia"/>
                <a:sym typeface="Georgia"/>
              </a:rPr>
              <a:t>Fig-2 </a:t>
            </a:r>
            <a:r>
              <a:rPr i="1" lang="en" sz="1000">
                <a:latin typeface="Georgia"/>
                <a:ea typeface="Georgia"/>
                <a:cs typeface="Georgia"/>
                <a:sym typeface="Georgia"/>
              </a:rPr>
              <a:t>: Spectrum Utilization </a:t>
            </a:r>
            <a:endParaRPr sz="1200">
              <a:latin typeface="Georgia"/>
              <a:ea typeface="Georgia"/>
              <a:cs typeface="Georgia"/>
              <a:sym typeface="Georgia"/>
            </a:endParaRPr>
          </a:p>
        </p:txBody>
      </p:sp>
      <p:pic>
        <p:nvPicPr>
          <p:cNvPr id="79" name="Google Shape;79;p15"/>
          <p:cNvPicPr preferRelativeResize="0"/>
          <p:nvPr/>
        </p:nvPicPr>
        <p:blipFill rotWithShape="1">
          <a:blip r:embed="rId4">
            <a:alphaModFix/>
          </a:blip>
          <a:srcRect b="0" l="-5210" r="5209" t="0"/>
          <a:stretch/>
        </p:blipFill>
        <p:spPr>
          <a:xfrm>
            <a:off x="4853023" y="8623"/>
            <a:ext cx="3480075" cy="2409275"/>
          </a:xfrm>
          <a:prstGeom prst="rect">
            <a:avLst/>
          </a:prstGeom>
          <a:noFill/>
          <a:ln>
            <a:noFill/>
          </a:ln>
        </p:spPr>
      </p:pic>
      <p:pic>
        <p:nvPicPr>
          <p:cNvPr id="80" name="Google Shape;80;p15"/>
          <p:cNvPicPr preferRelativeResize="0"/>
          <p:nvPr/>
        </p:nvPicPr>
        <p:blipFill>
          <a:blip r:embed="rId5">
            <a:alphaModFix/>
          </a:blip>
          <a:stretch>
            <a:fillRect/>
          </a:stretch>
        </p:blipFill>
        <p:spPr>
          <a:xfrm>
            <a:off x="4968150" y="2797519"/>
            <a:ext cx="3071325" cy="1888850"/>
          </a:xfrm>
          <a:prstGeom prst="rect">
            <a:avLst/>
          </a:prstGeom>
          <a:noFill/>
          <a:ln>
            <a:noFill/>
          </a:ln>
        </p:spPr>
      </p:pic>
      <p:sp>
        <p:nvSpPr>
          <p:cNvPr id="81" name="Google Shape;81;p15"/>
          <p:cNvSpPr txBox="1"/>
          <p:nvPr/>
        </p:nvSpPr>
        <p:spPr>
          <a:xfrm>
            <a:off x="4940350" y="4641775"/>
            <a:ext cx="3305400" cy="4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Georgia"/>
                <a:ea typeface="Georgia"/>
                <a:cs typeface="Georgia"/>
                <a:sym typeface="Georgia"/>
              </a:rPr>
              <a:t>Fig-3 </a:t>
            </a:r>
            <a:r>
              <a:rPr i="1" lang="en" sz="1000">
                <a:latin typeface="Georgia"/>
                <a:ea typeface="Georgia"/>
                <a:cs typeface="Georgia"/>
                <a:sym typeface="Georgia"/>
              </a:rPr>
              <a:t>: </a:t>
            </a:r>
            <a:r>
              <a:rPr i="1" lang="en" sz="1000">
                <a:latin typeface="Georgia"/>
                <a:ea typeface="Georgia"/>
                <a:cs typeface="Georgia"/>
                <a:sym typeface="Georgia"/>
              </a:rPr>
              <a:t>Inverted Metamorphic Multi-Junction Solar Cells (Credit: SolAero Technologies)</a:t>
            </a:r>
            <a:endParaRPr i="1" sz="1000">
              <a:latin typeface="Georgia"/>
              <a:ea typeface="Georgia"/>
              <a:cs typeface="Georgia"/>
              <a:sym typeface="Georgia"/>
            </a:endParaRPr>
          </a:p>
        </p:txBody>
      </p:sp>
      <p:sp>
        <p:nvSpPr>
          <p:cNvPr id="82" name="Google Shape;82;p15"/>
          <p:cNvSpPr txBox="1"/>
          <p:nvPr/>
        </p:nvSpPr>
        <p:spPr>
          <a:xfrm>
            <a:off x="136325" y="4840400"/>
            <a:ext cx="1956600" cy="2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Georgia"/>
                <a:ea typeface="Georgia"/>
                <a:cs typeface="Georgia"/>
                <a:sym typeface="Georgia"/>
              </a:rPr>
              <a:t>Image Sources: Google Images</a:t>
            </a:r>
            <a:endParaRPr sz="10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nvSpPr>
        <p:spPr>
          <a:xfrm>
            <a:off x="50" y="8625"/>
            <a:ext cx="6175200" cy="5143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1600">
                <a:latin typeface="Georgia"/>
                <a:ea typeface="Georgia"/>
                <a:cs typeface="Georgia"/>
                <a:sym typeface="Georgia"/>
              </a:rPr>
              <a:t>Comparing multi-junction and single-junction solar cells:</a:t>
            </a:r>
            <a:endParaRPr b="1" sz="1600">
              <a:latin typeface="Georgia"/>
              <a:ea typeface="Georgia"/>
              <a:cs typeface="Georgia"/>
              <a:sym typeface="Georgia"/>
            </a:endParaRPr>
          </a:p>
          <a:p>
            <a:pPr indent="0" lvl="0" marL="0" rtl="0" algn="just">
              <a:lnSpc>
                <a:spcPct val="100000"/>
              </a:lnSpc>
              <a:spcBef>
                <a:spcPts val="0"/>
              </a:spcBef>
              <a:spcAft>
                <a:spcPts val="0"/>
              </a:spcAft>
              <a:buNone/>
            </a:pPr>
            <a:r>
              <a:t/>
            </a:r>
            <a:endParaRPr b="1">
              <a:latin typeface="Georgia"/>
              <a:ea typeface="Georgia"/>
              <a:cs typeface="Georgia"/>
              <a:sym typeface="Georgia"/>
            </a:endParaRPr>
          </a:p>
          <a:p>
            <a:pPr indent="-304800" lvl="0" marL="457200" rtl="0" algn="just">
              <a:lnSpc>
                <a:spcPct val="100000"/>
              </a:lnSpc>
              <a:spcBef>
                <a:spcPts val="0"/>
              </a:spcBef>
              <a:spcAft>
                <a:spcPts val="0"/>
              </a:spcAft>
              <a:buSzPts val="1200"/>
              <a:buFont typeface="Georgia"/>
              <a:buAutoNum type="arabicPeriod"/>
            </a:pPr>
            <a:r>
              <a:rPr b="1" lang="en" sz="1200">
                <a:latin typeface="Georgia"/>
                <a:ea typeface="Georgia"/>
                <a:cs typeface="Georgia"/>
                <a:sym typeface="Georgia"/>
              </a:rPr>
              <a:t>Efficiency:</a:t>
            </a:r>
            <a:r>
              <a:rPr lang="en" sz="1200">
                <a:latin typeface="Georgia"/>
                <a:ea typeface="Georgia"/>
                <a:cs typeface="Georgia"/>
                <a:sym typeface="Georgia"/>
              </a:rPr>
              <a:t> </a:t>
            </a:r>
            <a:endParaRPr sz="1200">
              <a:latin typeface="Georgia"/>
              <a:ea typeface="Georgia"/>
              <a:cs typeface="Georgia"/>
              <a:sym typeface="Georgia"/>
            </a:endParaRPr>
          </a:p>
          <a:p>
            <a:pPr indent="-304800" lvl="1" marL="914400" rtl="0" algn="just">
              <a:lnSpc>
                <a:spcPct val="100000"/>
              </a:lnSpc>
              <a:spcBef>
                <a:spcPts val="0"/>
              </a:spcBef>
              <a:spcAft>
                <a:spcPts val="0"/>
              </a:spcAft>
              <a:buSzPts val="1200"/>
              <a:buFont typeface="Georgia"/>
              <a:buAutoNum type="alphaLcPeriod"/>
            </a:pPr>
            <a:r>
              <a:rPr lang="en" sz="1200">
                <a:latin typeface="Georgia"/>
                <a:ea typeface="Georgia"/>
                <a:cs typeface="Georgia"/>
                <a:sym typeface="Georgia"/>
              </a:rPr>
              <a:t>A solar cell efficiency is a measure of what percentage of incoming light that hits the cell can be converted to electricity. </a:t>
            </a:r>
            <a:endParaRPr sz="1200">
              <a:latin typeface="Georgia"/>
              <a:ea typeface="Georgia"/>
              <a:cs typeface="Georgia"/>
              <a:sym typeface="Georgia"/>
            </a:endParaRPr>
          </a:p>
          <a:p>
            <a:pPr indent="-304800" lvl="1" marL="914400" rtl="0" algn="just">
              <a:lnSpc>
                <a:spcPct val="100000"/>
              </a:lnSpc>
              <a:spcBef>
                <a:spcPts val="0"/>
              </a:spcBef>
              <a:spcAft>
                <a:spcPts val="0"/>
              </a:spcAft>
              <a:buSzPts val="1200"/>
              <a:buFont typeface="Georgia"/>
              <a:buAutoNum type="alphaLcPeriod"/>
            </a:pPr>
            <a:r>
              <a:rPr lang="en" sz="1200">
                <a:latin typeface="Georgia"/>
                <a:ea typeface="Georgia"/>
                <a:cs typeface="Georgia"/>
                <a:sym typeface="Georgia"/>
              </a:rPr>
              <a:t>In terms of theoretical efficiency, multi-junction solar cells have the potential to significantly outperform traditional single-junction solar cells. </a:t>
            </a:r>
            <a:endParaRPr sz="1200">
              <a:latin typeface="Georgia"/>
              <a:ea typeface="Georgia"/>
              <a:cs typeface="Georgia"/>
              <a:sym typeface="Georgia"/>
            </a:endParaRPr>
          </a:p>
          <a:p>
            <a:pPr indent="-304800" lvl="1" marL="914400" rtl="0" algn="just">
              <a:lnSpc>
                <a:spcPct val="100000"/>
              </a:lnSpc>
              <a:spcBef>
                <a:spcPts val="0"/>
              </a:spcBef>
              <a:spcAft>
                <a:spcPts val="0"/>
              </a:spcAft>
              <a:buSzPts val="1200"/>
              <a:buFont typeface="Georgia"/>
              <a:buAutoNum type="alphaLcPeriod"/>
            </a:pPr>
            <a:r>
              <a:rPr lang="en" sz="1200">
                <a:latin typeface="Georgia"/>
                <a:ea typeface="Georgia"/>
                <a:cs typeface="Georgia"/>
                <a:sym typeface="Georgia"/>
              </a:rPr>
              <a:t>According to the Department of Energy, multi-junction solar cells with three junctions have theoretical efficiencies over 45 percent, while single-junction cells top out at about 33.5 percent. Adding more junctions (potentially up to 5 or 6 junctions) could boost efficiency over 70 percent. For reference, the most efficient solar panels available today have efficiencies around 22 percent. </a:t>
            </a:r>
            <a:endParaRPr sz="1200">
              <a:latin typeface="Georgia"/>
              <a:ea typeface="Georgia"/>
              <a:cs typeface="Georgia"/>
              <a:sym typeface="Georgia"/>
            </a:endParaRPr>
          </a:p>
          <a:p>
            <a:pPr indent="0" lvl="0" marL="0" rtl="0" algn="just">
              <a:lnSpc>
                <a:spcPct val="100000"/>
              </a:lnSpc>
              <a:spcBef>
                <a:spcPts val="0"/>
              </a:spcBef>
              <a:spcAft>
                <a:spcPts val="0"/>
              </a:spcAft>
              <a:buNone/>
            </a:pPr>
            <a:r>
              <a:t/>
            </a:r>
            <a:endParaRPr sz="1200">
              <a:latin typeface="Georgia"/>
              <a:ea typeface="Georgia"/>
              <a:cs typeface="Georgia"/>
              <a:sym typeface="Georgia"/>
            </a:endParaRPr>
          </a:p>
          <a:p>
            <a:pPr indent="-304800" lvl="0" marL="457200" rtl="0" algn="just">
              <a:lnSpc>
                <a:spcPct val="100000"/>
              </a:lnSpc>
              <a:spcBef>
                <a:spcPts val="0"/>
              </a:spcBef>
              <a:spcAft>
                <a:spcPts val="0"/>
              </a:spcAft>
              <a:buSzPts val="1200"/>
              <a:buFont typeface="Georgia"/>
              <a:buAutoNum type="arabicPeriod"/>
            </a:pPr>
            <a:r>
              <a:rPr b="1" lang="en" sz="1200">
                <a:latin typeface="Georgia"/>
                <a:ea typeface="Georgia"/>
                <a:cs typeface="Georgia"/>
                <a:sym typeface="Georgia"/>
              </a:rPr>
              <a:t>Materials:</a:t>
            </a:r>
            <a:r>
              <a:rPr lang="en" sz="1200">
                <a:latin typeface="Georgia"/>
                <a:ea typeface="Georgia"/>
                <a:cs typeface="Georgia"/>
                <a:sym typeface="Georgia"/>
              </a:rPr>
              <a:t> </a:t>
            </a:r>
            <a:endParaRPr sz="1200">
              <a:latin typeface="Georgia"/>
              <a:ea typeface="Georgia"/>
              <a:cs typeface="Georgia"/>
              <a:sym typeface="Georgia"/>
            </a:endParaRPr>
          </a:p>
          <a:p>
            <a:pPr indent="-304800" lvl="1" marL="914400" rtl="0" algn="just">
              <a:lnSpc>
                <a:spcPct val="100000"/>
              </a:lnSpc>
              <a:spcBef>
                <a:spcPts val="0"/>
              </a:spcBef>
              <a:spcAft>
                <a:spcPts val="0"/>
              </a:spcAft>
              <a:buSzPts val="1200"/>
              <a:buFont typeface="Georgia"/>
              <a:buAutoNum type="alphaLcPeriod"/>
            </a:pPr>
            <a:r>
              <a:rPr lang="en" sz="1200">
                <a:latin typeface="Georgia"/>
                <a:ea typeface="Georgia"/>
                <a:cs typeface="Georgia"/>
                <a:sym typeface="Georgia"/>
              </a:rPr>
              <a:t>Single-junction solar cells are typically made using silicon as a semiconductor, while multi-junction solar cells commonly use three separate semiconductors:   gallium indium phosphide (GaInP), indium gallium arsenide (InGaAs), and germanium (Ge). </a:t>
            </a:r>
            <a:endParaRPr sz="1200">
              <a:latin typeface="Georgia"/>
              <a:ea typeface="Georgia"/>
              <a:cs typeface="Georgia"/>
              <a:sym typeface="Georgia"/>
            </a:endParaRPr>
          </a:p>
          <a:p>
            <a:pPr indent="0" lvl="0" marL="0" rtl="0" algn="just">
              <a:lnSpc>
                <a:spcPct val="100000"/>
              </a:lnSpc>
              <a:spcBef>
                <a:spcPts val="0"/>
              </a:spcBef>
              <a:spcAft>
                <a:spcPts val="0"/>
              </a:spcAft>
              <a:buNone/>
            </a:pPr>
            <a:r>
              <a:t/>
            </a:r>
            <a:endParaRPr sz="1200">
              <a:latin typeface="Georgia"/>
              <a:ea typeface="Georgia"/>
              <a:cs typeface="Georgia"/>
              <a:sym typeface="Georgia"/>
            </a:endParaRPr>
          </a:p>
          <a:p>
            <a:pPr indent="-304800" lvl="0" marL="457200" rtl="0" algn="just">
              <a:lnSpc>
                <a:spcPct val="100000"/>
              </a:lnSpc>
              <a:spcBef>
                <a:spcPts val="0"/>
              </a:spcBef>
              <a:spcAft>
                <a:spcPts val="0"/>
              </a:spcAft>
              <a:buSzPts val="1200"/>
              <a:buFont typeface="Georgia"/>
              <a:buAutoNum type="arabicPeriod"/>
            </a:pPr>
            <a:r>
              <a:rPr b="1" lang="en" sz="1200">
                <a:latin typeface="Georgia"/>
                <a:ea typeface="Georgia"/>
                <a:cs typeface="Georgia"/>
                <a:sym typeface="Georgia"/>
              </a:rPr>
              <a:t>Pricing:</a:t>
            </a:r>
            <a:r>
              <a:rPr lang="en" sz="1200">
                <a:latin typeface="Georgia"/>
                <a:ea typeface="Georgia"/>
                <a:cs typeface="Georgia"/>
                <a:sym typeface="Georgia"/>
              </a:rPr>
              <a:t> </a:t>
            </a:r>
            <a:endParaRPr sz="1200">
              <a:latin typeface="Georgia"/>
              <a:ea typeface="Georgia"/>
              <a:cs typeface="Georgia"/>
              <a:sym typeface="Georgia"/>
            </a:endParaRPr>
          </a:p>
          <a:p>
            <a:pPr indent="-304800" lvl="0" marL="914400" rtl="0" algn="just">
              <a:lnSpc>
                <a:spcPct val="100000"/>
              </a:lnSpc>
              <a:spcBef>
                <a:spcPts val="0"/>
              </a:spcBef>
              <a:spcAft>
                <a:spcPts val="0"/>
              </a:spcAft>
              <a:buSzPts val="1200"/>
              <a:buFont typeface="Georgia"/>
              <a:buAutoNum type="alphaLcPeriod"/>
            </a:pPr>
            <a:r>
              <a:rPr lang="en" sz="1200">
                <a:latin typeface="Georgia"/>
                <a:ea typeface="Georgia"/>
                <a:cs typeface="Georgia"/>
                <a:sym typeface="Georgia"/>
              </a:rPr>
              <a:t>One thing is for sure: multi-junction solar cell production is a more complicated and difficult process using more expensive materials, so they’ll likely cost more than single-junction cells when they hit the mass market. </a:t>
            </a:r>
            <a:endParaRPr sz="1200">
              <a:latin typeface="Georgia"/>
              <a:ea typeface="Georgia"/>
              <a:cs typeface="Georgia"/>
              <a:sym typeface="Georgia"/>
            </a:endParaRPr>
          </a:p>
          <a:p>
            <a:pPr indent="-304800" lvl="0" marL="914400" rtl="0" algn="just">
              <a:spcBef>
                <a:spcPts val="0"/>
              </a:spcBef>
              <a:spcAft>
                <a:spcPts val="0"/>
              </a:spcAft>
              <a:buSzPts val="1200"/>
              <a:buFont typeface="Georgia"/>
              <a:buAutoNum type="alphaLcPeriod"/>
            </a:pPr>
            <a:r>
              <a:rPr lang="en" sz="1200">
                <a:solidFill>
                  <a:schemeClr val="dk1"/>
                </a:solidFill>
                <a:latin typeface="Georgia"/>
                <a:ea typeface="Georgia"/>
                <a:cs typeface="Georgia"/>
                <a:sym typeface="Georgia"/>
              </a:rPr>
              <a:t>There aren’t commercially-available multi-junction solar cells yet, which means that pricing is mostly speculation. </a:t>
            </a:r>
            <a:endParaRPr sz="1200">
              <a:latin typeface="Georgia"/>
              <a:ea typeface="Georgia"/>
              <a:cs typeface="Georgia"/>
              <a:sym typeface="Georgia"/>
            </a:endParaRPr>
          </a:p>
        </p:txBody>
      </p:sp>
      <p:pic>
        <p:nvPicPr>
          <p:cNvPr id="88" name="Google Shape;88;p16"/>
          <p:cNvPicPr preferRelativeResize="0"/>
          <p:nvPr/>
        </p:nvPicPr>
        <p:blipFill>
          <a:blip r:embed="rId3">
            <a:alphaModFix/>
          </a:blip>
          <a:stretch>
            <a:fillRect/>
          </a:stretch>
        </p:blipFill>
        <p:spPr>
          <a:xfrm>
            <a:off x="6216450" y="453150"/>
            <a:ext cx="2824001" cy="1647325"/>
          </a:xfrm>
          <a:prstGeom prst="rect">
            <a:avLst/>
          </a:prstGeom>
          <a:noFill/>
          <a:ln>
            <a:noFill/>
          </a:ln>
        </p:spPr>
      </p:pic>
      <p:sp>
        <p:nvSpPr>
          <p:cNvPr id="89" name="Google Shape;89;p16"/>
          <p:cNvSpPr txBox="1"/>
          <p:nvPr/>
        </p:nvSpPr>
        <p:spPr>
          <a:xfrm>
            <a:off x="6686150" y="2042525"/>
            <a:ext cx="22248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Georgia"/>
                <a:ea typeface="Georgia"/>
                <a:cs typeface="Georgia"/>
                <a:sym typeface="Georgia"/>
              </a:rPr>
              <a:t>Fig-4 </a:t>
            </a:r>
            <a:r>
              <a:rPr i="1" lang="en" sz="1000">
                <a:latin typeface="Georgia"/>
                <a:ea typeface="Georgia"/>
                <a:cs typeface="Georgia"/>
                <a:sym typeface="Georgia"/>
              </a:rPr>
              <a:t>Efficiency enhancement</a:t>
            </a:r>
            <a:r>
              <a:rPr lang="en" sz="1200">
                <a:latin typeface="Georgia"/>
                <a:ea typeface="Georgia"/>
                <a:cs typeface="Georgia"/>
                <a:sym typeface="Georgia"/>
              </a:rPr>
              <a:t> </a:t>
            </a:r>
            <a:endParaRPr sz="1200">
              <a:latin typeface="Georgia"/>
              <a:ea typeface="Georgia"/>
              <a:cs typeface="Georgia"/>
              <a:sym typeface="Georgia"/>
            </a:endParaRPr>
          </a:p>
        </p:txBody>
      </p:sp>
      <p:sp>
        <p:nvSpPr>
          <p:cNvPr id="90" name="Google Shape;90;p16"/>
          <p:cNvSpPr txBox="1"/>
          <p:nvPr/>
        </p:nvSpPr>
        <p:spPr>
          <a:xfrm>
            <a:off x="6302750" y="4098600"/>
            <a:ext cx="1952400" cy="7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Georgia"/>
                <a:ea typeface="Georgia"/>
                <a:cs typeface="Georgia"/>
                <a:sym typeface="Georgia"/>
              </a:rPr>
              <a:t>Fig-5 </a:t>
            </a:r>
            <a:r>
              <a:rPr i="1" lang="en" sz="1000">
                <a:latin typeface="Georgia"/>
                <a:ea typeface="Georgia"/>
                <a:cs typeface="Georgia"/>
                <a:sym typeface="Georgia"/>
              </a:rPr>
              <a:t>Cost of Fabrication is high due to higher precision at junctions</a:t>
            </a:r>
            <a:r>
              <a:rPr lang="en" sz="1200">
                <a:latin typeface="Georgia"/>
                <a:ea typeface="Georgia"/>
                <a:cs typeface="Georgia"/>
                <a:sym typeface="Georgia"/>
              </a:rPr>
              <a:t> </a:t>
            </a:r>
            <a:endParaRPr sz="1200">
              <a:latin typeface="Georgia"/>
              <a:ea typeface="Georgia"/>
              <a:cs typeface="Georgia"/>
              <a:sym typeface="Georgia"/>
            </a:endParaRPr>
          </a:p>
        </p:txBody>
      </p:sp>
      <p:pic>
        <p:nvPicPr>
          <p:cNvPr id="91" name="Google Shape;91;p16"/>
          <p:cNvPicPr preferRelativeResize="0"/>
          <p:nvPr/>
        </p:nvPicPr>
        <p:blipFill>
          <a:blip r:embed="rId4">
            <a:alphaModFix/>
          </a:blip>
          <a:stretch>
            <a:fillRect/>
          </a:stretch>
        </p:blipFill>
        <p:spPr>
          <a:xfrm>
            <a:off x="6430800" y="2447375"/>
            <a:ext cx="2395299" cy="1594375"/>
          </a:xfrm>
          <a:prstGeom prst="rect">
            <a:avLst/>
          </a:prstGeom>
          <a:noFill/>
          <a:ln>
            <a:noFill/>
          </a:ln>
        </p:spPr>
      </p:pic>
      <p:sp>
        <p:nvSpPr>
          <p:cNvPr id="92" name="Google Shape;92;p16"/>
          <p:cNvSpPr txBox="1"/>
          <p:nvPr/>
        </p:nvSpPr>
        <p:spPr>
          <a:xfrm>
            <a:off x="136325" y="4840400"/>
            <a:ext cx="1956600" cy="2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Georgia"/>
                <a:ea typeface="Georgia"/>
                <a:cs typeface="Georgia"/>
                <a:sym typeface="Georgia"/>
              </a:rPr>
              <a:t>Image Sources: Google Images</a:t>
            </a:r>
            <a:endParaRPr sz="10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nvSpPr>
        <p:spPr>
          <a:xfrm>
            <a:off x="25" y="100"/>
            <a:ext cx="9144000" cy="5143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a:latin typeface="Georgia"/>
                <a:ea typeface="Georgia"/>
                <a:cs typeface="Georgia"/>
                <a:sym typeface="Georgia"/>
              </a:rPr>
              <a:t>Past Notable Research Work:</a:t>
            </a:r>
            <a:endParaRPr b="1">
              <a:latin typeface="Georgia"/>
              <a:ea typeface="Georgia"/>
              <a:cs typeface="Georgia"/>
              <a:sym typeface="Georgia"/>
            </a:endParaRPr>
          </a:p>
          <a:p>
            <a:pPr indent="0" lvl="0" marL="0" rtl="0" algn="just">
              <a:spcBef>
                <a:spcPts val="0"/>
              </a:spcBef>
              <a:spcAft>
                <a:spcPts val="0"/>
              </a:spcAft>
              <a:buNone/>
            </a:pPr>
            <a:r>
              <a:t/>
            </a:r>
            <a:endParaRPr b="1">
              <a:latin typeface="Georgia"/>
              <a:ea typeface="Georgia"/>
              <a:cs typeface="Georgia"/>
              <a:sym typeface="Georgia"/>
            </a:endParaRPr>
          </a:p>
          <a:p>
            <a:pPr indent="-304800" lvl="0" marL="457200" rtl="0" algn="just">
              <a:spcBef>
                <a:spcPts val="0"/>
              </a:spcBef>
              <a:spcAft>
                <a:spcPts val="0"/>
              </a:spcAft>
              <a:buSzPts val="1200"/>
              <a:buFont typeface="Georgia"/>
              <a:buAutoNum type="arabicPeriod"/>
            </a:pPr>
            <a:r>
              <a:rPr b="1" lang="en" sz="1200">
                <a:latin typeface="Georgia"/>
                <a:ea typeface="Georgia"/>
                <a:cs typeface="Georgia"/>
                <a:sym typeface="Georgia"/>
              </a:rPr>
              <a:t>“</a:t>
            </a:r>
            <a:r>
              <a:rPr b="1" lang="en" sz="1200">
                <a:latin typeface="Georgia"/>
                <a:ea typeface="Georgia"/>
                <a:cs typeface="Georgia"/>
                <a:sym typeface="Georgia"/>
              </a:rPr>
              <a:t>Numerical Study of InGaN based photovoltaic by SCAPs Simulation”</a:t>
            </a:r>
            <a:endParaRPr b="1" sz="1200">
              <a:latin typeface="Georgia"/>
              <a:ea typeface="Georgia"/>
              <a:cs typeface="Georgia"/>
              <a:sym typeface="Georgia"/>
            </a:endParaRPr>
          </a:p>
          <a:p>
            <a:pPr indent="0" lvl="0" marL="457200" rtl="0" algn="just">
              <a:spcBef>
                <a:spcPts val="0"/>
              </a:spcBef>
              <a:spcAft>
                <a:spcPts val="0"/>
              </a:spcAft>
              <a:buNone/>
            </a:pPr>
            <a:r>
              <a:rPr b="1" lang="en" sz="1200">
                <a:latin typeface="Georgia"/>
                <a:ea typeface="Georgia"/>
                <a:cs typeface="Georgia"/>
                <a:sym typeface="Georgia"/>
              </a:rPr>
              <a:t>By: </a:t>
            </a:r>
            <a:r>
              <a:rPr lang="en" sz="1200">
                <a:latin typeface="Georgia"/>
                <a:ea typeface="Georgia"/>
                <a:cs typeface="Georgia"/>
                <a:sym typeface="Georgia"/>
              </a:rPr>
              <a:t>L. Boudaoud, S. Khelifi, M. Mostefaoui, A.K. Rouabhia &amp; N. Sahaoune </a:t>
            </a:r>
            <a:endParaRPr sz="1200">
              <a:latin typeface="Georgia"/>
              <a:ea typeface="Georgia"/>
              <a:cs typeface="Georgia"/>
              <a:sym typeface="Georgia"/>
            </a:endParaRPr>
          </a:p>
          <a:p>
            <a:pPr indent="0" lvl="0" marL="457200" rtl="0" algn="just">
              <a:spcBef>
                <a:spcPts val="0"/>
              </a:spcBef>
              <a:spcAft>
                <a:spcPts val="0"/>
              </a:spcAft>
              <a:buNone/>
            </a:pPr>
            <a:r>
              <a:rPr b="1" lang="en" sz="1200">
                <a:latin typeface="Georgia"/>
                <a:ea typeface="Georgia"/>
                <a:cs typeface="Georgia"/>
                <a:sym typeface="Georgia"/>
              </a:rPr>
              <a:t>From: </a:t>
            </a:r>
            <a:r>
              <a:rPr lang="en" sz="1200">
                <a:latin typeface="Georgia"/>
                <a:ea typeface="Georgia"/>
                <a:cs typeface="Georgia"/>
                <a:sym typeface="Georgia"/>
              </a:rPr>
              <a:t>Centre de </a:t>
            </a:r>
            <a:r>
              <a:rPr lang="en" sz="1200">
                <a:latin typeface="Georgia"/>
                <a:ea typeface="Georgia"/>
                <a:cs typeface="Georgia"/>
                <a:sym typeface="Georgia"/>
              </a:rPr>
              <a:t>Développement</a:t>
            </a:r>
            <a:r>
              <a:rPr lang="en" sz="1200">
                <a:latin typeface="Georgia"/>
                <a:ea typeface="Georgia"/>
                <a:cs typeface="Georgia"/>
                <a:sym typeface="Georgia"/>
              </a:rPr>
              <a:t> des </a:t>
            </a:r>
            <a:r>
              <a:rPr lang="en" sz="1200">
                <a:latin typeface="Georgia"/>
                <a:ea typeface="Georgia"/>
                <a:cs typeface="Georgia"/>
                <a:sym typeface="Georgia"/>
              </a:rPr>
              <a:t>Énergies Renouvelables, Algeria</a:t>
            </a:r>
            <a:endParaRPr sz="1200">
              <a:latin typeface="Georgia"/>
              <a:ea typeface="Georgia"/>
              <a:cs typeface="Georgia"/>
              <a:sym typeface="Georgia"/>
            </a:endParaRPr>
          </a:p>
          <a:p>
            <a:pPr indent="0" lvl="0" marL="457200" rtl="0" algn="just">
              <a:spcBef>
                <a:spcPts val="0"/>
              </a:spcBef>
              <a:spcAft>
                <a:spcPts val="0"/>
              </a:spcAft>
              <a:buNone/>
            </a:pPr>
            <a:r>
              <a:rPr b="1" lang="en" sz="1200">
                <a:latin typeface="Georgia"/>
                <a:ea typeface="Georgia"/>
                <a:cs typeface="Georgia"/>
                <a:sym typeface="Georgia"/>
              </a:rPr>
              <a:t>Conclusion: </a:t>
            </a:r>
            <a:r>
              <a:rPr lang="en" sz="1200">
                <a:latin typeface="Georgia"/>
                <a:ea typeface="Georgia"/>
                <a:cs typeface="Georgia"/>
                <a:sym typeface="Georgia"/>
              </a:rPr>
              <a:t>They conducted experiment for photovoltaic performance of p-GaN/ n-InGaN solar cells and investigated for Voc, Isc, Conversion efficiency, and also on composition of Indium which enhances Isc. Also they achieved max efficiency  around 27.8%.</a:t>
            </a:r>
            <a:endParaRPr sz="1200">
              <a:latin typeface="Georgia"/>
              <a:ea typeface="Georgia"/>
              <a:cs typeface="Georgia"/>
              <a:sym typeface="Georgia"/>
            </a:endParaRPr>
          </a:p>
          <a:p>
            <a:pPr indent="0" lvl="0" marL="457200" rtl="0" algn="just">
              <a:spcBef>
                <a:spcPts val="0"/>
              </a:spcBef>
              <a:spcAft>
                <a:spcPts val="0"/>
              </a:spcAft>
              <a:buNone/>
            </a:pPr>
            <a:r>
              <a:t/>
            </a:r>
            <a:endParaRPr sz="1200">
              <a:latin typeface="Georgia"/>
              <a:ea typeface="Georgia"/>
              <a:cs typeface="Georgia"/>
              <a:sym typeface="Georgia"/>
            </a:endParaRPr>
          </a:p>
          <a:p>
            <a:pPr indent="-304800" lvl="0" marL="457200" rtl="0" algn="just">
              <a:spcBef>
                <a:spcPts val="0"/>
              </a:spcBef>
              <a:spcAft>
                <a:spcPts val="0"/>
              </a:spcAft>
              <a:buSzPts val="1200"/>
              <a:buFont typeface="Georgia"/>
              <a:buAutoNum type="arabicPeriod"/>
            </a:pPr>
            <a:r>
              <a:rPr b="1" lang="en" sz="1200">
                <a:latin typeface="Georgia"/>
                <a:ea typeface="Georgia"/>
                <a:cs typeface="Georgia"/>
                <a:sym typeface="Georgia"/>
              </a:rPr>
              <a:t>“Simulation studies of CZT(S,Se) single and tandem junction solar cells towards possibilities for higher efficiency upto 22%”</a:t>
            </a:r>
            <a:endParaRPr b="1" sz="1200">
              <a:latin typeface="Georgia"/>
              <a:ea typeface="Georgia"/>
              <a:cs typeface="Georgia"/>
              <a:sym typeface="Georgia"/>
            </a:endParaRPr>
          </a:p>
          <a:p>
            <a:pPr indent="0" lvl="0" marL="457200" rtl="0" algn="just">
              <a:spcBef>
                <a:spcPts val="0"/>
              </a:spcBef>
              <a:spcAft>
                <a:spcPts val="0"/>
              </a:spcAft>
              <a:buNone/>
            </a:pPr>
            <a:r>
              <a:rPr b="1" lang="en" sz="1200">
                <a:latin typeface="Georgia"/>
                <a:ea typeface="Georgia"/>
                <a:cs typeface="Georgia"/>
                <a:sym typeface="Georgia"/>
              </a:rPr>
              <a:t>By: </a:t>
            </a:r>
            <a:r>
              <a:rPr lang="en" sz="1200">
                <a:latin typeface="Georgia"/>
                <a:ea typeface="Georgia"/>
                <a:cs typeface="Georgia"/>
                <a:sym typeface="Georgia"/>
              </a:rPr>
              <a:t>Goutam Kumar Gupta &amp; Ambesh Dixit</a:t>
            </a:r>
            <a:endParaRPr sz="1200">
              <a:latin typeface="Georgia"/>
              <a:ea typeface="Georgia"/>
              <a:cs typeface="Georgia"/>
              <a:sym typeface="Georgia"/>
            </a:endParaRPr>
          </a:p>
          <a:p>
            <a:pPr indent="0" lvl="0" marL="457200" rtl="0" algn="just">
              <a:spcBef>
                <a:spcPts val="0"/>
              </a:spcBef>
              <a:spcAft>
                <a:spcPts val="0"/>
              </a:spcAft>
              <a:buNone/>
            </a:pPr>
            <a:r>
              <a:rPr b="1" lang="en" sz="1200">
                <a:latin typeface="Georgia"/>
                <a:ea typeface="Georgia"/>
                <a:cs typeface="Georgia"/>
                <a:sym typeface="Georgia"/>
              </a:rPr>
              <a:t>From: </a:t>
            </a:r>
            <a:r>
              <a:rPr lang="en" sz="1200">
                <a:latin typeface="Georgia"/>
                <a:ea typeface="Georgia"/>
                <a:cs typeface="Georgia"/>
                <a:sym typeface="Georgia"/>
              </a:rPr>
              <a:t>IIT -Jodhpur</a:t>
            </a:r>
            <a:endParaRPr sz="1200">
              <a:latin typeface="Georgia"/>
              <a:ea typeface="Georgia"/>
              <a:cs typeface="Georgia"/>
              <a:sym typeface="Georgia"/>
            </a:endParaRPr>
          </a:p>
          <a:p>
            <a:pPr indent="0" lvl="0" marL="457200" rtl="0" algn="just">
              <a:spcBef>
                <a:spcPts val="0"/>
              </a:spcBef>
              <a:spcAft>
                <a:spcPts val="0"/>
              </a:spcAft>
              <a:buNone/>
            </a:pPr>
            <a:r>
              <a:rPr b="1" lang="en" sz="1200">
                <a:latin typeface="Georgia"/>
                <a:ea typeface="Georgia"/>
                <a:cs typeface="Georgia"/>
                <a:sym typeface="Georgia"/>
              </a:rPr>
              <a:t>Conclusion: </a:t>
            </a:r>
            <a:r>
              <a:rPr lang="en" sz="1200">
                <a:latin typeface="Georgia"/>
                <a:ea typeface="Georgia"/>
                <a:cs typeface="Georgia"/>
                <a:sym typeface="Georgia"/>
              </a:rPr>
              <a:t>DST/INT/Mexico/P-02/2016 project which showed the optimal efficiency upto 22% for Tandem CZTS,Se structures. Also to enhance efficiency by introducing Wider bandgap chalcogenide such as CZGS in tandem geometries. </a:t>
            </a:r>
            <a:endParaRPr sz="1200">
              <a:latin typeface="Georgia"/>
              <a:ea typeface="Georgia"/>
              <a:cs typeface="Georgia"/>
              <a:sym typeface="Georgia"/>
            </a:endParaRPr>
          </a:p>
          <a:p>
            <a:pPr indent="0" lvl="0" marL="457200" rtl="0" algn="just">
              <a:spcBef>
                <a:spcPts val="0"/>
              </a:spcBef>
              <a:spcAft>
                <a:spcPts val="0"/>
              </a:spcAft>
              <a:buNone/>
            </a:pPr>
            <a:r>
              <a:t/>
            </a:r>
            <a:endParaRPr sz="1200">
              <a:latin typeface="Georgia"/>
              <a:ea typeface="Georgia"/>
              <a:cs typeface="Georgia"/>
              <a:sym typeface="Georgia"/>
            </a:endParaRPr>
          </a:p>
          <a:p>
            <a:pPr indent="-304800" lvl="0" marL="457200" rtl="0" algn="just">
              <a:spcBef>
                <a:spcPts val="0"/>
              </a:spcBef>
              <a:spcAft>
                <a:spcPts val="0"/>
              </a:spcAft>
              <a:buSzPts val="1200"/>
              <a:buFont typeface="Georgia"/>
              <a:buAutoNum type="arabicPeriod"/>
            </a:pPr>
            <a:r>
              <a:rPr b="1" lang="en" sz="1200">
                <a:latin typeface="Georgia"/>
                <a:ea typeface="Georgia"/>
                <a:cs typeface="Georgia"/>
                <a:sym typeface="Georgia"/>
              </a:rPr>
              <a:t>“Effect of temperature on GaInP/GaAs Tandem solar cells performance”</a:t>
            </a:r>
            <a:endParaRPr b="1" sz="1200">
              <a:latin typeface="Georgia"/>
              <a:ea typeface="Georgia"/>
              <a:cs typeface="Georgia"/>
              <a:sym typeface="Georgia"/>
            </a:endParaRPr>
          </a:p>
          <a:p>
            <a:pPr indent="0" lvl="0" marL="457200" rtl="0" algn="just">
              <a:spcBef>
                <a:spcPts val="0"/>
              </a:spcBef>
              <a:spcAft>
                <a:spcPts val="0"/>
              </a:spcAft>
              <a:buNone/>
            </a:pPr>
            <a:r>
              <a:rPr b="1" lang="en" sz="1200">
                <a:latin typeface="Georgia"/>
                <a:ea typeface="Georgia"/>
                <a:cs typeface="Georgia"/>
                <a:sym typeface="Georgia"/>
              </a:rPr>
              <a:t>By &amp; From : </a:t>
            </a:r>
            <a:r>
              <a:rPr lang="en" sz="1200">
                <a:latin typeface="Georgia"/>
                <a:ea typeface="Georgia"/>
                <a:cs typeface="Georgia"/>
                <a:sym typeface="Georgia"/>
              </a:rPr>
              <a:t>Mahfoud (Algeria) , Md. Fathi (Malaysia) &amp; Farid Djahli(Algeria) </a:t>
            </a:r>
            <a:endParaRPr sz="1200">
              <a:latin typeface="Georgia"/>
              <a:ea typeface="Georgia"/>
              <a:cs typeface="Georgia"/>
              <a:sym typeface="Georgia"/>
            </a:endParaRPr>
          </a:p>
          <a:p>
            <a:pPr indent="0" lvl="0" marL="457200" rtl="0" algn="just">
              <a:spcBef>
                <a:spcPts val="0"/>
              </a:spcBef>
              <a:spcAft>
                <a:spcPts val="0"/>
              </a:spcAft>
              <a:buNone/>
            </a:pPr>
            <a:r>
              <a:rPr b="1" lang="en" sz="1200">
                <a:latin typeface="Georgia"/>
                <a:ea typeface="Georgia"/>
                <a:cs typeface="Georgia"/>
                <a:sym typeface="Georgia"/>
              </a:rPr>
              <a:t>Conclusion: </a:t>
            </a:r>
            <a:r>
              <a:rPr lang="en" sz="1200">
                <a:latin typeface="Georgia"/>
                <a:ea typeface="Georgia"/>
                <a:cs typeface="Georgia"/>
                <a:sym typeface="Georgia"/>
              </a:rPr>
              <a:t>Electrical Properties of the Tandem SC are studied for a varying temp. From 25 to 80 degree celsius, showed </a:t>
            </a:r>
            <a:r>
              <a:rPr lang="en" sz="1200">
                <a:latin typeface="Georgia"/>
                <a:ea typeface="Georgia"/>
                <a:cs typeface="Georgia"/>
                <a:sym typeface="Georgia"/>
              </a:rPr>
              <a:t>increasing</a:t>
            </a:r>
            <a:r>
              <a:rPr lang="en" sz="1200">
                <a:latin typeface="Georgia"/>
                <a:ea typeface="Georgia"/>
                <a:cs typeface="Georgia"/>
                <a:sym typeface="Georgia"/>
              </a:rPr>
              <a:t> the temp causes the reduction of the Voc, Isc and conversion </a:t>
            </a:r>
            <a:r>
              <a:rPr lang="en" sz="1200">
                <a:latin typeface="Georgia"/>
                <a:ea typeface="Georgia"/>
                <a:cs typeface="Georgia"/>
                <a:sym typeface="Georgia"/>
              </a:rPr>
              <a:t>efficiency</a:t>
            </a:r>
            <a:r>
              <a:rPr lang="en" sz="1200">
                <a:latin typeface="Georgia"/>
                <a:ea typeface="Georgia"/>
                <a:cs typeface="Georgia"/>
                <a:sym typeface="Georgia"/>
              </a:rPr>
              <a:t>.  </a:t>
            </a:r>
            <a:endParaRPr sz="1200">
              <a:latin typeface="Georgia"/>
              <a:ea typeface="Georgia"/>
              <a:cs typeface="Georgia"/>
              <a:sym typeface="Georgia"/>
            </a:endParaRPr>
          </a:p>
          <a:p>
            <a:pPr indent="0" lvl="0" marL="457200" rtl="0" algn="just">
              <a:spcBef>
                <a:spcPts val="0"/>
              </a:spcBef>
              <a:spcAft>
                <a:spcPts val="0"/>
              </a:spcAft>
              <a:buNone/>
            </a:pPr>
            <a:r>
              <a:t/>
            </a:r>
            <a:endParaRPr sz="1200">
              <a:latin typeface="Georgia"/>
              <a:ea typeface="Georgia"/>
              <a:cs typeface="Georgia"/>
              <a:sym typeface="Georgia"/>
            </a:endParaRPr>
          </a:p>
          <a:p>
            <a:pPr indent="-304800" lvl="0" marL="457200" rtl="0" algn="just">
              <a:spcBef>
                <a:spcPts val="0"/>
              </a:spcBef>
              <a:spcAft>
                <a:spcPts val="0"/>
              </a:spcAft>
              <a:buSzPts val="1200"/>
              <a:buFont typeface="Georgia"/>
              <a:buAutoNum type="arabicPeriod"/>
            </a:pPr>
            <a:r>
              <a:rPr b="1" lang="en" sz="1200">
                <a:latin typeface="Georgia"/>
                <a:ea typeface="Georgia"/>
                <a:cs typeface="Georgia"/>
                <a:sym typeface="Georgia"/>
              </a:rPr>
              <a:t>“Analysis of Enhancement of Quantum Efficiency For Multijunction Solar Cell”</a:t>
            </a:r>
            <a:endParaRPr b="1" sz="1200">
              <a:latin typeface="Georgia"/>
              <a:ea typeface="Georgia"/>
              <a:cs typeface="Georgia"/>
              <a:sym typeface="Georgia"/>
            </a:endParaRPr>
          </a:p>
          <a:p>
            <a:pPr indent="0" lvl="0" marL="457200" rtl="0" algn="just">
              <a:spcBef>
                <a:spcPts val="0"/>
              </a:spcBef>
              <a:spcAft>
                <a:spcPts val="0"/>
              </a:spcAft>
              <a:buNone/>
            </a:pPr>
            <a:r>
              <a:rPr b="1" lang="en" sz="1200">
                <a:latin typeface="Georgia"/>
                <a:ea typeface="Georgia"/>
                <a:cs typeface="Georgia"/>
                <a:sym typeface="Georgia"/>
              </a:rPr>
              <a:t>By: </a:t>
            </a:r>
            <a:r>
              <a:rPr lang="en" sz="1200">
                <a:latin typeface="Georgia"/>
                <a:ea typeface="Georgia"/>
                <a:cs typeface="Georgia"/>
                <a:sym typeface="Georgia"/>
              </a:rPr>
              <a:t>Jatin Kr. Chaudhary[i], Rajiv Kanth[ii], Pekka[iii] &amp; Heikkonen[iii]</a:t>
            </a:r>
            <a:endParaRPr sz="1200">
              <a:latin typeface="Georgia"/>
              <a:ea typeface="Georgia"/>
              <a:cs typeface="Georgia"/>
              <a:sym typeface="Georgia"/>
            </a:endParaRPr>
          </a:p>
          <a:p>
            <a:pPr indent="0" lvl="0" marL="457200" rtl="0" algn="just">
              <a:spcBef>
                <a:spcPts val="0"/>
              </a:spcBef>
              <a:spcAft>
                <a:spcPts val="0"/>
              </a:spcAft>
              <a:buNone/>
            </a:pPr>
            <a:r>
              <a:rPr b="1" lang="en" sz="1200">
                <a:latin typeface="Georgia"/>
                <a:ea typeface="Georgia"/>
                <a:cs typeface="Georgia"/>
                <a:sym typeface="Georgia"/>
              </a:rPr>
              <a:t>From: </a:t>
            </a:r>
            <a:r>
              <a:rPr lang="en" sz="1200">
                <a:latin typeface="Georgia"/>
                <a:ea typeface="Georgia"/>
                <a:cs typeface="Georgia"/>
                <a:sym typeface="Georgia"/>
              </a:rPr>
              <a:t>NIT Surat[i], University of AS Finland[ii], University of Turku Finland[iii].</a:t>
            </a:r>
            <a:endParaRPr sz="1200">
              <a:latin typeface="Georgia"/>
              <a:ea typeface="Georgia"/>
              <a:cs typeface="Georgia"/>
              <a:sym typeface="Georgia"/>
            </a:endParaRPr>
          </a:p>
          <a:p>
            <a:pPr indent="0" lvl="0" marL="457200" rtl="0" algn="just">
              <a:spcBef>
                <a:spcPts val="0"/>
              </a:spcBef>
              <a:spcAft>
                <a:spcPts val="0"/>
              </a:spcAft>
              <a:buNone/>
            </a:pPr>
            <a:r>
              <a:rPr b="1" lang="en" sz="1200">
                <a:latin typeface="Georgia"/>
                <a:ea typeface="Georgia"/>
                <a:cs typeface="Georgia"/>
                <a:sym typeface="Georgia"/>
              </a:rPr>
              <a:t>Conclusion:</a:t>
            </a:r>
            <a:r>
              <a:rPr lang="en" sz="1200">
                <a:latin typeface="Georgia"/>
                <a:ea typeface="Georgia"/>
                <a:cs typeface="Georgia"/>
                <a:sym typeface="Georgia"/>
              </a:rPr>
              <a:t> Simulated 5 layered, 4 junction Solar Junction whose Fill Factor and Quantum Efficiency was </a:t>
            </a:r>
            <a:endParaRPr sz="1200">
              <a:latin typeface="Georgia"/>
              <a:ea typeface="Georgia"/>
              <a:cs typeface="Georgia"/>
              <a:sym typeface="Georgia"/>
            </a:endParaRPr>
          </a:p>
          <a:p>
            <a:pPr indent="0" lvl="0" marL="457200" rtl="0" algn="just">
              <a:spcBef>
                <a:spcPts val="0"/>
              </a:spcBef>
              <a:spcAft>
                <a:spcPts val="0"/>
              </a:spcAft>
              <a:buNone/>
            </a:pPr>
            <a:r>
              <a:rPr lang="en" sz="1200">
                <a:latin typeface="Georgia"/>
                <a:ea typeface="Georgia"/>
                <a:cs typeface="Georgia"/>
                <a:sym typeface="Georgia"/>
              </a:rPr>
              <a:t>increased by 9.86% &amp; 37.198% from there </a:t>
            </a:r>
            <a:r>
              <a:rPr lang="en" sz="1200">
                <a:latin typeface="Georgia"/>
                <a:ea typeface="Georgia"/>
                <a:cs typeface="Georgia"/>
                <a:sym typeface="Georgia"/>
              </a:rPr>
              <a:t>benchmark</a:t>
            </a:r>
            <a:r>
              <a:rPr lang="en" sz="1200">
                <a:latin typeface="Georgia"/>
                <a:ea typeface="Georgia"/>
                <a:cs typeface="Georgia"/>
                <a:sym typeface="Georgia"/>
              </a:rPr>
              <a:t> which were taken from State-of-the-art </a:t>
            </a:r>
            <a:r>
              <a:rPr lang="en" sz="1200">
                <a:latin typeface="Georgia"/>
                <a:ea typeface="Georgia"/>
                <a:cs typeface="Georgia"/>
                <a:sym typeface="Georgia"/>
              </a:rPr>
              <a:t>research</a:t>
            </a:r>
            <a:r>
              <a:rPr lang="en" sz="1200">
                <a:latin typeface="Georgia"/>
                <a:ea typeface="Georgia"/>
                <a:cs typeface="Georgia"/>
                <a:sym typeface="Georgia"/>
              </a:rPr>
              <a:t> in Solar </a:t>
            </a:r>
            <a:endParaRPr sz="1200">
              <a:latin typeface="Georgia"/>
              <a:ea typeface="Georgia"/>
              <a:cs typeface="Georgia"/>
              <a:sym typeface="Georgia"/>
            </a:endParaRPr>
          </a:p>
          <a:p>
            <a:pPr indent="0" lvl="0" marL="457200" rtl="0" algn="just">
              <a:spcBef>
                <a:spcPts val="0"/>
              </a:spcBef>
              <a:spcAft>
                <a:spcPts val="0"/>
              </a:spcAft>
              <a:buNone/>
            </a:pPr>
            <a:r>
              <a:rPr lang="en" sz="1200">
                <a:latin typeface="Georgia"/>
                <a:ea typeface="Georgia"/>
                <a:cs typeface="Georgia"/>
                <a:sym typeface="Georgia"/>
              </a:rPr>
              <a:t>Cell</a:t>
            </a:r>
            <a:r>
              <a:rPr lang="en" sz="1200">
                <a:latin typeface="Georgia"/>
                <a:ea typeface="Georgia"/>
                <a:cs typeface="Georgia"/>
                <a:sym typeface="Georgia"/>
              </a:rPr>
              <a:t> efficiencies</a:t>
            </a:r>
            <a:r>
              <a:rPr lang="en" sz="1200">
                <a:latin typeface="Georgia"/>
                <a:ea typeface="Georgia"/>
                <a:cs typeface="Georgia"/>
                <a:sym typeface="Georgia"/>
              </a:rPr>
              <a:t>.</a:t>
            </a:r>
            <a:endParaRPr sz="12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nvSpPr>
        <p:spPr>
          <a:xfrm>
            <a:off x="0" y="0"/>
            <a:ext cx="91440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Georgia"/>
                <a:ea typeface="Georgia"/>
                <a:cs typeface="Georgia"/>
                <a:sym typeface="Georgia"/>
              </a:rPr>
              <a:t>Abstract:</a:t>
            </a:r>
            <a:endParaRPr b="1">
              <a:solidFill>
                <a:srgbClr val="FF0000"/>
              </a:solidFill>
              <a:latin typeface="Georgia"/>
              <a:ea typeface="Georgia"/>
              <a:cs typeface="Georgia"/>
              <a:sym typeface="Georgia"/>
            </a:endParaRPr>
          </a:p>
          <a:p>
            <a:pPr indent="0" lvl="0" marL="0" rtl="0" algn="just">
              <a:spcBef>
                <a:spcPts val="0"/>
              </a:spcBef>
              <a:spcAft>
                <a:spcPts val="0"/>
              </a:spcAft>
              <a:buNone/>
            </a:pPr>
            <a:r>
              <a:rPr b="1" lang="en">
                <a:latin typeface="Georgia"/>
                <a:ea typeface="Georgia"/>
                <a:cs typeface="Georgia"/>
                <a:sym typeface="Georgia"/>
              </a:rPr>
              <a:t>To simulate the high efficiency CIGS(Cu(In,Ga)Se2) based Solar Cell using SCAPs </a:t>
            </a:r>
            <a:r>
              <a:rPr b="1" lang="en">
                <a:latin typeface="Georgia"/>
                <a:ea typeface="Georgia"/>
                <a:cs typeface="Georgia"/>
                <a:sym typeface="Georgia"/>
              </a:rPr>
              <a:t>1D</a:t>
            </a:r>
            <a:r>
              <a:rPr b="1" lang="en">
                <a:latin typeface="Georgia"/>
                <a:ea typeface="Georgia"/>
                <a:cs typeface="Georgia"/>
                <a:sym typeface="Georgia"/>
              </a:rPr>
              <a:t> tool and analyze the influence of buffer layer on the CIGS-based Solar cell. Also PV parameters are calculated for </a:t>
            </a:r>
            <a:r>
              <a:rPr b="1" lang="en">
                <a:latin typeface="Georgia"/>
                <a:ea typeface="Georgia"/>
                <a:cs typeface="Georgia"/>
                <a:sym typeface="Georgia"/>
              </a:rPr>
              <a:t>different</a:t>
            </a:r>
            <a:r>
              <a:rPr b="1" lang="en">
                <a:latin typeface="Georgia"/>
                <a:ea typeface="Georgia"/>
                <a:cs typeface="Georgia"/>
                <a:sym typeface="Georgia"/>
              </a:rPr>
              <a:t> buffer layer (CdS,ZnS,ZnSe) and find the alternative of CdS.</a:t>
            </a:r>
            <a:r>
              <a:rPr lang="en">
                <a:latin typeface="Georgia"/>
                <a:ea typeface="Georgia"/>
                <a:cs typeface="Georgia"/>
                <a:sym typeface="Georgia"/>
              </a:rPr>
              <a:t>  </a:t>
            </a:r>
            <a:endParaRPr>
              <a:latin typeface="Georgia"/>
              <a:ea typeface="Georgia"/>
              <a:cs typeface="Georgia"/>
              <a:sym typeface="Georgia"/>
            </a:endParaRPr>
          </a:p>
          <a:p>
            <a:pPr indent="0" lvl="0" marL="0" rtl="0" algn="just">
              <a:spcBef>
                <a:spcPts val="0"/>
              </a:spcBef>
              <a:spcAft>
                <a:spcPts val="0"/>
              </a:spcAft>
              <a:buNone/>
            </a:pPr>
            <a:r>
              <a:t/>
            </a:r>
            <a:endParaRPr>
              <a:latin typeface="Georgia"/>
              <a:ea typeface="Georgia"/>
              <a:cs typeface="Georgia"/>
              <a:sym typeface="Georgia"/>
            </a:endParaRPr>
          </a:p>
          <a:p>
            <a:pPr indent="0" lvl="0" marL="0" rtl="0" algn="just">
              <a:spcBef>
                <a:spcPts val="0"/>
              </a:spcBef>
              <a:spcAft>
                <a:spcPts val="0"/>
              </a:spcAft>
              <a:buNone/>
            </a:pPr>
            <a:r>
              <a:rPr b="1" lang="en">
                <a:solidFill>
                  <a:srgbClr val="FF0000"/>
                </a:solidFill>
                <a:latin typeface="Georgia"/>
                <a:ea typeface="Georgia"/>
                <a:cs typeface="Georgia"/>
                <a:sym typeface="Georgia"/>
              </a:rPr>
              <a:t>Introduction:</a:t>
            </a:r>
            <a:endParaRPr b="1">
              <a:solidFill>
                <a:srgbClr val="FF0000"/>
              </a:solidFill>
              <a:latin typeface="Georgia"/>
              <a:ea typeface="Georgia"/>
              <a:cs typeface="Georgia"/>
              <a:sym typeface="Georgia"/>
            </a:endParaRPr>
          </a:p>
          <a:p>
            <a:pPr indent="0" lvl="0" marL="0" rtl="0" algn="just">
              <a:spcBef>
                <a:spcPts val="0"/>
              </a:spcBef>
              <a:spcAft>
                <a:spcPts val="0"/>
              </a:spcAft>
              <a:buNone/>
            </a:pPr>
            <a:r>
              <a:rPr lang="en" sz="1200">
                <a:latin typeface="Georgia"/>
                <a:ea typeface="Georgia"/>
                <a:cs typeface="Georgia"/>
                <a:sym typeface="Georgia"/>
              </a:rPr>
              <a:t>CIGS is important material for terrestrial based solar cells  applications because of their high efficiency, long-term stable performance and potential for low-cost production. Thin film solar-cells with polycrystalline Cu(In,Ga)Se2 (CIGS ) absorber layers provide a good alternative to wafer based crystalline silicon solar cells, which currently constitute the major share of photovoltaics installed and used worldwide. The CIGS based solar cells exhibit excellent outdoor stability, radiation hardness and highest efficiencies (19.2%)[3-6]. </a:t>
            </a:r>
            <a:endParaRPr sz="1200">
              <a:latin typeface="Georgia"/>
              <a:ea typeface="Georgia"/>
              <a:cs typeface="Georgia"/>
              <a:sym typeface="Georgia"/>
            </a:endParaRPr>
          </a:p>
          <a:p>
            <a:pPr indent="-304800" lvl="0" marL="457200" rtl="0" algn="just">
              <a:spcBef>
                <a:spcPts val="0"/>
              </a:spcBef>
              <a:spcAft>
                <a:spcPts val="0"/>
              </a:spcAft>
              <a:buSzPts val="1200"/>
              <a:buFont typeface="Georgia"/>
              <a:buAutoNum type="arabicPeriod"/>
            </a:pPr>
            <a:r>
              <a:rPr lang="en" sz="1200">
                <a:latin typeface="Georgia"/>
                <a:ea typeface="Georgia"/>
                <a:cs typeface="Georgia"/>
                <a:sym typeface="Georgia"/>
              </a:rPr>
              <a:t>These compounds are direct bandgap semiconductors which minimize the requirement for long minority carrier diffusion lengths. </a:t>
            </a:r>
            <a:endParaRPr sz="1200">
              <a:latin typeface="Georgia"/>
              <a:ea typeface="Georgia"/>
              <a:cs typeface="Georgia"/>
              <a:sym typeface="Georgia"/>
            </a:endParaRPr>
          </a:p>
          <a:p>
            <a:pPr indent="-304800" lvl="0" marL="457200" rtl="0" algn="just">
              <a:spcBef>
                <a:spcPts val="0"/>
              </a:spcBef>
              <a:spcAft>
                <a:spcPts val="0"/>
              </a:spcAft>
              <a:buSzPts val="1200"/>
              <a:buFont typeface="Georgia"/>
              <a:buAutoNum type="arabicPeriod"/>
            </a:pPr>
            <a:r>
              <a:rPr lang="en" sz="1200">
                <a:latin typeface="Georgia"/>
                <a:ea typeface="Georgia"/>
                <a:cs typeface="Georgia"/>
                <a:sym typeface="Georgia"/>
              </a:rPr>
              <a:t>Such p-type semiconductors with high absorption coefficient are the promising absorbing materials for thin film photovoltaic technology.</a:t>
            </a:r>
            <a:endParaRPr sz="1200">
              <a:latin typeface="Georgia"/>
              <a:ea typeface="Georgia"/>
              <a:cs typeface="Georgia"/>
              <a:sym typeface="Georgia"/>
            </a:endParaRPr>
          </a:p>
          <a:p>
            <a:pPr indent="-304800" lvl="0" marL="457200" rtl="0" algn="just">
              <a:spcBef>
                <a:spcPts val="0"/>
              </a:spcBef>
              <a:spcAft>
                <a:spcPts val="0"/>
              </a:spcAft>
              <a:buSzPts val="1200"/>
              <a:buFont typeface="Georgia"/>
              <a:buAutoNum type="arabicPeriod"/>
            </a:pPr>
            <a:r>
              <a:rPr lang="en" sz="1200">
                <a:latin typeface="Georgia"/>
                <a:ea typeface="Georgia"/>
                <a:cs typeface="Georgia"/>
                <a:sym typeface="Georgia"/>
              </a:rPr>
              <a:t>Buffer layer is an intermediate layer film between the absorber and window layers with two main objectives, </a:t>
            </a:r>
            <a:endParaRPr sz="1200">
              <a:latin typeface="Georgia"/>
              <a:ea typeface="Georgia"/>
              <a:cs typeface="Georgia"/>
              <a:sym typeface="Georgia"/>
            </a:endParaRPr>
          </a:p>
          <a:p>
            <a:pPr indent="0" lvl="0" marL="457200" rtl="0" algn="just">
              <a:spcBef>
                <a:spcPts val="0"/>
              </a:spcBef>
              <a:spcAft>
                <a:spcPts val="0"/>
              </a:spcAft>
              <a:buNone/>
            </a:pPr>
            <a:r>
              <a:rPr lang="en" sz="1200">
                <a:latin typeface="Georgia"/>
                <a:ea typeface="Georgia"/>
                <a:cs typeface="Georgia"/>
                <a:sym typeface="Georgia"/>
              </a:rPr>
              <a:t>A.  to provide structural stability to the device &amp;</a:t>
            </a:r>
            <a:endParaRPr sz="1200">
              <a:latin typeface="Georgia"/>
              <a:ea typeface="Georgia"/>
              <a:cs typeface="Georgia"/>
              <a:sym typeface="Georgia"/>
            </a:endParaRPr>
          </a:p>
          <a:p>
            <a:pPr indent="0" lvl="0" marL="457200" rtl="0" algn="just">
              <a:spcBef>
                <a:spcPts val="0"/>
              </a:spcBef>
              <a:spcAft>
                <a:spcPts val="0"/>
              </a:spcAft>
              <a:buNone/>
            </a:pPr>
            <a:r>
              <a:rPr lang="en" sz="1200">
                <a:latin typeface="Georgia"/>
                <a:ea typeface="Georgia"/>
                <a:cs typeface="Georgia"/>
                <a:sym typeface="Georgia"/>
              </a:rPr>
              <a:t>B.  to fix the electrostatic conditions inside the absorber layer.</a:t>
            </a:r>
            <a:endParaRPr sz="1200">
              <a:latin typeface="Georgia"/>
              <a:ea typeface="Georgia"/>
              <a:cs typeface="Georgia"/>
              <a:sym typeface="Georgia"/>
            </a:endParaRPr>
          </a:p>
          <a:p>
            <a:pPr indent="-304800" lvl="0" marL="457200" rtl="0" algn="just">
              <a:spcBef>
                <a:spcPts val="0"/>
              </a:spcBef>
              <a:spcAft>
                <a:spcPts val="0"/>
              </a:spcAft>
              <a:buSzPts val="1200"/>
              <a:buFont typeface="Georgia"/>
              <a:buAutoNum type="arabicPeriod"/>
            </a:pPr>
            <a:r>
              <a:rPr lang="en" sz="1200">
                <a:latin typeface="Georgia"/>
                <a:ea typeface="Georgia"/>
                <a:cs typeface="Georgia"/>
                <a:sym typeface="Georgia"/>
              </a:rPr>
              <a:t>Cadmium sulphide (CdS) is a prominent candidate to be used a buffer layer in Cu(In,Ga)Se2 based solar cell. </a:t>
            </a:r>
            <a:endParaRPr sz="1200">
              <a:latin typeface="Georgia"/>
              <a:ea typeface="Georgia"/>
              <a:cs typeface="Georgia"/>
              <a:sym typeface="Georgia"/>
            </a:endParaRPr>
          </a:p>
          <a:p>
            <a:pPr indent="0" lvl="0" marL="457200" rtl="0" algn="just">
              <a:spcBef>
                <a:spcPts val="0"/>
              </a:spcBef>
              <a:spcAft>
                <a:spcPts val="0"/>
              </a:spcAft>
              <a:buNone/>
            </a:pPr>
            <a:r>
              <a:rPr b="1" lang="en" sz="1200">
                <a:latin typeface="Georgia"/>
                <a:ea typeface="Georgia"/>
                <a:cs typeface="Georgia"/>
                <a:sym typeface="Georgia"/>
              </a:rPr>
              <a:t>Note that</a:t>
            </a:r>
            <a:r>
              <a:rPr lang="en" sz="1200">
                <a:latin typeface="Georgia"/>
                <a:ea typeface="Georgia"/>
                <a:cs typeface="Georgia"/>
                <a:sym typeface="Georgia"/>
              </a:rPr>
              <a:t> Cadmium (Cd) is a metal that can cause severe toxicity in humans and the environment. </a:t>
            </a:r>
            <a:endParaRPr sz="1200">
              <a:latin typeface="Georgia"/>
              <a:ea typeface="Georgia"/>
              <a:cs typeface="Georgia"/>
              <a:sym typeface="Georgia"/>
            </a:endParaRPr>
          </a:p>
        </p:txBody>
      </p:sp>
      <p:graphicFrame>
        <p:nvGraphicFramePr>
          <p:cNvPr id="103" name="Google Shape;103;p18"/>
          <p:cNvGraphicFramePr/>
          <p:nvPr/>
        </p:nvGraphicFramePr>
        <p:xfrm>
          <a:off x="3126775" y="3940700"/>
          <a:ext cx="3000000" cy="3000000"/>
        </p:xfrm>
        <a:graphic>
          <a:graphicData uri="http://schemas.openxmlformats.org/drawingml/2006/table">
            <a:tbl>
              <a:tblPr>
                <a:noFill/>
                <a:tableStyleId>{E56639B3-316B-4AD5-AACF-723F872DA298}</a:tableStyleId>
              </a:tblPr>
              <a:tblGrid>
                <a:gridCol w="2890450"/>
              </a:tblGrid>
              <a:tr h="307925">
                <a:tc>
                  <a:txBody>
                    <a:bodyPr/>
                    <a:lstStyle/>
                    <a:p>
                      <a:pPr indent="0" lvl="0" marL="0" rtl="0" algn="ctr">
                        <a:spcBef>
                          <a:spcPts val="0"/>
                        </a:spcBef>
                        <a:spcAft>
                          <a:spcPts val="0"/>
                        </a:spcAft>
                        <a:buNone/>
                      </a:pPr>
                      <a:r>
                        <a:rPr b="1" lang="en" sz="1000">
                          <a:latin typeface="Georgia"/>
                          <a:ea typeface="Georgia"/>
                          <a:cs typeface="Georgia"/>
                          <a:sym typeface="Georgia"/>
                        </a:rPr>
                        <a:t>ZnO{n type}</a:t>
                      </a:r>
                      <a:endParaRPr b="1" sz="1000">
                        <a:latin typeface="Georgia"/>
                        <a:ea typeface="Georgia"/>
                        <a:cs typeface="Georgia"/>
                        <a:sym typeface="Georgia"/>
                      </a:endParaRPr>
                    </a:p>
                  </a:txBody>
                  <a:tcPr marT="91425" marB="91425" marR="91425" marL="91425"/>
                </a:tc>
              </a:tr>
              <a:tr h="307925">
                <a:tc>
                  <a:txBody>
                    <a:bodyPr/>
                    <a:lstStyle/>
                    <a:p>
                      <a:pPr indent="0" lvl="0" marL="0" rtl="0" algn="ctr">
                        <a:spcBef>
                          <a:spcPts val="0"/>
                        </a:spcBef>
                        <a:spcAft>
                          <a:spcPts val="0"/>
                        </a:spcAft>
                        <a:buNone/>
                      </a:pPr>
                      <a:r>
                        <a:rPr b="1" lang="en" sz="1000">
                          <a:latin typeface="Georgia"/>
                          <a:ea typeface="Georgia"/>
                          <a:cs typeface="Georgia"/>
                          <a:sym typeface="Georgia"/>
                        </a:rPr>
                        <a:t>Buffer layer(ZnS/CdS/ZnSe){n type}</a:t>
                      </a:r>
                      <a:endParaRPr b="1" sz="1000">
                        <a:latin typeface="Georgia"/>
                        <a:ea typeface="Georgia"/>
                        <a:cs typeface="Georgia"/>
                        <a:sym typeface="Georgia"/>
                      </a:endParaRPr>
                    </a:p>
                  </a:txBody>
                  <a:tcPr marT="91425" marB="91425" marR="91425" marL="91425"/>
                </a:tc>
              </a:tr>
              <a:tr h="307925">
                <a:tc>
                  <a:txBody>
                    <a:bodyPr/>
                    <a:lstStyle/>
                    <a:p>
                      <a:pPr indent="0" lvl="0" marL="0" rtl="0" algn="ctr">
                        <a:spcBef>
                          <a:spcPts val="0"/>
                        </a:spcBef>
                        <a:spcAft>
                          <a:spcPts val="0"/>
                        </a:spcAft>
                        <a:buNone/>
                      </a:pPr>
                      <a:r>
                        <a:rPr b="1" lang="en" sz="1000">
                          <a:latin typeface="Georgia"/>
                          <a:ea typeface="Georgia"/>
                          <a:cs typeface="Georgia"/>
                          <a:sym typeface="Georgia"/>
                        </a:rPr>
                        <a:t>CIGS(Absorber layer){p type}</a:t>
                      </a:r>
                      <a:endParaRPr b="1" sz="1000">
                        <a:latin typeface="Georgia"/>
                        <a:ea typeface="Georgia"/>
                        <a:cs typeface="Georgia"/>
                        <a:sym typeface="Georgia"/>
                      </a:endParaRPr>
                    </a:p>
                  </a:txBody>
                  <a:tcPr marT="91425" marB="91425" marR="91425" marL="91425"/>
                </a:tc>
              </a:tr>
            </a:tbl>
          </a:graphicData>
        </a:graphic>
      </p:graphicFrame>
      <p:sp>
        <p:nvSpPr>
          <p:cNvPr id="104" name="Google Shape;104;p18"/>
          <p:cNvSpPr txBox="1"/>
          <p:nvPr/>
        </p:nvSpPr>
        <p:spPr>
          <a:xfrm>
            <a:off x="3488925" y="4868800"/>
            <a:ext cx="2442300" cy="19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Georgia"/>
                <a:ea typeface="Georgia"/>
                <a:cs typeface="Georgia"/>
                <a:sym typeface="Georgia"/>
              </a:rPr>
              <a:t>Table shows layer arrangement </a:t>
            </a:r>
            <a:endParaRPr sz="12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nvSpPr>
        <p:spPr>
          <a:xfrm>
            <a:off x="4800" y="0"/>
            <a:ext cx="91440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Georgia"/>
                <a:ea typeface="Georgia"/>
                <a:cs typeface="Georgia"/>
                <a:sym typeface="Georgia"/>
              </a:rPr>
              <a:t>Properties:</a:t>
            </a:r>
            <a:endParaRPr b="1">
              <a:solidFill>
                <a:srgbClr val="FF0000"/>
              </a:solidFill>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457200" rtl="0" algn="l">
              <a:spcBef>
                <a:spcPts val="0"/>
              </a:spcBef>
              <a:spcAft>
                <a:spcPts val="0"/>
              </a:spcAft>
              <a:buNone/>
            </a:pPr>
            <a:r>
              <a:t/>
            </a:r>
            <a:endParaRPr>
              <a:latin typeface="Georgia"/>
              <a:ea typeface="Georgia"/>
              <a:cs typeface="Georgia"/>
              <a:sym typeface="Georgia"/>
            </a:endParaRPr>
          </a:p>
        </p:txBody>
      </p:sp>
      <p:pic>
        <p:nvPicPr>
          <p:cNvPr id="110" name="Google Shape;110;p19"/>
          <p:cNvPicPr preferRelativeResize="0"/>
          <p:nvPr/>
        </p:nvPicPr>
        <p:blipFill>
          <a:blip r:embed="rId3">
            <a:alphaModFix/>
          </a:blip>
          <a:stretch>
            <a:fillRect/>
          </a:stretch>
        </p:blipFill>
        <p:spPr>
          <a:xfrm>
            <a:off x="156810" y="353825"/>
            <a:ext cx="4197025" cy="2280825"/>
          </a:xfrm>
          <a:prstGeom prst="rect">
            <a:avLst/>
          </a:prstGeom>
          <a:noFill/>
          <a:ln>
            <a:noFill/>
          </a:ln>
        </p:spPr>
      </p:pic>
      <p:sp>
        <p:nvSpPr>
          <p:cNvPr id="111" name="Google Shape;111;p19"/>
          <p:cNvSpPr txBox="1"/>
          <p:nvPr/>
        </p:nvSpPr>
        <p:spPr>
          <a:xfrm>
            <a:off x="211900" y="2786850"/>
            <a:ext cx="40131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Georgia"/>
                <a:ea typeface="Georgia"/>
                <a:cs typeface="Georgia"/>
                <a:sym typeface="Georgia"/>
              </a:rPr>
              <a:t>Fig-6 Diagram for MJ Simulated Solar Cell, First layer is ZnO, then Buffer layer(ZnS/CdS/ZnSe) then CIGS layer(moving from left to right)</a:t>
            </a:r>
            <a:endParaRPr sz="1200">
              <a:latin typeface="Georgia"/>
              <a:ea typeface="Georgia"/>
              <a:cs typeface="Georgia"/>
              <a:sym typeface="Georgia"/>
            </a:endParaRPr>
          </a:p>
        </p:txBody>
      </p:sp>
      <p:sp>
        <p:nvSpPr>
          <p:cNvPr id="112" name="Google Shape;112;p19"/>
          <p:cNvSpPr txBox="1"/>
          <p:nvPr/>
        </p:nvSpPr>
        <p:spPr>
          <a:xfrm>
            <a:off x="4470338" y="4211450"/>
            <a:ext cx="40131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Georgia"/>
                <a:ea typeface="Georgia"/>
                <a:cs typeface="Georgia"/>
                <a:sym typeface="Georgia"/>
              </a:rPr>
              <a:t>Fig-7 : Properties of ZnO layer . N-type surface. Also, this layer will have direct light contact </a:t>
            </a:r>
            <a:endParaRPr sz="1200">
              <a:latin typeface="Georgia"/>
              <a:ea typeface="Georgia"/>
              <a:cs typeface="Georgia"/>
              <a:sym typeface="Georgia"/>
            </a:endParaRPr>
          </a:p>
        </p:txBody>
      </p:sp>
      <p:pic>
        <p:nvPicPr>
          <p:cNvPr id="113" name="Google Shape;113;p19"/>
          <p:cNvPicPr preferRelativeResize="0"/>
          <p:nvPr/>
        </p:nvPicPr>
        <p:blipFill>
          <a:blip r:embed="rId4">
            <a:alphaModFix/>
          </a:blip>
          <a:stretch>
            <a:fillRect/>
          </a:stretch>
        </p:blipFill>
        <p:spPr>
          <a:xfrm>
            <a:off x="4353827" y="216425"/>
            <a:ext cx="4013100" cy="39480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0"/>
          <p:cNvPicPr preferRelativeResize="0"/>
          <p:nvPr/>
        </p:nvPicPr>
        <p:blipFill>
          <a:blip r:embed="rId3">
            <a:alphaModFix/>
          </a:blip>
          <a:stretch>
            <a:fillRect/>
          </a:stretch>
        </p:blipFill>
        <p:spPr>
          <a:xfrm>
            <a:off x="43175" y="66100"/>
            <a:ext cx="3946403" cy="4204176"/>
          </a:xfrm>
          <a:prstGeom prst="rect">
            <a:avLst/>
          </a:prstGeom>
          <a:noFill/>
          <a:ln>
            <a:noFill/>
          </a:ln>
        </p:spPr>
      </p:pic>
      <p:pic>
        <p:nvPicPr>
          <p:cNvPr id="119" name="Google Shape;119;p20"/>
          <p:cNvPicPr preferRelativeResize="0"/>
          <p:nvPr/>
        </p:nvPicPr>
        <p:blipFill>
          <a:blip r:embed="rId4">
            <a:alphaModFix/>
          </a:blip>
          <a:stretch>
            <a:fillRect/>
          </a:stretch>
        </p:blipFill>
        <p:spPr>
          <a:xfrm>
            <a:off x="4506725" y="66100"/>
            <a:ext cx="3662075" cy="4204174"/>
          </a:xfrm>
          <a:prstGeom prst="rect">
            <a:avLst/>
          </a:prstGeom>
          <a:noFill/>
          <a:ln>
            <a:noFill/>
          </a:ln>
        </p:spPr>
      </p:pic>
      <p:sp>
        <p:nvSpPr>
          <p:cNvPr id="120" name="Google Shape;120;p20"/>
          <p:cNvSpPr txBox="1"/>
          <p:nvPr/>
        </p:nvSpPr>
        <p:spPr>
          <a:xfrm>
            <a:off x="9813" y="4401300"/>
            <a:ext cx="40131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Georgia"/>
                <a:ea typeface="Georgia"/>
                <a:cs typeface="Georgia"/>
                <a:sym typeface="Georgia"/>
              </a:rPr>
              <a:t>Fig-8 : Properties of CdS layer . N-type surface. This layer is called as buffer layer</a:t>
            </a:r>
            <a:endParaRPr sz="1200">
              <a:latin typeface="Georgia"/>
              <a:ea typeface="Georgia"/>
              <a:cs typeface="Georgia"/>
              <a:sym typeface="Georgia"/>
            </a:endParaRPr>
          </a:p>
        </p:txBody>
      </p:sp>
      <p:sp>
        <p:nvSpPr>
          <p:cNvPr id="121" name="Google Shape;121;p20"/>
          <p:cNvSpPr txBox="1"/>
          <p:nvPr/>
        </p:nvSpPr>
        <p:spPr>
          <a:xfrm>
            <a:off x="4469300" y="4401300"/>
            <a:ext cx="40131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Georgia"/>
                <a:ea typeface="Georgia"/>
                <a:cs typeface="Georgia"/>
                <a:sym typeface="Georgia"/>
              </a:rPr>
              <a:t>Fig-9 : Properties of ZnS layer . N-type surface. This layer is called as buffer layer</a:t>
            </a:r>
            <a:endParaRPr sz="12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1"/>
          <p:cNvPicPr preferRelativeResize="0"/>
          <p:nvPr/>
        </p:nvPicPr>
        <p:blipFill>
          <a:blip r:embed="rId3">
            <a:alphaModFix/>
          </a:blip>
          <a:stretch>
            <a:fillRect/>
          </a:stretch>
        </p:blipFill>
        <p:spPr>
          <a:xfrm>
            <a:off x="4156725" y="143750"/>
            <a:ext cx="3851925" cy="4419718"/>
          </a:xfrm>
          <a:prstGeom prst="rect">
            <a:avLst/>
          </a:prstGeom>
          <a:noFill/>
          <a:ln>
            <a:noFill/>
          </a:ln>
        </p:spPr>
      </p:pic>
      <p:pic>
        <p:nvPicPr>
          <p:cNvPr id="127" name="Google Shape;127;p21"/>
          <p:cNvPicPr preferRelativeResize="0"/>
          <p:nvPr/>
        </p:nvPicPr>
        <p:blipFill>
          <a:blip r:embed="rId4">
            <a:alphaModFix/>
          </a:blip>
          <a:stretch>
            <a:fillRect/>
          </a:stretch>
        </p:blipFill>
        <p:spPr>
          <a:xfrm>
            <a:off x="92000" y="143750"/>
            <a:ext cx="3851924" cy="4353804"/>
          </a:xfrm>
          <a:prstGeom prst="rect">
            <a:avLst/>
          </a:prstGeom>
          <a:noFill/>
          <a:ln>
            <a:noFill/>
          </a:ln>
        </p:spPr>
      </p:pic>
      <p:sp>
        <p:nvSpPr>
          <p:cNvPr id="128" name="Google Shape;128;p21"/>
          <p:cNvSpPr txBox="1"/>
          <p:nvPr/>
        </p:nvSpPr>
        <p:spPr>
          <a:xfrm>
            <a:off x="57325" y="4563475"/>
            <a:ext cx="40131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Georgia"/>
                <a:ea typeface="Georgia"/>
                <a:cs typeface="Georgia"/>
                <a:sym typeface="Georgia"/>
              </a:rPr>
              <a:t>Fig-10 : Properties of ZnSe layer . N-type surface. </a:t>
            </a:r>
            <a:endParaRPr sz="1200">
              <a:latin typeface="Georgia"/>
              <a:ea typeface="Georgia"/>
              <a:cs typeface="Georgia"/>
              <a:sym typeface="Georgia"/>
            </a:endParaRPr>
          </a:p>
          <a:p>
            <a:pPr indent="0" lvl="0" marL="0" rtl="0" algn="l">
              <a:spcBef>
                <a:spcPts val="0"/>
              </a:spcBef>
              <a:spcAft>
                <a:spcPts val="0"/>
              </a:spcAft>
              <a:buNone/>
            </a:pPr>
            <a:r>
              <a:rPr lang="en" sz="1200">
                <a:latin typeface="Georgia"/>
                <a:ea typeface="Georgia"/>
                <a:cs typeface="Georgia"/>
                <a:sym typeface="Georgia"/>
              </a:rPr>
              <a:t>This layer is called as buffer layer.</a:t>
            </a:r>
            <a:endParaRPr sz="1200">
              <a:latin typeface="Georgia"/>
              <a:ea typeface="Georgia"/>
              <a:cs typeface="Georgia"/>
              <a:sym typeface="Georgia"/>
            </a:endParaRPr>
          </a:p>
        </p:txBody>
      </p:sp>
      <p:sp>
        <p:nvSpPr>
          <p:cNvPr id="129" name="Google Shape;129;p21"/>
          <p:cNvSpPr txBox="1"/>
          <p:nvPr/>
        </p:nvSpPr>
        <p:spPr>
          <a:xfrm>
            <a:off x="4156725" y="4563475"/>
            <a:ext cx="40131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Georgia"/>
                <a:ea typeface="Georgia"/>
                <a:cs typeface="Georgia"/>
                <a:sym typeface="Georgia"/>
              </a:rPr>
              <a:t>Fig-11 : Properties of CIGS  layer . N-type surface. </a:t>
            </a:r>
            <a:endParaRPr sz="1200">
              <a:latin typeface="Georgia"/>
              <a:ea typeface="Georgia"/>
              <a:cs typeface="Georgia"/>
              <a:sym typeface="Georgia"/>
            </a:endParaRPr>
          </a:p>
          <a:p>
            <a:pPr indent="0" lvl="0" marL="0" rtl="0" algn="l">
              <a:spcBef>
                <a:spcPts val="0"/>
              </a:spcBef>
              <a:spcAft>
                <a:spcPts val="0"/>
              </a:spcAft>
              <a:buNone/>
            </a:pPr>
            <a:r>
              <a:rPr lang="en" sz="1200">
                <a:latin typeface="Georgia"/>
                <a:ea typeface="Georgia"/>
                <a:cs typeface="Georgia"/>
                <a:sym typeface="Georgia"/>
              </a:rPr>
              <a:t>This layer is called as absorber layer.</a:t>
            </a:r>
            <a:endParaRPr sz="12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