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3"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35D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45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938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463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74336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49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963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13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57166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14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55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98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4764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28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05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8159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10/14/2017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723637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7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10/14/2017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852432"/>
      </p:ext>
    </p:extLst>
  </p:cSld>
  <p:clrMap bg1="dk1" tx1="lt1" bg2="dk2" tx2="lt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 id="21474840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83B4-BAD6-468F-93C9-E8B69E71FFB5}"/>
              </a:ext>
            </a:extLst>
          </p:cNvPr>
          <p:cNvSpPr>
            <a:spLocks noGrp="1"/>
          </p:cNvSpPr>
          <p:nvPr>
            <p:ph type="ctrTitle"/>
          </p:nvPr>
        </p:nvSpPr>
        <p:spPr>
          <a:xfrm>
            <a:off x="532660" y="319596"/>
            <a:ext cx="8087557" cy="1142192"/>
          </a:xfrm>
          <a:solidFill>
            <a:schemeClr val="bg1">
              <a:lumMod val="75000"/>
            </a:schemeClr>
          </a:solidFill>
        </p:spPr>
        <p:txBody>
          <a:bodyPr>
            <a:normAutofit fontScale="90000"/>
          </a:bodyPr>
          <a:lstStyle/>
          <a:p>
            <a:pPr algn="r"/>
            <a:r>
              <a:rPr lang="en-US" sz="1800" b="1" i="1" u="sng" dirty="0">
                <a:solidFill>
                  <a:srgbClr val="FF0000"/>
                </a:solidFill>
                <a:effectLst>
                  <a:outerShdw blurRad="38100" dist="38100" dir="2700000" algn="tl">
                    <a:srgbClr val="000000">
                      <a:alpha val="43137"/>
                    </a:srgbClr>
                  </a:outerShdw>
                </a:effectLst>
              </a:rPr>
              <a:t>   </a:t>
            </a:r>
            <a:br>
              <a:rPr lang="en-US" sz="1800" b="1" i="1" u="sng" dirty="0">
                <a:solidFill>
                  <a:srgbClr val="FF0000"/>
                </a:solidFill>
                <a:effectLst>
                  <a:outerShdw blurRad="38100" dist="38100" dir="2700000" algn="tl">
                    <a:srgbClr val="000000">
                      <a:alpha val="43137"/>
                    </a:srgbClr>
                  </a:outerShdw>
                </a:effectLst>
              </a:rPr>
            </a:br>
            <a:br>
              <a:rPr lang="en-US" sz="1800" b="1" i="1" u="sng" dirty="0">
                <a:solidFill>
                  <a:srgbClr val="FF0000"/>
                </a:solidFill>
                <a:effectLst>
                  <a:outerShdw blurRad="38100" dist="38100" dir="2700000" algn="tl">
                    <a:srgbClr val="000000">
                      <a:alpha val="43137"/>
                    </a:srgbClr>
                  </a:outerShdw>
                </a:effectLst>
              </a:rPr>
            </a:br>
            <a:r>
              <a:rPr lang="en-US" sz="1800" b="1" i="1" u="sng" dirty="0">
                <a:solidFill>
                  <a:srgbClr val="FF0000"/>
                </a:solidFill>
                <a:effectLst>
                  <a:outerShdw blurRad="38100" dist="38100" dir="2700000" algn="tl">
                    <a:srgbClr val="000000">
                      <a:alpha val="43137"/>
                    </a:srgbClr>
                  </a:outerShdw>
                </a:effectLst>
              </a:rPr>
              <a:t>    </a:t>
            </a:r>
            <a:br>
              <a:rPr lang="en-US" sz="1800" b="1" i="1" u="sng" dirty="0">
                <a:solidFill>
                  <a:srgbClr val="FF0000"/>
                </a:solidFill>
                <a:effectLst>
                  <a:outerShdw blurRad="38100" dist="38100" dir="2700000" algn="tl">
                    <a:srgbClr val="000000">
                      <a:alpha val="43137"/>
                    </a:srgbClr>
                  </a:outerShdw>
                </a:effectLst>
              </a:rPr>
            </a:br>
            <a:br>
              <a:rPr lang="en-US" sz="1800" b="1" i="1" u="sng" dirty="0">
                <a:solidFill>
                  <a:srgbClr val="FF0000"/>
                </a:solidFill>
                <a:effectLst>
                  <a:outerShdw blurRad="38100" dist="38100" dir="2700000" algn="tl">
                    <a:srgbClr val="000000">
                      <a:alpha val="43137"/>
                    </a:srgbClr>
                  </a:outerShdw>
                </a:effectLst>
              </a:rPr>
            </a:br>
            <a:br>
              <a:rPr lang="en-US" sz="1800" b="1" i="1" u="sng" dirty="0">
                <a:solidFill>
                  <a:srgbClr val="FF0000"/>
                </a:solidFill>
                <a:effectLst>
                  <a:outerShdw blurRad="38100" dist="38100" dir="2700000" algn="tl">
                    <a:srgbClr val="000000">
                      <a:alpha val="43137"/>
                    </a:srgbClr>
                  </a:outerShdw>
                </a:effectLst>
              </a:rPr>
            </a:br>
            <a:r>
              <a:rPr lang="en-US" sz="1800" b="1" i="1" u="sng" dirty="0">
                <a:solidFill>
                  <a:srgbClr val="FF0000"/>
                </a:solidFill>
                <a:effectLst>
                  <a:outerShdw blurRad="38100" dist="38100" dir="2700000" algn="tl">
                    <a:srgbClr val="000000">
                      <a:alpha val="43137"/>
                    </a:srgbClr>
                  </a:outerShdw>
                </a:effectLst>
              </a:rPr>
              <a:t>RANJAN YADAV EVD17I009 </a:t>
            </a:r>
            <a:br>
              <a:rPr lang="en-US" sz="1800" b="1" i="1" u="sng" dirty="0">
                <a:solidFill>
                  <a:srgbClr val="FF0000"/>
                </a:solidFill>
                <a:effectLst>
                  <a:outerShdw blurRad="38100" dist="38100" dir="2700000" algn="tl">
                    <a:srgbClr val="000000">
                      <a:alpha val="43137"/>
                    </a:srgbClr>
                  </a:outerShdw>
                </a:effectLst>
              </a:rPr>
            </a:br>
            <a:r>
              <a:rPr lang="en-US" sz="1800" b="1" i="1" u="sng" dirty="0">
                <a:solidFill>
                  <a:srgbClr val="FF0000"/>
                </a:solidFill>
                <a:effectLst>
                  <a:outerShdw blurRad="38100" dist="38100" dir="2700000" algn="tl">
                    <a:srgbClr val="000000">
                      <a:alpha val="43137"/>
                    </a:srgbClr>
                  </a:outerShdw>
                </a:effectLst>
              </a:rPr>
              <a:t>Harder than diamond, stronger than steel, super conductor … graphene’s unreal</a:t>
            </a:r>
            <a:r>
              <a:rPr lang="en-US" sz="1800" b="1" u="sng" dirty="0">
                <a:solidFill>
                  <a:schemeClr val="accent4"/>
                </a:solidFill>
              </a:rPr>
              <a:t>.</a:t>
            </a:r>
            <a:br>
              <a:rPr lang="en-US" sz="1800" b="1" u="sng" dirty="0">
                <a:solidFill>
                  <a:schemeClr val="accent4"/>
                </a:solidFill>
              </a:rPr>
            </a:br>
            <a:endParaRPr lang="en-US" sz="1800" u="sng" dirty="0">
              <a:solidFill>
                <a:schemeClr val="accent4"/>
              </a:solidFill>
            </a:endParaRPr>
          </a:p>
        </p:txBody>
      </p:sp>
      <p:sp>
        <p:nvSpPr>
          <p:cNvPr id="4" name="Rectangle 3">
            <a:extLst>
              <a:ext uri="{FF2B5EF4-FFF2-40B4-BE49-F238E27FC236}">
                <a16:creationId xmlns:a16="http://schemas.microsoft.com/office/drawing/2014/main" id="{A877A28B-20B6-42D7-A48E-B83614EDA30C}"/>
              </a:ext>
            </a:extLst>
          </p:cNvPr>
          <p:cNvSpPr/>
          <p:nvPr/>
        </p:nvSpPr>
        <p:spPr>
          <a:xfrm>
            <a:off x="285464" y="1461788"/>
            <a:ext cx="8758416" cy="1477328"/>
          </a:xfrm>
          <a:prstGeom prst="rect">
            <a:avLst/>
          </a:prstGeom>
        </p:spPr>
        <p:txBody>
          <a:bodyPr wrap="square">
            <a:spAutoFit/>
          </a:bodyPr>
          <a:lstStyle/>
          <a:p>
            <a:r>
              <a:rPr lang="en-US" u="sng" dirty="0">
                <a:solidFill>
                  <a:srgbClr val="00B0F0"/>
                </a:solidFill>
              </a:rPr>
              <a:t>Graphene</a:t>
            </a:r>
            <a:r>
              <a:rPr lang="en-US" u="sng" dirty="0"/>
              <a:t>: the world's first 2D material. A material that is just one atom thick, 200 times stronger than steel, harder than diamond, conductor of heat and electricity and super-flexible to use.  It is the basic </a:t>
            </a:r>
            <a:r>
              <a:rPr lang="en-US" u="sng" dirty="0" err="1"/>
              <a:t>structuralal</a:t>
            </a:r>
            <a:r>
              <a:rPr lang="en-US" u="sng"/>
              <a:t> unit of </a:t>
            </a:r>
            <a:r>
              <a:rPr lang="en-US" u="sng" dirty="0"/>
              <a:t>other allotropes, including graphite, charcoal, carbon nanotubes and fullerenes.</a:t>
            </a:r>
            <a:endParaRPr lang="en-US" u="sng" dirty="0">
              <a:solidFill>
                <a:schemeClr val="bg2">
                  <a:lumMod val="40000"/>
                  <a:lumOff val="60000"/>
                </a:schemeClr>
              </a:solidFill>
            </a:endParaRPr>
          </a:p>
        </p:txBody>
      </p:sp>
      <p:sp>
        <p:nvSpPr>
          <p:cNvPr id="5" name="Rectangle 4">
            <a:extLst>
              <a:ext uri="{FF2B5EF4-FFF2-40B4-BE49-F238E27FC236}">
                <a16:creationId xmlns:a16="http://schemas.microsoft.com/office/drawing/2014/main" id="{3477E500-6048-4EA9-A03B-9AD45BA1B51A}"/>
              </a:ext>
            </a:extLst>
          </p:cNvPr>
          <p:cNvSpPr/>
          <p:nvPr/>
        </p:nvSpPr>
        <p:spPr>
          <a:xfrm>
            <a:off x="234468" y="3018202"/>
            <a:ext cx="11647503" cy="3416320"/>
          </a:xfrm>
          <a:prstGeom prst="rect">
            <a:avLst/>
          </a:prstGeom>
        </p:spPr>
        <p:txBody>
          <a:bodyPr wrap="square">
            <a:spAutoFit/>
          </a:bodyPr>
          <a:lstStyle/>
          <a:p>
            <a:r>
              <a:rPr lang="en-US" u="sng" dirty="0"/>
              <a:t>"Graphene" is a combination of  word "graphite" and the suffix -ene, named by </a:t>
            </a:r>
            <a:r>
              <a:rPr lang="en-US" u="sng" dirty="0">
                <a:solidFill>
                  <a:srgbClr val="FFFF00"/>
                </a:solidFill>
              </a:rPr>
              <a:t>Hanns Peter Boehm </a:t>
            </a:r>
            <a:r>
              <a:rPr lang="en-US" u="sng" dirty="0"/>
              <a:t>, who described single-layer carbon foils in 1962. Graphene is a new structural form of carbon – one of the most versatile elements in the universe. It was discovered in 2004 by Russian-born physicists</a:t>
            </a:r>
            <a:r>
              <a:rPr lang="en-US" u="sng" dirty="0">
                <a:solidFill>
                  <a:schemeClr val="accent6">
                    <a:lumMod val="75000"/>
                  </a:schemeClr>
                </a:solidFill>
              </a:rPr>
              <a:t> </a:t>
            </a:r>
            <a:r>
              <a:rPr lang="en-US" u="sng" dirty="0">
                <a:solidFill>
                  <a:srgbClr val="FFFF00"/>
                </a:solidFill>
              </a:rPr>
              <a:t>Andre Geim </a:t>
            </a:r>
            <a:r>
              <a:rPr lang="en-US" u="sng" dirty="0"/>
              <a:t>and</a:t>
            </a:r>
            <a:r>
              <a:rPr lang="en-US" u="sng" dirty="0">
                <a:solidFill>
                  <a:schemeClr val="accent6">
                    <a:lumMod val="75000"/>
                  </a:schemeClr>
                </a:solidFill>
              </a:rPr>
              <a:t> </a:t>
            </a:r>
            <a:r>
              <a:rPr lang="en-US" u="sng" dirty="0">
                <a:solidFill>
                  <a:srgbClr val="FFFF00"/>
                </a:solidFill>
              </a:rPr>
              <a:t>Konstantin Novoselov</a:t>
            </a:r>
            <a:r>
              <a:rPr lang="en-US" u="sng" dirty="0"/>
              <a:t>, who jointly received the 2010 Nobel Prize in Physics for their remarkable achievement.</a:t>
            </a:r>
          </a:p>
          <a:p>
            <a:br>
              <a:rPr lang="en-US" u="sng" dirty="0"/>
            </a:br>
            <a:r>
              <a:rPr lang="en-US" u="sng" dirty="0"/>
              <a:t>Graphene is the thinnest and lightest material known. A 1-square-meter sheet of graphene weighs a mere 0.0077 grams, yet is capable of supporting up to four kilograms of weight, a tremendous profitable technology for future generation .</a:t>
            </a:r>
          </a:p>
          <a:p>
            <a:r>
              <a:rPr lang="en-US" u="sng" dirty="0"/>
              <a:t> </a:t>
            </a:r>
          </a:p>
          <a:p>
            <a:r>
              <a:rPr lang="en-US" u="sng" dirty="0"/>
              <a:t>Simply it is miracle material as it can help in eradicating nuclear waste , bio compatible,</a:t>
            </a:r>
          </a:p>
          <a:p>
            <a:r>
              <a:rPr lang="en-US" u="sng" dirty="0"/>
              <a:t>Can be use in every sphere of engineering . Thus this material is boon for engineering.</a:t>
            </a:r>
          </a:p>
        </p:txBody>
      </p:sp>
      <p:pic>
        <p:nvPicPr>
          <p:cNvPr id="7" name="Picture 6">
            <a:extLst>
              <a:ext uri="{FF2B5EF4-FFF2-40B4-BE49-F238E27FC236}">
                <a16:creationId xmlns:a16="http://schemas.microsoft.com/office/drawing/2014/main" id="{1C39516D-573B-4660-B0D6-12B46DB0D9A7}"/>
              </a:ext>
            </a:extLst>
          </p:cNvPr>
          <p:cNvPicPr>
            <a:picLocks noChangeAspect="1"/>
          </p:cNvPicPr>
          <p:nvPr/>
        </p:nvPicPr>
        <p:blipFill>
          <a:blip r:embed="rId2"/>
          <a:stretch>
            <a:fillRect/>
          </a:stretch>
        </p:blipFill>
        <p:spPr>
          <a:xfrm>
            <a:off x="10498661" y="5628443"/>
            <a:ext cx="1693339" cy="1229557"/>
          </a:xfrm>
          <a:prstGeom prst="rect">
            <a:avLst/>
          </a:prstGeom>
        </p:spPr>
      </p:pic>
      <p:pic>
        <p:nvPicPr>
          <p:cNvPr id="13" name="Picture 12">
            <a:extLst>
              <a:ext uri="{FF2B5EF4-FFF2-40B4-BE49-F238E27FC236}">
                <a16:creationId xmlns:a16="http://schemas.microsoft.com/office/drawing/2014/main" id="{D9F649D4-2E11-48D1-BAB2-F9797E8FBA84}"/>
              </a:ext>
            </a:extLst>
          </p:cNvPr>
          <p:cNvPicPr>
            <a:picLocks noChangeAspect="1"/>
          </p:cNvPicPr>
          <p:nvPr/>
        </p:nvPicPr>
        <p:blipFill>
          <a:blip r:embed="rId3"/>
          <a:stretch>
            <a:fillRect/>
          </a:stretch>
        </p:blipFill>
        <p:spPr>
          <a:xfrm>
            <a:off x="8845811" y="249789"/>
            <a:ext cx="3096149" cy="2697781"/>
          </a:xfrm>
          <a:prstGeom prst="rect">
            <a:avLst/>
          </a:prstGeom>
        </p:spPr>
      </p:pic>
    </p:spTree>
    <p:extLst>
      <p:ext uri="{BB962C8B-B14F-4D97-AF65-F5344CB8AC3E}">
        <p14:creationId xmlns:p14="http://schemas.microsoft.com/office/powerpoint/2010/main" val="74247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7B1A8-9D8F-4086-9964-9CF06CF73AE8}"/>
              </a:ext>
            </a:extLst>
          </p:cNvPr>
          <p:cNvSpPr/>
          <p:nvPr/>
        </p:nvSpPr>
        <p:spPr>
          <a:xfrm>
            <a:off x="287045" y="232821"/>
            <a:ext cx="11904955" cy="6771084"/>
          </a:xfrm>
          <a:prstGeom prst="rect">
            <a:avLst/>
          </a:prstGeom>
        </p:spPr>
        <p:txBody>
          <a:bodyPr wrap="square">
            <a:spAutoFit/>
          </a:bodyPr>
          <a:lstStyle/>
          <a:p>
            <a:pPr algn="ctr" fontAlgn="base"/>
            <a:r>
              <a:rPr lang="en-US" sz="2800" b="1" i="1" u="sng" dirty="0">
                <a:solidFill>
                  <a:schemeClr val="accent5">
                    <a:lumMod val="60000"/>
                    <a:lumOff val="40000"/>
                  </a:schemeClr>
                </a:solidFill>
                <a:latin typeface="Bradley Hand ITC" panose="03070402050302030203" pitchFamily="66" charset="0"/>
              </a:rPr>
              <a:t>GRAPHENE???</a:t>
            </a:r>
          </a:p>
          <a:p>
            <a:pPr fontAlgn="base"/>
            <a:endParaRPr lang="en-US" u="sng" dirty="0"/>
          </a:p>
          <a:p>
            <a:pPr fontAlgn="base"/>
            <a:r>
              <a:rPr lang="en-US" u="sng" dirty="0"/>
              <a:t>Graphene is just a single layer of graphite, the material found in pencil “lead”. When you draw on paper with a pencil, weakly bound graphene sheets in the graphite spread over your paper.</a:t>
            </a:r>
          </a:p>
          <a:p>
            <a:pPr fontAlgn="base"/>
            <a:r>
              <a:rPr lang="en-US" u="sng" dirty="0"/>
              <a:t>But because graphene is so thin – the thickness of a single carbon atom – it is extremely difficult to see. This makes researchers to find it very difficult . Again this is even a property of GRAPHENE.</a:t>
            </a:r>
          </a:p>
          <a:p>
            <a:pPr fontAlgn="base"/>
            <a:r>
              <a:rPr lang="en-US" u="sng" dirty="0"/>
              <a:t>Graphene is an excellent conductor of electricity. Electrons flow through graphene with almost zero electrical resistance. This unusual property, and the fact graphene is nearly invisible, makes it an ideal material for the transparent electrodes can be used in computer displays and solar cells. Graphene has many unusual properties. It is about 200 times stronger than the strongest steel. It conducts heat and electricity and is nearly transparent.</a:t>
            </a:r>
            <a:r>
              <a:rPr lang="en-US" u="sng" baseline="30000" dirty="0"/>
              <a:t> </a:t>
            </a:r>
            <a:r>
              <a:rPr lang="en-US" u="sng" dirty="0"/>
              <a:t>Graphene shows a large and nonlinear diamagnetism ,</a:t>
            </a:r>
            <a:r>
              <a:rPr lang="en-US" u="sng" baseline="30000" dirty="0"/>
              <a:t> </a:t>
            </a:r>
            <a:r>
              <a:rPr lang="en-US" u="sng" dirty="0"/>
              <a:t>greater than graphite.</a:t>
            </a:r>
          </a:p>
          <a:p>
            <a:pPr algn="ctr" fontAlgn="base"/>
            <a:r>
              <a:rPr lang="en-US" b="1" i="1" u="sng" dirty="0">
                <a:solidFill>
                  <a:schemeClr val="accent1"/>
                </a:solidFill>
                <a:latin typeface="Bradley Hand ITC" panose="03070402050302030203" pitchFamily="66" charset="0"/>
              </a:rPr>
              <a:t>(</a:t>
            </a:r>
            <a:r>
              <a:rPr lang="en-US" sz="2800" b="1" i="1" u="sng" dirty="0">
                <a:solidFill>
                  <a:schemeClr val="accent5">
                    <a:lumMod val="60000"/>
                    <a:lumOff val="40000"/>
                  </a:schemeClr>
                </a:solidFill>
                <a:latin typeface="Bradley Hand ITC" panose="03070402050302030203" pitchFamily="66" charset="0"/>
              </a:rPr>
              <a:t>7facts):GRAPHENE POWER</a:t>
            </a:r>
            <a:r>
              <a:rPr lang="en-US" i="1" u="sng" dirty="0">
                <a:solidFill>
                  <a:schemeClr val="accent1"/>
                </a:solidFill>
              </a:rPr>
              <a:t>:</a:t>
            </a:r>
          </a:p>
          <a:p>
            <a:pPr fontAlgn="base"/>
            <a:r>
              <a:rPr lang="en-US" dirty="0"/>
              <a:t>(1)Graphene is so strong that you can take an elephant , put </a:t>
            </a:r>
          </a:p>
          <a:p>
            <a:pPr fontAlgn="base"/>
            <a:r>
              <a:rPr lang="en-US" dirty="0"/>
              <a:t>the elephant on a pencil , put the pencil on graphene and </a:t>
            </a:r>
          </a:p>
          <a:p>
            <a:pPr fontAlgn="base"/>
            <a:r>
              <a:rPr lang="en-US" dirty="0"/>
              <a:t>Graphene will not break ! </a:t>
            </a:r>
          </a:p>
          <a:p>
            <a:pPr fontAlgn="base"/>
            <a:r>
              <a:rPr lang="en-US" dirty="0"/>
              <a:t>(2)It is one million times smaller than the diameter of a single human hair.</a:t>
            </a:r>
          </a:p>
          <a:p>
            <a:r>
              <a:rPr lang="en-US" dirty="0"/>
              <a:t>(3) Graphene is also the most conductive material in the world.</a:t>
            </a:r>
          </a:p>
          <a:p>
            <a:r>
              <a:rPr lang="en-US" dirty="0"/>
              <a:t>(4) It is the world’s first 2D material.</a:t>
            </a:r>
          </a:p>
          <a:p>
            <a:r>
              <a:rPr lang="en-US" dirty="0"/>
              <a:t>(5) Graphene could be used to treat cancer.</a:t>
            </a:r>
          </a:p>
          <a:p>
            <a:r>
              <a:rPr lang="en-US" dirty="0"/>
              <a:t>(6) It is amazingly transparent, it </a:t>
            </a:r>
            <a:r>
              <a:rPr lang="en-US" dirty="0" err="1"/>
              <a:t>absobs</a:t>
            </a:r>
            <a:r>
              <a:rPr lang="en-US" dirty="0"/>
              <a:t> just 2.3 percent of light that lands on it.</a:t>
            </a:r>
          </a:p>
          <a:p>
            <a:r>
              <a:rPr lang="en-US" dirty="0"/>
              <a:t>(7) Graphene is also the most impermeable material ever discovered, Even helium atoms cannot squeeze through</a:t>
            </a:r>
          </a:p>
        </p:txBody>
      </p:sp>
      <p:pic>
        <p:nvPicPr>
          <p:cNvPr id="4" name="Picture 3">
            <a:extLst>
              <a:ext uri="{FF2B5EF4-FFF2-40B4-BE49-F238E27FC236}">
                <a16:creationId xmlns:a16="http://schemas.microsoft.com/office/drawing/2014/main" id="{8F0FFABA-92FF-4878-BE10-C4C9277CF896}"/>
              </a:ext>
            </a:extLst>
          </p:cNvPr>
          <p:cNvPicPr>
            <a:picLocks noChangeAspect="1"/>
          </p:cNvPicPr>
          <p:nvPr/>
        </p:nvPicPr>
        <p:blipFill>
          <a:blip r:embed="rId2"/>
          <a:stretch>
            <a:fillRect/>
          </a:stretch>
        </p:blipFill>
        <p:spPr>
          <a:xfrm>
            <a:off x="8663124" y="164236"/>
            <a:ext cx="862613" cy="790114"/>
          </a:xfrm>
          <a:prstGeom prst="rect">
            <a:avLst/>
          </a:prstGeom>
        </p:spPr>
      </p:pic>
      <p:pic>
        <p:nvPicPr>
          <p:cNvPr id="8" name="Picture 7">
            <a:extLst>
              <a:ext uri="{FF2B5EF4-FFF2-40B4-BE49-F238E27FC236}">
                <a16:creationId xmlns:a16="http://schemas.microsoft.com/office/drawing/2014/main" id="{C7122477-A08F-4F7C-AC41-13D80C5C7C6D}"/>
              </a:ext>
            </a:extLst>
          </p:cNvPr>
          <p:cNvPicPr>
            <a:picLocks noChangeAspect="1"/>
          </p:cNvPicPr>
          <p:nvPr/>
        </p:nvPicPr>
        <p:blipFill>
          <a:blip r:embed="rId3"/>
          <a:stretch>
            <a:fillRect/>
          </a:stretch>
        </p:blipFill>
        <p:spPr>
          <a:xfrm>
            <a:off x="9425121" y="4284250"/>
            <a:ext cx="2565647" cy="1628312"/>
          </a:xfrm>
          <a:prstGeom prst="rect">
            <a:avLst/>
          </a:prstGeom>
        </p:spPr>
      </p:pic>
      <p:pic>
        <p:nvPicPr>
          <p:cNvPr id="10" name="Picture 9">
            <a:extLst>
              <a:ext uri="{FF2B5EF4-FFF2-40B4-BE49-F238E27FC236}">
                <a16:creationId xmlns:a16="http://schemas.microsoft.com/office/drawing/2014/main" id="{34929E08-4F88-4219-A6F6-AD5E162C6D1F}"/>
              </a:ext>
            </a:extLst>
          </p:cNvPr>
          <p:cNvPicPr>
            <a:picLocks noChangeAspect="1"/>
          </p:cNvPicPr>
          <p:nvPr/>
        </p:nvPicPr>
        <p:blipFill>
          <a:blip r:embed="rId4"/>
          <a:stretch>
            <a:fillRect/>
          </a:stretch>
        </p:blipFill>
        <p:spPr>
          <a:xfrm>
            <a:off x="8427216" y="4133331"/>
            <a:ext cx="997905" cy="1051229"/>
          </a:xfrm>
          <a:prstGeom prst="rect">
            <a:avLst/>
          </a:prstGeom>
        </p:spPr>
      </p:pic>
    </p:spTree>
    <p:extLst>
      <p:ext uri="{BB962C8B-B14F-4D97-AF65-F5344CB8AC3E}">
        <p14:creationId xmlns:p14="http://schemas.microsoft.com/office/powerpoint/2010/main" val="327341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E26FA-F34A-4202-A412-9E0A78FEC4C4}"/>
              </a:ext>
            </a:extLst>
          </p:cNvPr>
          <p:cNvSpPr/>
          <p:nvPr/>
        </p:nvSpPr>
        <p:spPr>
          <a:xfrm>
            <a:off x="337351" y="-115410"/>
            <a:ext cx="11585360" cy="6801862"/>
          </a:xfrm>
          <a:prstGeom prst="rect">
            <a:avLst/>
          </a:prstGeom>
        </p:spPr>
        <p:txBody>
          <a:bodyPr wrap="square">
            <a:spAutoFit/>
          </a:bodyPr>
          <a:lstStyle/>
          <a:p>
            <a:pPr algn="ctr"/>
            <a:r>
              <a:rPr lang="en-US" sz="2800" b="1" i="1" dirty="0">
                <a:solidFill>
                  <a:schemeClr val="accent4">
                    <a:lumMod val="75000"/>
                  </a:schemeClr>
                </a:solidFill>
              </a:rPr>
              <a:t>#Properties:</a:t>
            </a:r>
            <a:br>
              <a:rPr lang="en-US" sz="2400" dirty="0">
                <a:solidFill>
                  <a:schemeClr val="accent4">
                    <a:lumMod val="75000"/>
                  </a:schemeClr>
                </a:solidFill>
              </a:rPr>
            </a:br>
            <a:r>
              <a:rPr lang="en-US" sz="2400" dirty="0">
                <a:solidFill>
                  <a:schemeClr val="accent4">
                    <a:lumMod val="75000"/>
                  </a:schemeClr>
                </a:solidFill>
              </a:rPr>
              <a:t>(1)</a:t>
            </a:r>
            <a:r>
              <a:rPr lang="en-US" sz="2400" b="1" dirty="0">
                <a:solidFill>
                  <a:schemeClr val="accent4">
                    <a:lumMod val="75000"/>
                  </a:schemeClr>
                </a:solidFill>
              </a:rPr>
              <a:t>Melting point</a:t>
            </a:r>
            <a:r>
              <a:rPr lang="en-US" b="1" dirty="0">
                <a:solidFill>
                  <a:schemeClr val="accent4">
                    <a:lumMod val="75000"/>
                  </a:schemeClr>
                </a:solidFill>
              </a:rPr>
              <a:t>:</a:t>
            </a:r>
          </a:p>
          <a:p>
            <a:pPr algn="ctr"/>
            <a:r>
              <a:rPr lang="en-US" b="1" i="1" u="sng" dirty="0">
                <a:effectLst>
                  <a:outerShdw blurRad="38100" dist="38100" dir="2700000" algn="tl">
                    <a:srgbClr val="000000">
                      <a:alpha val="43137"/>
                    </a:srgbClr>
                  </a:outerShdw>
                </a:effectLst>
              </a:rPr>
              <a:t>Earlier it was assumed that its melting point to be around 4125k but recently scientists claimed that its melting point is in the range of 5000-6000k. Thus its high melting property can be used in space aircrafts</a:t>
            </a:r>
            <a:r>
              <a:rPr lang="en-US" b="1" dirty="0"/>
              <a:t>.</a:t>
            </a:r>
            <a:br>
              <a:rPr lang="en-US" b="1" dirty="0"/>
            </a:br>
            <a:r>
              <a:rPr lang="en-US" b="1" dirty="0">
                <a:solidFill>
                  <a:schemeClr val="accent4">
                    <a:lumMod val="75000"/>
                  </a:schemeClr>
                </a:solidFill>
              </a:rPr>
              <a:t>(2)</a:t>
            </a:r>
            <a:r>
              <a:rPr lang="en-US" sz="2400" b="1" dirty="0">
                <a:solidFill>
                  <a:schemeClr val="accent4">
                    <a:lumMod val="75000"/>
                  </a:schemeClr>
                </a:solidFill>
              </a:rPr>
              <a:t>Mechanical properties</a:t>
            </a:r>
            <a:r>
              <a:rPr lang="en-US" b="1" dirty="0"/>
              <a:t>:</a:t>
            </a:r>
          </a:p>
          <a:p>
            <a:pPr algn="ctr"/>
            <a:r>
              <a:rPr lang="en-US" b="1" i="1" u="sng" dirty="0">
                <a:effectLst>
                  <a:outerShdw blurRad="38100" dist="38100" dir="2700000" algn="tl">
                    <a:srgbClr val="000000">
                      <a:alpha val="43137"/>
                    </a:srgbClr>
                  </a:outerShdw>
                </a:effectLst>
              </a:rPr>
              <a:t>GRAPHENE is strongest material ever tested . ITS tensile strength found to be 130.5 </a:t>
            </a:r>
            <a:r>
              <a:rPr lang="en-US" b="1" i="1" u="sng" dirty="0" err="1">
                <a:effectLst>
                  <a:outerShdw blurRad="38100" dist="38100" dir="2700000" algn="tl">
                    <a:srgbClr val="000000">
                      <a:alpha val="43137"/>
                    </a:srgbClr>
                  </a:outerShdw>
                </a:effectLst>
              </a:rPr>
              <a:t>Gpa</a:t>
            </a:r>
            <a:r>
              <a:rPr lang="en-US" b="1" i="1" u="sng" dirty="0">
                <a:effectLst>
                  <a:outerShdw blurRad="38100" dist="38100" dir="2700000" algn="tl">
                    <a:srgbClr val="000000">
                      <a:alpha val="43137"/>
                    </a:srgbClr>
                  </a:outerShdw>
                </a:effectLst>
              </a:rPr>
              <a:t> and young’s modulus to be 1 </a:t>
            </a:r>
            <a:r>
              <a:rPr lang="en-US" b="1" i="1" u="sng" dirty="0" err="1">
                <a:effectLst>
                  <a:outerShdw blurRad="38100" dist="38100" dir="2700000" algn="tl">
                    <a:srgbClr val="000000">
                      <a:alpha val="43137"/>
                    </a:srgbClr>
                  </a:outerShdw>
                </a:effectLst>
              </a:rPr>
              <a:t>Tpa</a:t>
            </a:r>
            <a:r>
              <a:rPr lang="en-US" b="1" dirty="0"/>
              <a:t>.</a:t>
            </a:r>
          </a:p>
          <a:p>
            <a:pPr algn="ctr"/>
            <a:r>
              <a:rPr lang="en-US" b="1" u="sng" dirty="0"/>
              <a:t> ITS 1sq. M layer can lift 4 kg cat which itself equals the </a:t>
            </a:r>
            <a:r>
              <a:rPr lang="en-US" b="1" u="sng" dirty="0" err="1"/>
              <a:t>weigth</a:t>
            </a:r>
            <a:r>
              <a:rPr lang="en-US" b="1" u="sng" dirty="0"/>
              <a:t> of largest hair of cat.</a:t>
            </a:r>
          </a:p>
          <a:p>
            <a:pPr algn="ctr"/>
            <a:r>
              <a:rPr lang="en-US" sz="2400" b="1" dirty="0">
                <a:solidFill>
                  <a:schemeClr val="accent4">
                    <a:lumMod val="75000"/>
                  </a:schemeClr>
                </a:solidFill>
              </a:rPr>
              <a:t>(3)Fracture toughness</a:t>
            </a:r>
            <a:r>
              <a:rPr lang="en-US" b="1" dirty="0"/>
              <a:t>:</a:t>
            </a:r>
          </a:p>
          <a:p>
            <a:pPr algn="ctr"/>
            <a:r>
              <a:rPr lang="en-US" b="1" i="1" u="sng" dirty="0">
                <a:effectLst>
                  <a:outerShdw blurRad="38100" dist="38100" dir="2700000" algn="tl">
                    <a:srgbClr val="000000">
                      <a:alpha val="43137"/>
                    </a:srgbClr>
                  </a:outerShdw>
                </a:effectLst>
              </a:rPr>
              <a:t>GRAPHENE IS RELATIVE BRITTLE MATERIAL TO A FRACTURE TOUGHNESS. IT IS LIKELY TO CRACK IN A BRITTLE MANNER AS LIKE A CERAMIC MATERIAL.</a:t>
            </a:r>
          </a:p>
          <a:p>
            <a:pPr algn="ctr"/>
            <a:r>
              <a:rPr lang="en-US" b="1" i="1" u="sng" dirty="0">
                <a:effectLst>
                  <a:outerShdw blurRad="38100" dist="38100" dir="2700000" algn="tl">
                    <a:srgbClr val="000000">
                      <a:alpha val="43137"/>
                    </a:srgbClr>
                  </a:outerShdw>
                </a:effectLst>
              </a:rPr>
              <a:t>ONE MORE PROPERTY THAT IT CAN DISTRIBUTE THE FORCE FASTLY OVER ITSELF FROM A IMPACT THAN ANY KNOWN MATERIAL</a:t>
            </a:r>
          </a:p>
          <a:p>
            <a:pPr algn="ctr"/>
            <a:r>
              <a:rPr lang="en-US" sz="2400" b="1" dirty="0">
                <a:solidFill>
                  <a:schemeClr val="accent4">
                    <a:lumMod val="75000"/>
                  </a:schemeClr>
                </a:solidFill>
              </a:rPr>
              <a:t>(4)BIO Compatible material</a:t>
            </a:r>
            <a:r>
              <a:rPr lang="en-US" b="1" dirty="0"/>
              <a:t>:</a:t>
            </a:r>
          </a:p>
          <a:p>
            <a:pPr algn="ctr"/>
            <a:r>
              <a:rPr lang="en-US" b="1" i="1" u="sng" dirty="0">
                <a:effectLst>
                  <a:outerShdw blurRad="38100" dist="38100" dir="2700000" algn="tl">
                    <a:srgbClr val="000000">
                      <a:alpha val="43137"/>
                    </a:srgbClr>
                  </a:outerShdw>
                </a:effectLst>
              </a:rPr>
              <a:t>Graphene is even a bio compatible material . It can be used as biochemical inducers . GRAPHENES </a:t>
            </a:r>
            <a:r>
              <a:rPr lang="en-US" b="1" i="1" u="sng" dirty="0" err="1">
                <a:effectLst>
                  <a:outerShdw blurRad="38100" dist="38100" dir="2700000" algn="tl">
                    <a:srgbClr val="000000">
                      <a:alpha val="43137"/>
                    </a:srgbClr>
                  </a:outerShdw>
                </a:effectLst>
              </a:rPr>
              <a:t>electodes</a:t>
            </a:r>
            <a:r>
              <a:rPr lang="en-US" b="1" i="1" u="sng" dirty="0">
                <a:effectLst>
                  <a:outerShdw blurRad="38100" dist="38100" dir="2700000" algn="tl">
                    <a:srgbClr val="000000">
                      <a:alpha val="43137"/>
                    </a:srgbClr>
                  </a:outerShdw>
                </a:effectLst>
              </a:rPr>
              <a:t> in the body stays significantly more stable than the electrodes of tungsten or silicon because of its high flexibility, conductivity and compatibility</a:t>
            </a:r>
            <a:r>
              <a:rPr lang="en-US" dirty="0"/>
              <a:t>.</a:t>
            </a:r>
            <a:br>
              <a:rPr lang="en-US" b="1" dirty="0"/>
            </a:br>
            <a:r>
              <a:rPr lang="en-US" b="1" dirty="0">
                <a:solidFill>
                  <a:schemeClr val="accent4">
                    <a:lumMod val="75000"/>
                  </a:schemeClr>
                </a:solidFill>
              </a:rPr>
              <a:t>(5)</a:t>
            </a:r>
            <a:r>
              <a:rPr lang="en-US" sz="2400" b="1" dirty="0">
                <a:solidFill>
                  <a:schemeClr val="accent4">
                    <a:lumMod val="75000"/>
                  </a:schemeClr>
                </a:solidFill>
              </a:rPr>
              <a:t>Conductivity</a:t>
            </a:r>
            <a:r>
              <a:rPr lang="en-US" b="1" dirty="0"/>
              <a:t>:</a:t>
            </a:r>
          </a:p>
          <a:p>
            <a:pPr algn="ctr"/>
            <a:r>
              <a:rPr lang="en-US" u="sng" dirty="0"/>
              <a:t>One of the most useful properties of </a:t>
            </a:r>
            <a:r>
              <a:rPr lang="en-US" b="1" u="sng" dirty="0"/>
              <a:t>graphene</a:t>
            </a:r>
            <a:r>
              <a:rPr lang="en-US" u="sng" dirty="0"/>
              <a:t> is that it is a zero-overlap semimetal (with both holes and electrons as charge carriers) with very high electrical </a:t>
            </a:r>
            <a:r>
              <a:rPr lang="en-US" b="1" u="sng" dirty="0"/>
              <a:t>conductivity</a:t>
            </a:r>
            <a:r>
              <a:rPr lang="en-US" u="sng" dirty="0"/>
              <a:t>. The conductivity of graphene is tremendous , thus a gift for electrical and electronics engineering.</a:t>
            </a:r>
          </a:p>
        </p:txBody>
      </p:sp>
    </p:spTree>
    <p:extLst>
      <p:ext uri="{BB962C8B-B14F-4D97-AF65-F5344CB8AC3E}">
        <p14:creationId xmlns:p14="http://schemas.microsoft.com/office/powerpoint/2010/main" val="397492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B86FF-E421-4CDA-BE8E-A360004816BB}"/>
              </a:ext>
            </a:extLst>
          </p:cNvPr>
          <p:cNvSpPr/>
          <p:nvPr/>
        </p:nvSpPr>
        <p:spPr>
          <a:xfrm>
            <a:off x="571130" y="245264"/>
            <a:ext cx="11620870" cy="6432530"/>
          </a:xfrm>
          <a:prstGeom prst="rect">
            <a:avLst/>
          </a:prstGeom>
        </p:spPr>
        <p:txBody>
          <a:bodyPr wrap="square">
            <a:spAutoFit/>
          </a:bodyPr>
          <a:lstStyle/>
          <a:p>
            <a:pPr algn="ctr"/>
            <a:r>
              <a:rPr lang="en-US" sz="3200" b="1" i="1" u="sng" dirty="0">
                <a:solidFill>
                  <a:srgbClr val="FFFF00"/>
                </a:solidFill>
                <a:latin typeface="q_serif"/>
              </a:rPr>
              <a:t>&lt;GRAPHENE VS DIAMOND &gt;</a:t>
            </a:r>
          </a:p>
          <a:p>
            <a:endParaRPr lang="en-US" sz="2000" u="sng" dirty="0">
              <a:latin typeface="q_serif"/>
            </a:endParaRPr>
          </a:p>
          <a:p>
            <a:pPr marL="342900" indent="-342900">
              <a:buAutoNum type="arabicParenBoth"/>
            </a:pPr>
            <a:r>
              <a:rPr lang="en-US" sz="2000" u="sng" dirty="0">
                <a:latin typeface="q_serif"/>
              </a:rPr>
              <a:t>Graphene is stronger </a:t>
            </a:r>
            <a:r>
              <a:rPr lang="en-US" sz="2000" u="sng" dirty="0" err="1">
                <a:latin typeface="q_serif"/>
              </a:rPr>
              <a:t>tha</a:t>
            </a:r>
            <a:r>
              <a:rPr lang="en-US" sz="2000" u="sng" dirty="0">
                <a:latin typeface="q_serif"/>
              </a:rPr>
              <a:t> diamond . Graphene is superior to diamond in all respects like thermal stability, bond length ,ionization energy and young’s modulus and etc.</a:t>
            </a:r>
          </a:p>
          <a:p>
            <a:pPr marL="342900" indent="-342900">
              <a:buAutoNum type="arabicParenBoth"/>
            </a:pPr>
            <a:endParaRPr lang="en-US" sz="2000" u="sng" dirty="0">
              <a:latin typeface="q_serif"/>
            </a:endParaRPr>
          </a:p>
          <a:p>
            <a:pPr marL="342900" indent="-342900">
              <a:buAutoNum type="arabicParenBoth"/>
            </a:pPr>
            <a:r>
              <a:rPr lang="en-US" sz="2000" u="sng" dirty="0">
                <a:latin typeface="q_serif"/>
              </a:rPr>
              <a:t>In graphene c-c bond length is 0.142nm while diamond have a bond length of 0.154 nm, creates a impact in young’s modulus . As young modulus of graphene is around 1TPa while young modulus of diamond is only 1200 </a:t>
            </a:r>
            <a:r>
              <a:rPr lang="en-US" sz="2000" u="sng" dirty="0" err="1">
                <a:latin typeface="q_serif"/>
              </a:rPr>
              <a:t>Gpa</a:t>
            </a:r>
            <a:r>
              <a:rPr lang="en-US" sz="2000" u="sng" dirty="0">
                <a:latin typeface="q_serif"/>
              </a:rPr>
              <a:t>. Thus graphene have high strength and stronger than the diamond.</a:t>
            </a:r>
          </a:p>
          <a:p>
            <a:pPr marL="342900" indent="-342900">
              <a:buAutoNum type="arabicParenBoth"/>
            </a:pPr>
            <a:endParaRPr lang="en-US" sz="2000" u="sng" dirty="0">
              <a:latin typeface="q_serif"/>
            </a:endParaRPr>
          </a:p>
          <a:p>
            <a:pPr marL="342900" indent="-342900">
              <a:buAutoNum type="arabicParenBoth"/>
            </a:pPr>
            <a:r>
              <a:rPr lang="en-US" sz="2000" u="sng" dirty="0">
                <a:latin typeface="q_serif"/>
              </a:rPr>
              <a:t> Another reason for this superior tensile strength is the hybridization pattern in graphene and diamond. As we know, C atoms are sp3 hybridized in diamond forming a tetrahedral structure but in graphene, C atoms are sp2 hybridized forming a hexagonal structure with each atom 120 deg apart in the x-y plane. Hence, the nearest neighbour sp2 bonds in graphene are greater than the nearest neighbour sp3 bonds in diamond leading to higher tensile strength Hence, graphene is stronger than diamond.</a:t>
            </a:r>
          </a:p>
          <a:p>
            <a:pPr algn="ctr"/>
            <a:r>
              <a:rPr lang="en-US" sz="2000" u="sng" dirty="0">
                <a:solidFill>
                  <a:srgbClr val="FFFF00"/>
                </a:solidFill>
                <a:latin typeface="q_serif"/>
              </a:rPr>
              <a:t>ANOTHER PHYSICAL PROPERTIES OF GRAPHENE</a:t>
            </a:r>
          </a:p>
          <a:p>
            <a:pPr algn="ctr"/>
            <a:r>
              <a:rPr lang="en-US" sz="2000" i="1" u="sng" dirty="0">
                <a:latin typeface="q_serif"/>
              </a:rPr>
              <a:t>*DENSITY= 0.77 mg/m^2</a:t>
            </a:r>
          </a:p>
          <a:p>
            <a:pPr algn="ctr"/>
            <a:r>
              <a:rPr lang="en-US" sz="2000" i="1" u="sng" dirty="0">
                <a:latin typeface="q_serif"/>
              </a:rPr>
              <a:t>*BREAKING STRESS=42N/m</a:t>
            </a:r>
          </a:p>
          <a:p>
            <a:pPr algn="ctr"/>
            <a:r>
              <a:rPr lang="en-US" sz="2000" i="1" u="sng" dirty="0">
                <a:latin typeface="q_serif"/>
              </a:rPr>
              <a:t>*CONDUCTIVITY=0.96X10^6 (OHM)^-1/cm</a:t>
            </a:r>
          </a:p>
          <a:p>
            <a:pPr algn="ctr"/>
            <a:r>
              <a:rPr lang="en-US" sz="2000" i="1" u="sng" dirty="0">
                <a:latin typeface="q_serif"/>
              </a:rPr>
              <a:t>*THERMAL CONDUCTIVITY : 10X GREATER THAN COPPER</a:t>
            </a:r>
          </a:p>
          <a:p>
            <a:endParaRPr lang="en-US" sz="2000" u="sng" dirty="0"/>
          </a:p>
        </p:txBody>
      </p:sp>
      <p:pic>
        <p:nvPicPr>
          <p:cNvPr id="11" name="Picture 10">
            <a:extLst>
              <a:ext uri="{FF2B5EF4-FFF2-40B4-BE49-F238E27FC236}">
                <a16:creationId xmlns:a16="http://schemas.microsoft.com/office/drawing/2014/main" id="{8A113B55-8233-4823-A42D-6D325DF091F8}"/>
              </a:ext>
            </a:extLst>
          </p:cNvPr>
          <p:cNvPicPr>
            <a:picLocks noChangeAspect="1"/>
          </p:cNvPicPr>
          <p:nvPr/>
        </p:nvPicPr>
        <p:blipFill>
          <a:blip r:embed="rId2"/>
          <a:stretch>
            <a:fillRect/>
          </a:stretch>
        </p:blipFill>
        <p:spPr>
          <a:xfrm>
            <a:off x="1837676" y="25173"/>
            <a:ext cx="1571349" cy="871472"/>
          </a:xfrm>
          <a:prstGeom prst="rect">
            <a:avLst/>
          </a:prstGeom>
        </p:spPr>
      </p:pic>
      <p:pic>
        <p:nvPicPr>
          <p:cNvPr id="13" name="Picture 12">
            <a:extLst>
              <a:ext uri="{FF2B5EF4-FFF2-40B4-BE49-F238E27FC236}">
                <a16:creationId xmlns:a16="http://schemas.microsoft.com/office/drawing/2014/main" id="{94DF1F19-1B3D-48D6-A878-9F74BD5F7ABF}"/>
              </a:ext>
            </a:extLst>
          </p:cNvPr>
          <p:cNvPicPr>
            <a:picLocks noChangeAspect="1"/>
          </p:cNvPicPr>
          <p:nvPr/>
        </p:nvPicPr>
        <p:blipFill>
          <a:blip r:embed="rId3"/>
          <a:stretch>
            <a:fillRect/>
          </a:stretch>
        </p:blipFill>
        <p:spPr>
          <a:xfrm>
            <a:off x="9156841" y="82797"/>
            <a:ext cx="1514001" cy="1035149"/>
          </a:xfrm>
          <a:prstGeom prst="rect">
            <a:avLst/>
          </a:prstGeom>
        </p:spPr>
      </p:pic>
      <p:pic>
        <p:nvPicPr>
          <p:cNvPr id="17" name="Picture 16">
            <a:extLst>
              <a:ext uri="{FF2B5EF4-FFF2-40B4-BE49-F238E27FC236}">
                <a16:creationId xmlns:a16="http://schemas.microsoft.com/office/drawing/2014/main" id="{6DC48A76-3EB2-4C0F-8331-5D79A27E28C7}"/>
              </a:ext>
            </a:extLst>
          </p:cNvPr>
          <p:cNvPicPr>
            <a:picLocks noChangeAspect="1"/>
          </p:cNvPicPr>
          <p:nvPr/>
        </p:nvPicPr>
        <p:blipFill>
          <a:blip r:embed="rId4"/>
          <a:stretch>
            <a:fillRect/>
          </a:stretch>
        </p:blipFill>
        <p:spPr>
          <a:xfrm>
            <a:off x="221943" y="4678533"/>
            <a:ext cx="2982896" cy="2077374"/>
          </a:xfrm>
          <a:prstGeom prst="rect">
            <a:avLst/>
          </a:prstGeom>
        </p:spPr>
      </p:pic>
      <p:pic>
        <p:nvPicPr>
          <p:cNvPr id="18" name="Picture 17">
            <a:extLst>
              <a:ext uri="{FF2B5EF4-FFF2-40B4-BE49-F238E27FC236}">
                <a16:creationId xmlns:a16="http://schemas.microsoft.com/office/drawing/2014/main" id="{7556B698-B1B6-466E-BE3C-F6890B01D5D2}"/>
              </a:ext>
            </a:extLst>
          </p:cNvPr>
          <p:cNvPicPr>
            <a:picLocks noChangeAspect="1"/>
          </p:cNvPicPr>
          <p:nvPr/>
        </p:nvPicPr>
        <p:blipFill>
          <a:blip r:embed="rId5"/>
          <a:stretch>
            <a:fillRect/>
          </a:stretch>
        </p:blipFill>
        <p:spPr>
          <a:xfrm>
            <a:off x="9501088" y="4482627"/>
            <a:ext cx="2476870" cy="2363721"/>
          </a:xfrm>
          <a:prstGeom prst="rect">
            <a:avLst/>
          </a:prstGeom>
        </p:spPr>
      </p:pic>
    </p:spTree>
    <p:extLst>
      <p:ext uri="{BB962C8B-B14F-4D97-AF65-F5344CB8AC3E}">
        <p14:creationId xmlns:p14="http://schemas.microsoft.com/office/powerpoint/2010/main" val="272174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C1503E-29AC-40C5-80BB-2AA704393AC4}"/>
              </a:ext>
            </a:extLst>
          </p:cNvPr>
          <p:cNvSpPr/>
          <p:nvPr/>
        </p:nvSpPr>
        <p:spPr>
          <a:xfrm>
            <a:off x="355107" y="-97655"/>
            <a:ext cx="10685755" cy="4801314"/>
          </a:xfrm>
          <a:prstGeom prst="rect">
            <a:avLst/>
          </a:prstGeom>
        </p:spPr>
        <p:txBody>
          <a:bodyPr wrap="square">
            <a:spAutoFit/>
          </a:bodyPr>
          <a:lstStyle/>
          <a:p>
            <a:pPr algn="r"/>
            <a:r>
              <a:rPr lang="en-US" sz="3600" u="sng" dirty="0">
                <a:solidFill>
                  <a:srgbClr val="FFFF00"/>
                </a:solidFill>
                <a:latin typeface="BlenderProThin"/>
              </a:rPr>
              <a:t>Current applications</a:t>
            </a:r>
          </a:p>
          <a:p>
            <a:pPr algn="ctr"/>
            <a:r>
              <a:rPr lang="en-US" u="sng" dirty="0">
                <a:latin typeface="Open Sans"/>
              </a:rPr>
              <a:t>Right now in world graphene is used in various applications for its outstanding properties in Electronics, Sensors ,Biomedical, Coatings, Membranes, Composites etc. </a:t>
            </a:r>
          </a:p>
          <a:p>
            <a:pPr algn="ctr"/>
            <a:r>
              <a:rPr lang="en-US" u="sng" dirty="0">
                <a:latin typeface="Open Sans"/>
              </a:rPr>
              <a:t>THIS IS ONLY THE START. THESE ARE ONLY THE FIRST STEPS.</a:t>
            </a:r>
            <a:endParaRPr lang="en-US" sz="3600" u="sng" dirty="0">
              <a:latin typeface="Open Sans"/>
            </a:endParaRPr>
          </a:p>
          <a:p>
            <a:pPr algn="ctr"/>
            <a:r>
              <a:rPr lang="en-US" sz="3600" u="sng" dirty="0"/>
              <a:t> </a:t>
            </a:r>
            <a:r>
              <a:rPr lang="en-US" sz="3600" u="sng" dirty="0">
                <a:solidFill>
                  <a:srgbClr val="FFFF00"/>
                </a:solidFill>
              </a:rPr>
              <a:t>Future technology</a:t>
            </a:r>
          </a:p>
          <a:p>
            <a:r>
              <a:rPr lang="en-US" b="1" i="1" u="sng" dirty="0"/>
              <a:t>So where will graphene take us? </a:t>
            </a:r>
            <a:r>
              <a:rPr lang="en-US" u="sng" dirty="0"/>
              <a:t>How will it change our world? What benefits will it bring to mankind? What applications will we see in the near future and decades to come?</a:t>
            </a:r>
          </a:p>
          <a:p>
            <a:endParaRPr lang="en-US" u="sng" dirty="0"/>
          </a:p>
          <a:p>
            <a:r>
              <a:rPr lang="en-US" u="sng" dirty="0"/>
              <a:t>It can be used for purification , many developed countries are putting their efforts in technologies for purification of WATER . Moreover it can be used in semi transparent mobile phones . It can be used in wearable clothing that can help in communication as it is highly flexible and durable. </a:t>
            </a:r>
          </a:p>
          <a:p>
            <a:r>
              <a:rPr lang="en-US" u="sng" dirty="0"/>
              <a:t>These are future technologies which can be possible because of this highly useful MATERIAL ,in the coming FUTURE. Now nothing is impossible with graphene. Simply it is ALL IN ONE material.</a:t>
            </a:r>
          </a:p>
          <a:p>
            <a:endParaRPr lang="en-US" b="0" i="0" u="sng" dirty="0">
              <a:effectLst/>
              <a:latin typeface="Open Sans"/>
            </a:endParaRPr>
          </a:p>
        </p:txBody>
      </p:sp>
      <p:pic>
        <p:nvPicPr>
          <p:cNvPr id="5" name="Picture 4">
            <a:extLst>
              <a:ext uri="{FF2B5EF4-FFF2-40B4-BE49-F238E27FC236}">
                <a16:creationId xmlns:a16="http://schemas.microsoft.com/office/drawing/2014/main" id="{01855CCB-D49A-45A3-8022-8F81EBF552C5}"/>
              </a:ext>
            </a:extLst>
          </p:cNvPr>
          <p:cNvPicPr>
            <a:picLocks noChangeAspect="1"/>
          </p:cNvPicPr>
          <p:nvPr/>
        </p:nvPicPr>
        <p:blipFill>
          <a:blip r:embed="rId2"/>
          <a:stretch>
            <a:fillRect/>
          </a:stretch>
        </p:blipFill>
        <p:spPr>
          <a:xfrm>
            <a:off x="8025414" y="4492006"/>
            <a:ext cx="3870663" cy="2290536"/>
          </a:xfrm>
          <a:prstGeom prst="rect">
            <a:avLst/>
          </a:prstGeom>
        </p:spPr>
      </p:pic>
      <p:pic>
        <p:nvPicPr>
          <p:cNvPr id="7" name="Picture 6">
            <a:extLst>
              <a:ext uri="{FF2B5EF4-FFF2-40B4-BE49-F238E27FC236}">
                <a16:creationId xmlns:a16="http://schemas.microsoft.com/office/drawing/2014/main" id="{7D9E77FF-04BE-448D-B987-8EC5380FF98B}"/>
              </a:ext>
            </a:extLst>
          </p:cNvPr>
          <p:cNvPicPr>
            <a:picLocks noChangeAspect="1"/>
          </p:cNvPicPr>
          <p:nvPr/>
        </p:nvPicPr>
        <p:blipFill>
          <a:blip r:embed="rId3"/>
          <a:stretch>
            <a:fillRect/>
          </a:stretch>
        </p:blipFill>
        <p:spPr>
          <a:xfrm>
            <a:off x="355107" y="4492006"/>
            <a:ext cx="3888419" cy="2290535"/>
          </a:xfrm>
          <a:prstGeom prst="rect">
            <a:avLst/>
          </a:prstGeom>
        </p:spPr>
      </p:pic>
      <p:pic>
        <p:nvPicPr>
          <p:cNvPr id="4" name="Picture 3">
            <a:extLst>
              <a:ext uri="{FF2B5EF4-FFF2-40B4-BE49-F238E27FC236}">
                <a16:creationId xmlns:a16="http://schemas.microsoft.com/office/drawing/2014/main" id="{B32CC6CE-660A-4998-A2A8-6F0D6E0EC6DA}"/>
              </a:ext>
            </a:extLst>
          </p:cNvPr>
          <p:cNvPicPr>
            <a:picLocks noChangeAspect="1"/>
          </p:cNvPicPr>
          <p:nvPr/>
        </p:nvPicPr>
        <p:blipFill>
          <a:blip r:embed="rId4"/>
          <a:stretch>
            <a:fillRect/>
          </a:stretch>
        </p:blipFill>
        <p:spPr>
          <a:xfrm>
            <a:off x="4243527" y="4492006"/>
            <a:ext cx="3781888" cy="2338763"/>
          </a:xfrm>
          <a:prstGeom prst="rect">
            <a:avLst/>
          </a:prstGeom>
        </p:spPr>
      </p:pic>
    </p:spTree>
    <p:extLst>
      <p:ext uri="{BB962C8B-B14F-4D97-AF65-F5344CB8AC3E}">
        <p14:creationId xmlns:p14="http://schemas.microsoft.com/office/powerpoint/2010/main" val="135924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361</TotalTime>
  <Words>347</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BlenderProThin</vt:lpstr>
      <vt:lpstr>Bradley Hand ITC</vt:lpstr>
      <vt:lpstr>Century Gothic</vt:lpstr>
      <vt:lpstr>Open Sans</vt:lpstr>
      <vt:lpstr>q_serif</vt:lpstr>
      <vt:lpstr>Wingdings 3</vt:lpstr>
      <vt:lpstr>Ion</vt:lpstr>
      <vt:lpstr>            RANJAN YADAV EVD17I009  Harder than diamond, stronger than steel, super conductor … graphene’s unreal.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RANJAN YADAV EVD17I009  Harder than diamond, stronger than steel, super conductor … graphene’s unreal</dc:title>
  <dc:creator>ranjan yadav</dc:creator>
  <cp:lastModifiedBy>ranjan yadav</cp:lastModifiedBy>
  <cp:revision>38</cp:revision>
  <dcterms:created xsi:type="dcterms:W3CDTF">2017-10-14T03:55:15Z</dcterms:created>
  <dcterms:modified xsi:type="dcterms:W3CDTF">2017-10-14T10:39:49Z</dcterms:modified>
</cp:coreProperties>
</file>