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239D-AE4F-444A-92F7-194AA3728C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52120-C39A-4956-BF0B-C1C96580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9A1455-3668-4E32-99DE-8F6158A2747D}"/>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5" name="Footer Placeholder 4">
            <a:extLst>
              <a:ext uri="{FF2B5EF4-FFF2-40B4-BE49-F238E27FC236}">
                <a16:creationId xmlns:a16="http://schemas.microsoft.com/office/drawing/2014/main" id="{B37173A8-0029-42E8-A305-B022A3244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A9A2-111E-4F90-9488-8E77989EBC5D}"/>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82648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04B9-DF6C-41AB-9E28-BC652DD41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EAABE-39D2-49CD-9031-2068E027B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DEAB0-3C31-40C6-9181-F0C12FE3BC78}"/>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5" name="Footer Placeholder 4">
            <a:extLst>
              <a:ext uri="{FF2B5EF4-FFF2-40B4-BE49-F238E27FC236}">
                <a16:creationId xmlns:a16="http://schemas.microsoft.com/office/drawing/2014/main" id="{217DBB0E-08C5-4133-BA24-7E0399A5E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EA64C-4F41-4165-875A-23CFCBA18E81}"/>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247470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D3A30-FD2E-451D-A7C4-CA1438EB5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9F851F-3254-40D1-812D-71F174FD0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CE62F-AD87-4185-88A3-471E3CB755D6}"/>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5" name="Footer Placeholder 4">
            <a:extLst>
              <a:ext uri="{FF2B5EF4-FFF2-40B4-BE49-F238E27FC236}">
                <a16:creationId xmlns:a16="http://schemas.microsoft.com/office/drawing/2014/main" id="{6AEC5BB4-E2E9-4C3E-A62C-091476E63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5A39A-80C5-4752-9BB6-690B542E5F12}"/>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172216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C41E-BCDE-4064-BAA9-151359ABD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6A142-C528-4C67-AA05-89E64C34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25E17-9CA7-495A-ABFD-8B86BDA78ECF}"/>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5" name="Footer Placeholder 4">
            <a:extLst>
              <a:ext uri="{FF2B5EF4-FFF2-40B4-BE49-F238E27FC236}">
                <a16:creationId xmlns:a16="http://schemas.microsoft.com/office/drawing/2014/main" id="{879C2D50-80AA-4F20-97EC-77902DFE2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67B03-262C-4DFB-A213-72F1A285F780}"/>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156358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65F9-1409-4D75-9D51-B4DF14FF7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B590E7-CD3E-4D0A-940E-F9A54B8E2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E5249-F9CF-4E54-9AB1-248544147CBD}"/>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5" name="Footer Placeholder 4">
            <a:extLst>
              <a:ext uri="{FF2B5EF4-FFF2-40B4-BE49-F238E27FC236}">
                <a16:creationId xmlns:a16="http://schemas.microsoft.com/office/drawing/2014/main" id="{D76AD54F-FCAE-4301-9D91-628F0EC34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291D3-7CAA-4C06-BA44-9A2EB21C82AE}"/>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60992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E146-F997-4AE7-9FAD-44C400620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D9BCC-288C-40E9-BA9B-05F661CF7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3C1B1B-FD96-4F17-965A-BF5872F8F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F260CF-0AA9-40C6-A9F9-7597EC8132C5}"/>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6" name="Footer Placeholder 5">
            <a:extLst>
              <a:ext uri="{FF2B5EF4-FFF2-40B4-BE49-F238E27FC236}">
                <a16:creationId xmlns:a16="http://schemas.microsoft.com/office/drawing/2014/main" id="{4BD2F95A-82BD-40D8-A88F-DF7AB60C7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06AE4-822D-4D08-BFCE-F31BEB67DD60}"/>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250199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FF9-DA98-49A9-B309-96998E9635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1FEAA-F754-4352-939B-212C2D860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5A8DC-284E-4507-8396-65C1B5EA85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35E512-F3BA-406C-B488-D5729E7E6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C5436C-2BED-4046-9B0D-B9094B189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4F7CA-D5FE-46A4-B98A-94F5AA415851}"/>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8" name="Footer Placeholder 7">
            <a:extLst>
              <a:ext uri="{FF2B5EF4-FFF2-40B4-BE49-F238E27FC236}">
                <a16:creationId xmlns:a16="http://schemas.microsoft.com/office/drawing/2014/main" id="{470FFCF4-E491-41AF-83E9-52F735B12C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075546-53EA-4B3E-9E8D-64F229686281}"/>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385479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5E72-66C4-4ACA-ABE4-D5339DFB0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C97B7-0C2C-4308-AE58-E247F81AD7A5}"/>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4" name="Footer Placeholder 3">
            <a:extLst>
              <a:ext uri="{FF2B5EF4-FFF2-40B4-BE49-F238E27FC236}">
                <a16:creationId xmlns:a16="http://schemas.microsoft.com/office/drawing/2014/main" id="{A04B0D1A-4C0E-433A-90A2-67D34C9F1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A44815-7363-4D78-89CA-7997C3D29757}"/>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9718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301601-1B80-4DFC-BCD2-C77762A6FF02}"/>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3" name="Footer Placeholder 2">
            <a:extLst>
              <a:ext uri="{FF2B5EF4-FFF2-40B4-BE49-F238E27FC236}">
                <a16:creationId xmlns:a16="http://schemas.microsoft.com/office/drawing/2014/main" id="{7D0ACDCC-6A77-433D-A7FF-000345ED85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92546B-6BC9-424E-BE12-A7A2380B82F6}"/>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327510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F3F9-16A8-4992-8FCF-DD3E5DDAE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394572-F2AC-4409-9978-5C9BB1636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DD8712-9662-4A03-996E-CEC10FA05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EDF5F-C796-4343-BB83-3673BEFF6540}"/>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6" name="Footer Placeholder 5">
            <a:extLst>
              <a:ext uri="{FF2B5EF4-FFF2-40B4-BE49-F238E27FC236}">
                <a16:creationId xmlns:a16="http://schemas.microsoft.com/office/drawing/2014/main" id="{707BCB74-0111-4EF7-A1C8-6A001D8A2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88CA7-C60E-4B17-8C2E-1DAC05D2616A}"/>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147538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884E-46EA-46F0-93AF-605C10D8E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31D48E-E71B-4469-B50C-42C2D6A4E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6E4D50-C1C2-40C2-8945-7080FD689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CE920-302F-440A-9DF6-74F332C31A36}"/>
              </a:ext>
            </a:extLst>
          </p:cNvPr>
          <p:cNvSpPr>
            <a:spLocks noGrp="1"/>
          </p:cNvSpPr>
          <p:nvPr>
            <p:ph type="dt" sz="half" idx="10"/>
          </p:nvPr>
        </p:nvSpPr>
        <p:spPr/>
        <p:txBody>
          <a:bodyPr/>
          <a:lstStyle/>
          <a:p>
            <a:fld id="{4F9E2761-C596-47CB-B7CA-207058EB177E}" type="datetimeFigureOut">
              <a:rPr lang="en-US" smtClean="0"/>
              <a:t>3/6/2020</a:t>
            </a:fld>
            <a:endParaRPr lang="en-US"/>
          </a:p>
        </p:txBody>
      </p:sp>
      <p:sp>
        <p:nvSpPr>
          <p:cNvPr id="6" name="Footer Placeholder 5">
            <a:extLst>
              <a:ext uri="{FF2B5EF4-FFF2-40B4-BE49-F238E27FC236}">
                <a16:creationId xmlns:a16="http://schemas.microsoft.com/office/drawing/2014/main" id="{7F3E846A-55E5-48A6-95A7-AF9FB2F75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4A3A0-7602-4050-9FE2-4655D2A2FFC1}"/>
              </a:ext>
            </a:extLst>
          </p:cNvPr>
          <p:cNvSpPr>
            <a:spLocks noGrp="1"/>
          </p:cNvSpPr>
          <p:nvPr>
            <p:ph type="sldNum" sz="quarter" idx="12"/>
          </p:nvPr>
        </p:nvSpPr>
        <p:spPr/>
        <p:txBody>
          <a:bodyPr/>
          <a:lstStyle/>
          <a:p>
            <a:fld id="{9FF4B485-DB51-4CFB-AEE6-55600CEC1355}" type="slidenum">
              <a:rPr lang="en-US" smtClean="0"/>
              <a:t>‹#›</a:t>
            </a:fld>
            <a:endParaRPr lang="en-US"/>
          </a:p>
        </p:txBody>
      </p:sp>
    </p:spTree>
    <p:extLst>
      <p:ext uri="{BB962C8B-B14F-4D97-AF65-F5344CB8AC3E}">
        <p14:creationId xmlns:p14="http://schemas.microsoft.com/office/powerpoint/2010/main" val="189942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45C9D-3486-4CC9-A8D5-2E2D6A35E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B8A424-1129-4C15-A07C-60527B012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1578E-C542-43DD-AE7A-9CD2FC102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E2761-C596-47CB-B7CA-207058EB177E}" type="datetimeFigureOut">
              <a:rPr lang="en-US" smtClean="0"/>
              <a:t>3/6/2020</a:t>
            </a:fld>
            <a:endParaRPr lang="en-US"/>
          </a:p>
        </p:txBody>
      </p:sp>
      <p:sp>
        <p:nvSpPr>
          <p:cNvPr id="5" name="Footer Placeholder 4">
            <a:extLst>
              <a:ext uri="{FF2B5EF4-FFF2-40B4-BE49-F238E27FC236}">
                <a16:creationId xmlns:a16="http://schemas.microsoft.com/office/drawing/2014/main" id="{872984F5-83B7-4847-B601-655636B5C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9AF0CD-61AA-4E5D-A978-A743BD8D6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4B485-DB51-4CFB-AEE6-55600CEC1355}" type="slidenum">
              <a:rPr lang="en-US" smtClean="0"/>
              <a:t>‹#›</a:t>
            </a:fld>
            <a:endParaRPr lang="en-US"/>
          </a:p>
        </p:txBody>
      </p:sp>
    </p:spTree>
    <p:extLst>
      <p:ext uri="{BB962C8B-B14F-4D97-AF65-F5344CB8AC3E}">
        <p14:creationId xmlns:p14="http://schemas.microsoft.com/office/powerpoint/2010/main" val="40519963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55C6-393B-4771-8592-DE26A183615E}"/>
              </a:ext>
            </a:extLst>
          </p:cNvPr>
          <p:cNvSpPr>
            <a:spLocks noGrp="1"/>
          </p:cNvSpPr>
          <p:nvPr>
            <p:ph type="ctrTitle"/>
          </p:nvPr>
        </p:nvSpPr>
        <p:spPr/>
        <p:txBody>
          <a:bodyPr>
            <a:normAutofit fontScale="90000"/>
          </a:bodyPr>
          <a:lstStyle/>
          <a:p>
            <a:br>
              <a:rPr lang="en-US" b="1" dirty="0"/>
            </a:br>
            <a:r>
              <a:rPr lang="en-US" b="1" dirty="0"/>
              <a:t>EVD17I009: RANJAN YADAV </a:t>
            </a:r>
            <a:br>
              <a:rPr lang="en-US" b="1" dirty="0"/>
            </a:br>
            <a:r>
              <a:rPr lang="en-US" b="1" dirty="0"/>
              <a:t>EMC considerations and techniques for UAVs</a:t>
            </a:r>
            <a:br>
              <a:rPr lang="en-US" b="1" dirty="0"/>
            </a:br>
            <a:endParaRPr lang="en-US" b="1" dirty="0"/>
          </a:p>
        </p:txBody>
      </p:sp>
      <p:sp>
        <p:nvSpPr>
          <p:cNvPr id="3" name="Subtitle 2">
            <a:extLst>
              <a:ext uri="{FF2B5EF4-FFF2-40B4-BE49-F238E27FC236}">
                <a16:creationId xmlns:a16="http://schemas.microsoft.com/office/drawing/2014/main" id="{001C2F0E-4E91-4F2B-8094-A29BF9AFB36A}"/>
              </a:ext>
            </a:extLst>
          </p:cNvPr>
          <p:cNvSpPr>
            <a:spLocks noGrp="1"/>
          </p:cNvSpPr>
          <p:nvPr>
            <p:ph type="subTitle" idx="1"/>
          </p:nvPr>
        </p:nvSpPr>
        <p:spPr>
          <a:xfrm>
            <a:off x="1118587" y="3602037"/>
            <a:ext cx="9987378" cy="2674475"/>
          </a:xfrm>
        </p:spPr>
        <p:txBody>
          <a:bodyPr>
            <a:normAutofit fontScale="85000" lnSpcReduction="20000"/>
          </a:bodyPr>
          <a:lstStyle/>
          <a:p>
            <a:r>
              <a:rPr lang="en-US" sz="7300" dirty="0"/>
              <a:t>WHY THIS TOPIC TO BE CONSIDERED OR DISCUSSED?</a:t>
            </a:r>
          </a:p>
          <a:p>
            <a:r>
              <a:rPr lang="en-US" sz="2800" b="1" dirty="0">
                <a:solidFill>
                  <a:srgbClr val="FF0000"/>
                </a:solidFill>
              </a:rPr>
              <a:t>As it is sometimes reported that unmanned aerial vehicles (UAVs) suffer from loss of control and unpredictable performance due to interference.</a:t>
            </a:r>
          </a:p>
          <a:p>
            <a:br>
              <a:rPr lang="en-US" dirty="0"/>
            </a:br>
            <a:endParaRPr lang="en-US" dirty="0"/>
          </a:p>
        </p:txBody>
      </p:sp>
    </p:spTree>
    <p:extLst>
      <p:ext uri="{BB962C8B-B14F-4D97-AF65-F5344CB8AC3E}">
        <p14:creationId xmlns:p14="http://schemas.microsoft.com/office/powerpoint/2010/main" val="112145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D54D15-C8B5-4B69-BAD2-2B276D66E47E}"/>
              </a:ext>
            </a:extLst>
          </p:cNvPr>
          <p:cNvSpPr/>
          <p:nvPr/>
        </p:nvSpPr>
        <p:spPr>
          <a:xfrm>
            <a:off x="455720" y="398067"/>
            <a:ext cx="6096000" cy="646331"/>
          </a:xfrm>
          <a:prstGeom prst="rect">
            <a:avLst/>
          </a:prstGeom>
        </p:spPr>
        <p:txBody>
          <a:bodyPr>
            <a:spAutoFit/>
          </a:bodyPr>
          <a:lstStyle/>
          <a:p>
            <a:br>
              <a:rPr lang="en-US" dirty="0"/>
            </a:br>
            <a:endParaRPr lang="en-US" dirty="0"/>
          </a:p>
        </p:txBody>
      </p:sp>
      <p:pic>
        <p:nvPicPr>
          <p:cNvPr id="4" name="Picture 3">
            <a:extLst>
              <a:ext uri="{FF2B5EF4-FFF2-40B4-BE49-F238E27FC236}">
                <a16:creationId xmlns:a16="http://schemas.microsoft.com/office/drawing/2014/main" id="{A660E699-1530-443F-8B48-C13007CF68F9}"/>
              </a:ext>
            </a:extLst>
          </p:cNvPr>
          <p:cNvPicPr>
            <a:picLocks noChangeAspect="1"/>
          </p:cNvPicPr>
          <p:nvPr/>
        </p:nvPicPr>
        <p:blipFill>
          <a:blip r:embed="rId2"/>
          <a:stretch>
            <a:fillRect/>
          </a:stretch>
        </p:blipFill>
        <p:spPr>
          <a:xfrm>
            <a:off x="248575" y="190499"/>
            <a:ext cx="5524500" cy="6023870"/>
          </a:xfrm>
          <a:prstGeom prst="rect">
            <a:avLst/>
          </a:prstGeom>
        </p:spPr>
      </p:pic>
      <p:sp>
        <p:nvSpPr>
          <p:cNvPr id="5" name="Rectangle 4">
            <a:extLst>
              <a:ext uri="{FF2B5EF4-FFF2-40B4-BE49-F238E27FC236}">
                <a16:creationId xmlns:a16="http://schemas.microsoft.com/office/drawing/2014/main" id="{E6B363CD-BF70-4A9A-9F42-36DCB11A37E8}"/>
              </a:ext>
            </a:extLst>
          </p:cNvPr>
          <p:cNvSpPr/>
          <p:nvPr/>
        </p:nvSpPr>
        <p:spPr>
          <a:xfrm>
            <a:off x="5773075" y="872127"/>
            <a:ext cx="6096000" cy="4893647"/>
          </a:xfrm>
          <a:prstGeom prst="rect">
            <a:avLst/>
          </a:prstGeom>
        </p:spPr>
        <p:txBody>
          <a:bodyPr>
            <a:spAutoFit/>
          </a:bodyPr>
          <a:lstStyle/>
          <a:p>
            <a:r>
              <a:rPr lang="en-US" sz="3200" b="1" dirty="0">
                <a:solidFill>
                  <a:srgbClr val="FF0000"/>
                </a:solidFill>
                <a:latin typeface="Arial" panose="020B0604020202020204" pitchFamily="34" charset="0"/>
              </a:rPr>
              <a:t>CONCLUSION:</a:t>
            </a:r>
            <a:endParaRPr lang="en-US" sz="3200" dirty="0">
              <a:solidFill>
                <a:srgbClr val="FF0000"/>
              </a:solidFill>
            </a:endParaRPr>
          </a:p>
          <a:p>
            <a:r>
              <a:rPr lang="en-US" sz="2000" b="1" dirty="0">
                <a:latin typeface="Arial" panose="020B0604020202020204" pitchFamily="34" charset="0"/>
              </a:rPr>
              <a:t>EMI/EMC testing currently is forging ahead in the diligent evaluation of electronics. Professionals are discovering more ways to safeguard aircraft and deliver safe components. The future of electromagnetic trials include faster processing concerns, automation, push for pre-compliance and shortened design cycles.</a:t>
            </a:r>
          </a:p>
          <a:p>
            <a:endParaRPr lang="en-US" sz="2000" b="1" dirty="0">
              <a:latin typeface="Arial" panose="020B0604020202020204" pitchFamily="34" charset="0"/>
            </a:endParaRPr>
          </a:p>
          <a:p>
            <a:endParaRPr lang="en-US" sz="2000" dirty="0"/>
          </a:p>
          <a:p>
            <a:r>
              <a:rPr lang="en-US" sz="2000" b="1" dirty="0">
                <a:solidFill>
                  <a:srgbClr val="FF0000"/>
                </a:solidFill>
                <a:latin typeface="Arial" panose="020B0604020202020204" pitchFamily="34" charset="0"/>
              </a:rPr>
              <a:t>Trends of EMI/EMC Testing</a:t>
            </a:r>
            <a:endParaRPr lang="en-US" sz="2000" b="1" dirty="0">
              <a:solidFill>
                <a:srgbClr val="FF0000"/>
              </a:solidFill>
            </a:endParaRPr>
          </a:p>
          <a:p>
            <a:r>
              <a:rPr lang="en-US" sz="2000" dirty="0">
                <a:latin typeface="Arial" panose="020B0604020202020204" pitchFamily="34" charset="0"/>
              </a:rPr>
              <a:t>1. Wireless Communication</a:t>
            </a:r>
            <a:endParaRPr lang="en-US" sz="2000" b="1" dirty="0"/>
          </a:p>
          <a:p>
            <a:r>
              <a:rPr lang="en-US" sz="2000" dirty="0">
                <a:latin typeface="Arial" panose="020B0604020202020204" pitchFamily="34" charset="0"/>
              </a:rPr>
              <a:t>2. Intelligent Machines and IoT</a:t>
            </a:r>
            <a:endParaRPr lang="en-US" sz="2000" b="1" dirty="0"/>
          </a:p>
          <a:p>
            <a:r>
              <a:rPr lang="en-US" sz="2000" dirty="0">
                <a:latin typeface="Arial" panose="020B0604020202020204" pitchFamily="34" charset="0"/>
              </a:rPr>
              <a:t>3. Simulation</a:t>
            </a:r>
            <a:endParaRPr lang="en-US" sz="2000" b="1" dirty="0"/>
          </a:p>
          <a:p>
            <a:r>
              <a:rPr lang="en-US" sz="2000" dirty="0">
                <a:latin typeface="Arial" panose="020B0604020202020204" pitchFamily="34" charset="0"/>
              </a:rPr>
              <a:t>4. Strict Limits</a:t>
            </a:r>
            <a:endParaRPr lang="en-US" sz="2000" b="1" dirty="0"/>
          </a:p>
        </p:txBody>
      </p:sp>
      <p:sp>
        <p:nvSpPr>
          <p:cNvPr id="6" name="Rectangle 5">
            <a:extLst>
              <a:ext uri="{FF2B5EF4-FFF2-40B4-BE49-F238E27FC236}">
                <a16:creationId xmlns:a16="http://schemas.microsoft.com/office/drawing/2014/main" id="{C843AC92-AF88-477F-99EC-0657EA3326E3}"/>
              </a:ext>
            </a:extLst>
          </p:cNvPr>
          <p:cNvSpPr/>
          <p:nvPr/>
        </p:nvSpPr>
        <p:spPr>
          <a:xfrm>
            <a:off x="109862" y="6239834"/>
            <a:ext cx="10703139" cy="538609"/>
          </a:xfrm>
          <a:prstGeom prst="rect">
            <a:avLst/>
          </a:prstGeom>
        </p:spPr>
        <p:txBody>
          <a:bodyPr wrap="square">
            <a:spAutoFit/>
          </a:bodyPr>
          <a:lstStyle/>
          <a:p>
            <a:r>
              <a:rPr lang="en-US" b="1" dirty="0">
                <a:solidFill>
                  <a:srgbClr val="231F20"/>
                </a:solidFill>
                <a:latin typeface="MyriadPro-Semibold"/>
              </a:rPr>
              <a:t>REFERENCE : EMC Considerations for Unmanned Aerial Vehicles</a:t>
            </a:r>
          </a:p>
          <a:p>
            <a:r>
              <a:rPr lang="en-US" sz="1100" b="0" i="1" u="none" strike="noStrike" baseline="0" dirty="0">
                <a:solidFill>
                  <a:srgbClr val="000000"/>
                </a:solidFill>
                <a:latin typeface="MyriadPro-It"/>
              </a:rPr>
              <a:t>Paul Kay</a:t>
            </a:r>
            <a:endParaRPr lang="en-US" dirty="0"/>
          </a:p>
        </p:txBody>
      </p:sp>
    </p:spTree>
    <p:extLst>
      <p:ext uri="{BB962C8B-B14F-4D97-AF65-F5344CB8AC3E}">
        <p14:creationId xmlns:p14="http://schemas.microsoft.com/office/powerpoint/2010/main" val="176451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CD9037-C0EF-41F8-9B0C-3BC8BFA2A089}"/>
              </a:ext>
            </a:extLst>
          </p:cNvPr>
          <p:cNvSpPr txBox="1"/>
          <p:nvPr/>
        </p:nvSpPr>
        <p:spPr>
          <a:xfrm>
            <a:off x="585926" y="683581"/>
            <a:ext cx="10901779" cy="6063198"/>
          </a:xfrm>
          <a:prstGeom prst="rect">
            <a:avLst/>
          </a:prstGeom>
          <a:noFill/>
        </p:spPr>
        <p:txBody>
          <a:bodyPr wrap="square" rtlCol="0">
            <a:spAutoFit/>
          </a:bodyPr>
          <a:lstStyle/>
          <a:p>
            <a:r>
              <a:rPr lang="en-US" sz="2800" dirty="0">
                <a:solidFill>
                  <a:srgbClr val="FF0000"/>
                </a:solidFill>
              </a:rPr>
              <a:t>REFERENCES:</a:t>
            </a:r>
          </a:p>
          <a:p>
            <a:r>
              <a:rPr lang="en-US" b="1" dirty="0"/>
              <a:t>1. EMC Considerations for Unmanned Aerial Vehicles</a:t>
            </a:r>
          </a:p>
          <a:p>
            <a:r>
              <a:rPr lang="en-US" i="1" dirty="0"/>
              <a:t>Paul Kay- Handbook of Aerospace Electromagnetic Compatibility.</a:t>
            </a:r>
          </a:p>
          <a:p>
            <a:endParaRPr lang="en-US" i="1" dirty="0"/>
          </a:p>
          <a:p>
            <a:r>
              <a:rPr lang="en-US" i="1" dirty="0"/>
              <a:t>2.</a:t>
            </a:r>
            <a:r>
              <a:rPr lang="en-US" b="1" dirty="0"/>
              <a:t> A Novel Method of EMC Test at The System Level of UAV</a:t>
            </a:r>
          </a:p>
          <a:p>
            <a:r>
              <a:rPr lang="en-US" dirty="0"/>
              <a:t>Journal by LI BO, Huang Daqing, Nia Riuruic</a:t>
            </a:r>
          </a:p>
          <a:p>
            <a:r>
              <a:rPr lang="en-US" dirty="0"/>
              <a:t>College of IST, Nanjing University of Aeronautics and Astronautics, Nanjing, China, 210016;</a:t>
            </a:r>
          </a:p>
          <a:p>
            <a:r>
              <a:rPr lang="en-US" dirty="0"/>
              <a:t>UAV Research Department, Nanjing University of Aeronautics and Astronautics, Nanjing,</a:t>
            </a:r>
          </a:p>
          <a:p>
            <a:r>
              <a:rPr lang="en-US" dirty="0"/>
              <a:t>China, 210016; Department of Research, Nanjing College of Information</a:t>
            </a:r>
          </a:p>
          <a:p>
            <a:r>
              <a:rPr lang="en-US" dirty="0"/>
              <a:t>Technology, Nanjing, China,210046</a:t>
            </a:r>
          </a:p>
          <a:p>
            <a:endParaRPr lang="en-US" dirty="0"/>
          </a:p>
          <a:p>
            <a:r>
              <a:rPr lang="en-US" dirty="0"/>
              <a:t>3.</a:t>
            </a:r>
            <a:r>
              <a:rPr lang="en-US" b="1" dirty="0"/>
              <a:t> Methodology to Ensure the Intrasystem Electromagnetic</a:t>
            </a:r>
          </a:p>
          <a:p>
            <a:r>
              <a:rPr lang="en-US" b="1" dirty="0"/>
              <a:t>Compatibility of UAV Avionics</a:t>
            </a:r>
          </a:p>
          <a:p>
            <a:r>
              <a:rPr lang="en-US" b="1" dirty="0"/>
              <a:t>R. R. Gainutdinov* and S. F. Chermoshentsev</a:t>
            </a:r>
          </a:p>
          <a:p>
            <a:r>
              <a:rPr lang="en-US" i="1" dirty="0"/>
              <a:t>Tupolev Kazan National Research Technical University, ul. Karla Marksa 10, Kazan, 420111 Tatarstan, Russia</a:t>
            </a:r>
          </a:p>
          <a:p>
            <a:endParaRPr lang="en-US" i="1" dirty="0"/>
          </a:p>
          <a:p>
            <a:r>
              <a:rPr lang="en-US" i="1" dirty="0"/>
              <a:t>4.</a:t>
            </a:r>
            <a:r>
              <a:rPr lang="en-US" b="1" dirty="0"/>
              <a:t> SMALL UNMANNED AIRCRAFT ELECTROMAGNETIC INTERFERENCE</a:t>
            </a:r>
          </a:p>
          <a:p>
            <a:r>
              <a:rPr lang="en-US" b="1" dirty="0"/>
              <a:t>(EMI) INITIAL ASSESSMENT</a:t>
            </a:r>
          </a:p>
          <a:p>
            <a:r>
              <a:rPr lang="en-US" i="1" dirty="0"/>
              <a:t>Jaewoo Jung, Corey Ippolito, Christopher Rogers, NASA Ames Research Center, Moffett Field, CA</a:t>
            </a:r>
          </a:p>
          <a:p>
            <a:r>
              <a:rPr lang="en-US" i="1" dirty="0"/>
              <a:t>Robert Kerczewski, Alan Downey, NASA Glenn Research Center, Cleveland, OH</a:t>
            </a:r>
          </a:p>
          <a:p>
            <a:r>
              <a:rPr lang="nl-NL" i="1" dirty="0"/>
              <a:t>Konstantin Matheou, Zin Technologies, Inc., Brook Park, OH</a:t>
            </a:r>
            <a:endParaRPr lang="en-US" dirty="0"/>
          </a:p>
        </p:txBody>
      </p:sp>
    </p:spTree>
    <p:extLst>
      <p:ext uri="{BB962C8B-B14F-4D97-AF65-F5344CB8AC3E}">
        <p14:creationId xmlns:p14="http://schemas.microsoft.com/office/powerpoint/2010/main" val="218856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0528F-5403-4D17-9E23-C1A515E7981A}"/>
              </a:ext>
            </a:extLst>
          </p:cNvPr>
          <p:cNvPicPr>
            <a:picLocks noChangeAspect="1"/>
          </p:cNvPicPr>
          <p:nvPr/>
        </p:nvPicPr>
        <p:blipFill>
          <a:blip r:embed="rId2"/>
          <a:stretch>
            <a:fillRect/>
          </a:stretch>
        </p:blipFill>
        <p:spPr>
          <a:xfrm>
            <a:off x="221942" y="1598512"/>
            <a:ext cx="7991475" cy="4410075"/>
          </a:xfrm>
          <a:prstGeom prst="rect">
            <a:avLst/>
          </a:prstGeom>
        </p:spPr>
      </p:pic>
      <p:sp>
        <p:nvSpPr>
          <p:cNvPr id="2" name="TextBox 1">
            <a:extLst>
              <a:ext uri="{FF2B5EF4-FFF2-40B4-BE49-F238E27FC236}">
                <a16:creationId xmlns:a16="http://schemas.microsoft.com/office/drawing/2014/main" id="{89737D38-BC6B-4BFF-8EBB-FEE4E7C17E19}"/>
              </a:ext>
            </a:extLst>
          </p:cNvPr>
          <p:cNvSpPr txBox="1"/>
          <p:nvPr/>
        </p:nvSpPr>
        <p:spPr>
          <a:xfrm>
            <a:off x="1252884" y="440058"/>
            <a:ext cx="8416031" cy="830997"/>
          </a:xfrm>
          <a:prstGeom prst="rect">
            <a:avLst/>
          </a:prstGeom>
          <a:noFill/>
        </p:spPr>
        <p:txBody>
          <a:bodyPr wrap="square" rtlCol="0">
            <a:spAutoFit/>
          </a:bodyPr>
          <a:lstStyle/>
          <a:p>
            <a:r>
              <a:rPr lang="en-US" sz="4800" dirty="0"/>
              <a:t>THANK YOU!!</a:t>
            </a:r>
          </a:p>
        </p:txBody>
      </p:sp>
      <p:pic>
        <p:nvPicPr>
          <p:cNvPr id="4" name="Picture 3">
            <a:extLst>
              <a:ext uri="{FF2B5EF4-FFF2-40B4-BE49-F238E27FC236}">
                <a16:creationId xmlns:a16="http://schemas.microsoft.com/office/drawing/2014/main" id="{BAF843F0-FC45-463A-901C-707F400C1534}"/>
              </a:ext>
            </a:extLst>
          </p:cNvPr>
          <p:cNvPicPr>
            <a:picLocks noChangeAspect="1"/>
          </p:cNvPicPr>
          <p:nvPr/>
        </p:nvPicPr>
        <p:blipFill>
          <a:blip r:embed="rId3"/>
          <a:stretch>
            <a:fillRect/>
          </a:stretch>
        </p:blipFill>
        <p:spPr>
          <a:xfrm>
            <a:off x="8150664" y="112600"/>
            <a:ext cx="3978583" cy="2819400"/>
          </a:xfrm>
          <a:prstGeom prst="rect">
            <a:avLst/>
          </a:prstGeom>
        </p:spPr>
      </p:pic>
      <p:sp>
        <p:nvSpPr>
          <p:cNvPr id="5" name="TextBox 4">
            <a:extLst>
              <a:ext uri="{FF2B5EF4-FFF2-40B4-BE49-F238E27FC236}">
                <a16:creationId xmlns:a16="http://schemas.microsoft.com/office/drawing/2014/main" id="{4CDE6059-ED0C-4D84-A5FF-C1DE259CC221}"/>
              </a:ext>
            </a:extLst>
          </p:cNvPr>
          <p:cNvSpPr txBox="1"/>
          <p:nvPr/>
        </p:nvSpPr>
        <p:spPr>
          <a:xfrm>
            <a:off x="221942" y="6516210"/>
            <a:ext cx="6072326" cy="369332"/>
          </a:xfrm>
          <a:prstGeom prst="rect">
            <a:avLst/>
          </a:prstGeom>
          <a:noFill/>
        </p:spPr>
        <p:txBody>
          <a:bodyPr wrap="square" rtlCol="0">
            <a:spAutoFit/>
          </a:bodyPr>
          <a:lstStyle/>
          <a:p>
            <a:r>
              <a:rPr lang="en-US" dirty="0"/>
              <a:t>REFERENCE- 4</a:t>
            </a:r>
          </a:p>
        </p:txBody>
      </p:sp>
    </p:spTree>
    <p:extLst>
      <p:ext uri="{BB962C8B-B14F-4D97-AF65-F5344CB8AC3E}">
        <p14:creationId xmlns:p14="http://schemas.microsoft.com/office/powerpoint/2010/main" val="361524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90BF043-6B41-4E9E-8731-6CB0E498E7D3}"/>
              </a:ext>
            </a:extLst>
          </p:cNvPr>
          <p:cNvSpPr>
            <a:spLocks noGrp="1" noChangeArrowheads="1"/>
          </p:cNvSpPr>
          <p:nvPr>
            <p:ph type="title"/>
          </p:nvPr>
        </p:nvSpPr>
        <p:spPr bwMode="auto">
          <a:xfrm>
            <a:off x="838200" y="612408"/>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915DC5B6-CFB9-45A4-A4B5-5BC858879FDD}"/>
              </a:ext>
            </a:extLst>
          </p:cNvPr>
          <p:cNvGraphicFramePr>
            <a:graphicFrameLocks noGrp="1"/>
          </p:cNvGraphicFramePr>
          <p:nvPr>
            <p:ph idx="1"/>
            <p:extLst>
              <p:ext uri="{D42A27DB-BD31-4B8C-83A1-F6EECF244321}">
                <p14:modId xmlns:p14="http://schemas.microsoft.com/office/powerpoint/2010/main" val="4051034262"/>
              </p:ext>
            </p:extLst>
          </p:nvPr>
        </p:nvGraphicFramePr>
        <p:xfrm>
          <a:off x="1436591" y="3986465"/>
          <a:ext cx="8488643" cy="2263415"/>
        </p:xfrm>
        <a:graphic>
          <a:graphicData uri="http://schemas.openxmlformats.org/drawingml/2006/table">
            <a:tbl>
              <a:tblPr/>
              <a:tblGrid>
                <a:gridCol w="4581406">
                  <a:extLst>
                    <a:ext uri="{9D8B030D-6E8A-4147-A177-3AD203B41FA5}">
                      <a16:colId xmlns:a16="http://schemas.microsoft.com/office/drawing/2014/main" val="2080473189"/>
                    </a:ext>
                  </a:extLst>
                </a:gridCol>
                <a:gridCol w="3907237">
                  <a:extLst>
                    <a:ext uri="{9D8B030D-6E8A-4147-A177-3AD203B41FA5}">
                      <a16:colId xmlns:a16="http://schemas.microsoft.com/office/drawing/2014/main" val="4106744178"/>
                    </a:ext>
                  </a:extLst>
                </a:gridCol>
              </a:tblGrid>
              <a:tr h="842493">
                <a:tc>
                  <a:txBody>
                    <a:bodyPr/>
                    <a:lstStyle/>
                    <a:p>
                      <a:pPr algn="ctr" rtl="0" fontAlgn="t">
                        <a:spcBef>
                          <a:spcPts val="0"/>
                        </a:spcBef>
                        <a:spcAft>
                          <a:spcPts val="0"/>
                        </a:spcAft>
                      </a:pPr>
                      <a:r>
                        <a:rPr lang="en-US" sz="2400" b="1" i="0" u="none" strike="noStrike" dirty="0">
                          <a:solidFill>
                            <a:schemeClr val="tx1"/>
                          </a:solidFill>
                          <a:effectLst/>
                          <a:latin typeface="Arial" panose="020B0604020202020204" pitchFamily="34" charset="0"/>
                        </a:rPr>
                        <a:t>NATURAL CAUSES</a:t>
                      </a:r>
                      <a:endParaRPr lang="en-US" sz="24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1" i="0" u="none" strike="noStrike">
                          <a:solidFill>
                            <a:schemeClr val="tx1"/>
                          </a:solidFill>
                          <a:effectLst/>
                          <a:latin typeface="Arial" panose="020B0604020202020204" pitchFamily="34" charset="0"/>
                        </a:rPr>
                        <a:t>MAN-MADE</a:t>
                      </a:r>
                      <a:endParaRPr lang="en-US" sz="240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557750"/>
                  </a:ext>
                </a:extLst>
              </a:tr>
              <a:tr h="710461">
                <a:tc>
                  <a:txBody>
                    <a:bodyPr/>
                    <a:lstStyle/>
                    <a:p>
                      <a:pPr algn="ctr" rtl="0" fontAlgn="t">
                        <a:spcBef>
                          <a:spcPts val="0"/>
                        </a:spcBef>
                        <a:spcAft>
                          <a:spcPts val="0"/>
                        </a:spcAft>
                      </a:pPr>
                      <a:r>
                        <a:rPr lang="en-US" sz="2400" b="0" i="0" u="none" strike="noStrike" dirty="0">
                          <a:solidFill>
                            <a:schemeClr val="tx1"/>
                          </a:solidFill>
                          <a:effectLst/>
                          <a:latin typeface="Arial" panose="020B0604020202020204" pitchFamily="34" charset="0"/>
                        </a:rPr>
                        <a:t>Solar flares and radiation</a:t>
                      </a:r>
                      <a:endParaRPr lang="en-US" sz="24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chemeClr val="tx1"/>
                          </a:solidFill>
                          <a:effectLst/>
                          <a:latin typeface="Arial" panose="020B0604020202020204" pitchFamily="34" charset="0"/>
                        </a:rPr>
                        <a:t>Human-created machinery</a:t>
                      </a:r>
                      <a:endParaRPr lang="en-US" sz="24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393217"/>
                  </a:ext>
                </a:extLst>
              </a:tr>
              <a:tr h="710461">
                <a:tc>
                  <a:txBody>
                    <a:bodyPr/>
                    <a:lstStyle/>
                    <a:p>
                      <a:pPr algn="ctr" rtl="0" fontAlgn="t">
                        <a:spcBef>
                          <a:spcPts val="0"/>
                        </a:spcBef>
                        <a:spcAft>
                          <a:spcPts val="0"/>
                        </a:spcAft>
                      </a:pPr>
                      <a:r>
                        <a:rPr lang="en-US" sz="2400" b="0" i="0" u="none" strike="noStrike" dirty="0">
                          <a:solidFill>
                            <a:schemeClr val="tx1"/>
                          </a:solidFill>
                          <a:effectLst/>
                          <a:latin typeface="Arial" panose="020B0604020202020204" pitchFamily="34" charset="0"/>
                        </a:rPr>
                        <a:t>Electrical storms </a:t>
                      </a:r>
                      <a:endParaRPr lang="en-US" sz="24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chemeClr val="tx1"/>
                          </a:solidFill>
                          <a:effectLst/>
                          <a:latin typeface="Arial" panose="020B0604020202020204" pitchFamily="34" charset="0"/>
                        </a:rPr>
                        <a:t>Cellular Networks</a:t>
                      </a:r>
                      <a:endParaRPr lang="en-US" sz="24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585886"/>
                  </a:ext>
                </a:extLst>
              </a:tr>
            </a:tbl>
          </a:graphicData>
        </a:graphic>
      </p:graphicFrame>
      <p:sp>
        <p:nvSpPr>
          <p:cNvPr id="6" name="Rectangle 5">
            <a:extLst>
              <a:ext uri="{FF2B5EF4-FFF2-40B4-BE49-F238E27FC236}">
                <a16:creationId xmlns:a16="http://schemas.microsoft.com/office/drawing/2014/main" id="{33EBFBD6-EBEC-4627-A807-B6BD220F354A}"/>
              </a:ext>
            </a:extLst>
          </p:cNvPr>
          <p:cNvSpPr/>
          <p:nvPr/>
        </p:nvSpPr>
        <p:spPr>
          <a:xfrm>
            <a:off x="470518" y="179656"/>
            <a:ext cx="11150352" cy="3539430"/>
          </a:xfrm>
          <a:prstGeom prst="rect">
            <a:avLst/>
          </a:prstGeom>
        </p:spPr>
        <p:txBody>
          <a:bodyPr wrap="square">
            <a:spAutoFit/>
          </a:bodyPr>
          <a:lstStyle/>
          <a:p>
            <a:pPr lvl="0" algn="ctr" eaLnBrk="0" fontAlgn="base" hangingPunct="0">
              <a:spcBef>
                <a:spcPct val="0"/>
              </a:spcBef>
              <a:spcAft>
                <a:spcPct val="0"/>
              </a:spcAft>
            </a:pPr>
            <a:r>
              <a:rPr lang="en-US" altLang="en-US" sz="3200" dirty="0">
                <a:solidFill>
                  <a:srgbClr val="FF0000"/>
                </a:solidFill>
                <a:latin typeface="Arial" panose="020B0604020202020204" pitchFamily="34" charset="0"/>
                <a:cs typeface="Arial" panose="020B0604020202020204" pitchFamily="34" charset="0"/>
              </a:rPr>
              <a:t>WHAT IS EMI ?</a:t>
            </a:r>
            <a:endParaRPr kumimoji="0" lang="en-US" altLang="en-US" sz="3200" b="0" i="0" u="none" strike="noStrike" cap="none" normalizeH="0" baseline="0" dirty="0">
              <a:ln>
                <a:noFill/>
              </a:ln>
              <a:solidFill>
                <a:srgbClr val="FF0000"/>
              </a:solidFill>
              <a:effectLst/>
            </a:endParaRPr>
          </a:p>
          <a:p>
            <a:pPr lvl="0" eaLnBrk="0" fontAlgn="base" hangingPunct="0">
              <a:spcBef>
                <a:spcPct val="0"/>
              </a:spcBef>
              <a:spcAft>
                <a:spcPct val="0"/>
              </a:spcAft>
              <a:buFontTx/>
              <a:buChar char="•"/>
            </a:pPr>
            <a:endParaRPr lang="en-US" altLang="en-US" b="1"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cs typeface="Arial" panose="020B0604020202020204" pitchFamily="34" charset="0"/>
              </a:rPr>
              <a:t>Electromagnetic interference (EMI) occurs when a source( external systems or subsystems) discharge energy toward devices. </a:t>
            </a:r>
          </a:p>
          <a:p>
            <a:pPr lvl="0" eaLnBrk="0" fontAlgn="base" hangingPunct="0">
              <a:spcBef>
                <a:spcPct val="0"/>
              </a:spcBef>
              <a:spcAft>
                <a:spcPct val="0"/>
              </a:spcAft>
              <a:buFontTx/>
              <a:buChar char="•"/>
            </a:pPr>
            <a:endParaRPr lang="en-US" altLang="en-US" b="1"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cs typeface="Arial" panose="020B0604020202020204" pitchFamily="34" charset="0"/>
              </a:rPr>
              <a:t>The unwelcome disturbance diminishes or prevents the use of the devices, and it can compromise in-flight stability. In light of the undesirable consequences, EMI testing examines the possible causes and solutions to intervening currents.</a:t>
            </a:r>
            <a:endParaRPr kumimoji="0" lang="en-US" altLang="en-US" sz="1000" b="0" i="0" u="none" strike="noStrike" cap="none" normalizeH="0" baseline="0" dirty="0">
              <a:ln>
                <a:noFill/>
              </a:ln>
              <a:effectLst/>
            </a:endParaRPr>
          </a:p>
          <a:p>
            <a:pPr lvl="0" eaLnBrk="0" fontAlgn="base" hangingPunct="0">
              <a:spcBef>
                <a:spcPct val="0"/>
              </a:spcBef>
              <a:spcAft>
                <a:spcPct val="0"/>
              </a:spcAft>
            </a:pPr>
            <a:br>
              <a:rPr kumimoji="0" lang="en-US" altLang="en-US" sz="2400" b="0" i="0" u="none" strike="noStrike" cap="none" normalizeH="0" baseline="0" dirty="0">
                <a:ln>
                  <a:noFill/>
                </a:ln>
                <a:effectLst/>
                <a:latin typeface="Arial" panose="020B0604020202020204" pitchFamily="34" charset="0"/>
              </a:rPr>
            </a:br>
            <a:r>
              <a:rPr lang="en-US" altLang="en-US" sz="2400" dirty="0">
                <a:solidFill>
                  <a:srgbClr val="FF0000"/>
                </a:solidFill>
                <a:latin typeface="Arial" panose="020B0604020202020204" pitchFamily="34" charset="0"/>
                <a:cs typeface="Arial" panose="020B0604020202020204" pitchFamily="34" charset="0"/>
              </a:rPr>
              <a:t>SOURCES:</a:t>
            </a:r>
            <a:endParaRPr kumimoji="0" lang="en-US" altLang="en-US" sz="2400" b="0" i="0" u="none" strike="noStrike" cap="none" normalizeH="0" baseline="0" dirty="0">
              <a:ln>
                <a:noFill/>
              </a:ln>
              <a:solidFill>
                <a:srgbClr val="FF0000"/>
              </a:solidFill>
              <a:effectLst/>
            </a:endParaRPr>
          </a:p>
          <a:p>
            <a:pPr lvl="0" eaLnBrk="0" fontAlgn="base" hangingPunct="0">
              <a:spcBef>
                <a:spcPct val="0"/>
              </a:spcBef>
              <a:spcAft>
                <a:spcPct val="0"/>
              </a:spcAft>
            </a:pPr>
            <a:r>
              <a:rPr lang="en-US" altLang="en-US" b="1" dirty="0">
                <a:latin typeface="Arial" panose="020B0604020202020204" pitchFamily="34" charset="0"/>
                <a:cs typeface="Arial" panose="020B0604020202020204" pitchFamily="34" charset="0"/>
              </a:rPr>
              <a:t>A variety of sources can produce EMI to an UAV, and testing replicates these circumstances.</a:t>
            </a:r>
            <a:endParaRPr lang="en-US" dirty="0"/>
          </a:p>
        </p:txBody>
      </p:sp>
    </p:spTree>
    <p:extLst>
      <p:ext uri="{BB962C8B-B14F-4D97-AF65-F5344CB8AC3E}">
        <p14:creationId xmlns:p14="http://schemas.microsoft.com/office/powerpoint/2010/main" val="212877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2030FF-FAD2-48F7-A65A-6D9766C1E163}"/>
              </a:ext>
            </a:extLst>
          </p:cNvPr>
          <p:cNvSpPr/>
          <p:nvPr/>
        </p:nvSpPr>
        <p:spPr>
          <a:xfrm>
            <a:off x="594802" y="158279"/>
            <a:ext cx="11283519" cy="6247864"/>
          </a:xfrm>
          <a:prstGeom prst="rect">
            <a:avLst/>
          </a:prstGeom>
        </p:spPr>
        <p:txBody>
          <a:bodyPr wrap="square">
            <a:spAutoFit/>
          </a:bodyPr>
          <a:lstStyle/>
          <a:p>
            <a:pPr algn="ctr"/>
            <a:r>
              <a:rPr lang="en-US" sz="4000" b="0" i="0" u="none" strike="noStrike" dirty="0">
                <a:solidFill>
                  <a:srgbClr val="FF0000"/>
                </a:solidFill>
                <a:effectLst/>
                <a:latin typeface="Arial" panose="020B0604020202020204" pitchFamily="34" charset="0"/>
              </a:rPr>
              <a:t>WHAT IS EMC TESTING?</a:t>
            </a:r>
            <a:endParaRPr lang="en-US" sz="4000" b="0" dirty="0">
              <a:solidFill>
                <a:srgbClr val="FF0000"/>
              </a:solidFill>
              <a:effectLst/>
            </a:endParaRPr>
          </a:p>
          <a:p>
            <a:pPr algn="just" fontAlgn="base">
              <a:buFont typeface="Arial" panose="020B0604020202020204" pitchFamily="34" charset="0"/>
              <a:buChar char="•"/>
            </a:pPr>
            <a:r>
              <a:rPr lang="en-US" sz="2400" dirty="0">
                <a:latin typeface="Arial" panose="020B0604020202020204" pitchFamily="34" charset="0"/>
              </a:rPr>
              <a:t>EMC deals with managing undesirable energy. It ensures that products avoid interference in electromagnetic environments, and testing measures how well devices react around other devices and elements.</a:t>
            </a:r>
          </a:p>
          <a:p>
            <a:pPr algn="just" fontAlgn="base">
              <a:buFont typeface="Arial" panose="020B0604020202020204" pitchFamily="34" charset="0"/>
              <a:buChar char="•"/>
            </a:pPr>
            <a:r>
              <a:rPr lang="en-US" sz="2400" dirty="0">
                <a:latin typeface="Arial" panose="020B0604020202020204" pitchFamily="34" charset="0"/>
              </a:rPr>
              <a:t>EMC testing engineers, specialized in prospective electromagnetic dangers, execute a series of trials to ensure products can work alongside fundamental electronic tools used in a range of industries.</a:t>
            </a:r>
          </a:p>
          <a:p>
            <a:br>
              <a:rPr lang="en-US" sz="2000" b="0" dirty="0">
                <a:effectLst/>
              </a:rPr>
            </a:br>
            <a:r>
              <a:rPr lang="en-US" sz="3600" b="0" i="0" u="none" strike="noStrike" dirty="0">
                <a:solidFill>
                  <a:srgbClr val="FF0000"/>
                </a:solidFill>
                <a:effectLst/>
                <a:latin typeface="Arial" panose="020B0604020202020204" pitchFamily="34" charset="0"/>
              </a:rPr>
              <a:t>Purpose of UAVs EMI/EMC Testing:</a:t>
            </a:r>
            <a:endParaRPr lang="en-US" sz="2000" b="1" dirty="0">
              <a:solidFill>
                <a:srgbClr val="FF0000"/>
              </a:solidFill>
              <a:effectLst/>
            </a:endParaRPr>
          </a:p>
          <a:p>
            <a:r>
              <a:rPr lang="en-US" sz="3200" b="0" i="0" u="none" strike="noStrike" dirty="0">
                <a:effectLst/>
                <a:latin typeface="Arial" panose="020B0604020202020204" pitchFamily="34" charset="0"/>
              </a:rPr>
              <a:t>1. Government Regulations.</a:t>
            </a:r>
            <a:endParaRPr lang="en-US" sz="2000" b="1" dirty="0">
              <a:effectLst/>
            </a:endParaRPr>
          </a:p>
          <a:p>
            <a:r>
              <a:rPr lang="en-US" sz="3200" b="0" i="0" u="none" strike="noStrike" dirty="0">
                <a:effectLst/>
                <a:latin typeface="Arial" panose="020B0604020202020204" pitchFamily="34" charset="0"/>
              </a:rPr>
              <a:t>2. Data Protection.</a:t>
            </a:r>
            <a:endParaRPr lang="en-US" sz="2000" b="1" dirty="0">
              <a:effectLst/>
            </a:endParaRPr>
          </a:p>
          <a:p>
            <a:r>
              <a:rPr lang="en-US" sz="3200" b="0" i="0" u="none" strike="noStrike" dirty="0">
                <a:effectLst/>
                <a:latin typeface="Arial" panose="020B0604020202020204" pitchFamily="34" charset="0"/>
              </a:rPr>
              <a:t>3. Communication Conservation.</a:t>
            </a:r>
            <a:endParaRPr lang="en-US" sz="2000" b="1" dirty="0">
              <a:effectLst/>
            </a:endParaRPr>
          </a:p>
          <a:p>
            <a:r>
              <a:rPr lang="en-US" sz="3200" b="0" i="0" u="none" strike="noStrike" dirty="0">
                <a:effectLst/>
                <a:latin typeface="Arial" panose="020B0604020202020204" pitchFamily="34" charset="0"/>
              </a:rPr>
              <a:t>4. Performance.</a:t>
            </a:r>
            <a:endParaRPr lang="en-US" sz="2000" b="1" dirty="0">
              <a:effectLst/>
            </a:endParaRPr>
          </a:p>
          <a:p>
            <a:r>
              <a:rPr lang="en-US" sz="3200" b="0" i="0" u="none" strike="noStrike" dirty="0">
                <a:effectLst/>
                <a:latin typeface="Arial" panose="020B0604020202020204" pitchFamily="34" charset="0"/>
              </a:rPr>
              <a:t>5. Safety.</a:t>
            </a:r>
            <a:endParaRPr lang="en-US" sz="2000" b="1" dirty="0">
              <a:effectLst/>
            </a:endParaRPr>
          </a:p>
        </p:txBody>
      </p:sp>
    </p:spTree>
    <p:extLst>
      <p:ext uri="{BB962C8B-B14F-4D97-AF65-F5344CB8AC3E}">
        <p14:creationId xmlns:p14="http://schemas.microsoft.com/office/powerpoint/2010/main" val="403349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C4C67C-A2C8-4B2E-9116-BD4E145E1AD8}"/>
              </a:ext>
            </a:extLst>
          </p:cNvPr>
          <p:cNvSpPr/>
          <p:nvPr/>
        </p:nvSpPr>
        <p:spPr>
          <a:xfrm>
            <a:off x="618478" y="335859"/>
            <a:ext cx="10955044" cy="5909310"/>
          </a:xfrm>
          <a:prstGeom prst="rect">
            <a:avLst/>
          </a:prstGeom>
        </p:spPr>
        <p:txBody>
          <a:bodyPr wrap="square">
            <a:spAutoFit/>
          </a:bodyPr>
          <a:lstStyle/>
          <a:p>
            <a:r>
              <a:rPr lang="en-US" sz="3600" b="1" dirty="0">
                <a:solidFill>
                  <a:srgbClr val="FF0000"/>
                </a:solidFill>
                <a:latin typeface="Arial" panose="020B0604020202020204" pitchFamily="34" charset="0"/>
              </a:rPr>
              <a:t>MAJOR CAUSES OF EMC PROBLEM IN UAVs:</a:t>
            </a:r>
          </a:p>
          <a:p>
            <a:endParaRPr lang="en-US" sz="3600" b="0" dirty="0">
              <a:effectLst/>
            </a:endParaRPr>
          </a:p>
          <a:p>
            <a:pPr marL="285750" indent="-285750">
              <a:buFont typeface="Wingdings" panose="05000000000000000000" pitchFamily="2" charset="2"/>
              <a:buChar char="Ø"/>
            </a:pPr>
            <a:br>
              <a:rPr lang="en-US" b="0" dirty="0">
                <a:effectLst/>
              </a:rPr>
            </a:br>
            <a:r>
              <a:rPr lang="en-US" b="1" dirty="0">
                <a:effectLst/>
                <a:latin typeface="Arial" panose="020B0604020202020204" pitchFamily="34" charset="0"/>
              </a:rPr>
              <a:t>L</a:t>
            </a:r>
            <a:r>
              <a:rPr lang="en-US" b="1" dirty="0">
                <a:latin typeface="Arial" panose="020B0604020202020204" pitchFamily="34" charset="0"/>
              </a:rPr>
              <a:t>ack of standard materials and procedure specifications regulating the methods of analysis, measurement and ways of providing EMC of UAV.</a:t>
            </a:r>
          </a:p>
          <a:p>
            <a:pPr marL="285750" indent="-285750">
              <a:buFont typeface="Wingdings" panose="05000000000000000000" pitchFamily="2" charset="2"/>
              <a:buChar char="Ø"/>
            </a:pPr>
            <a:endParaRPr lang="en-US" b="0" dirty="0">
              <a:effectLst/>
            </a:endParaRPr>
          </a:p>
          <a:p>
            <a:pPr marL="285750" indent="-285750">
              <a:buFont typeface="Wingdings" panose="05000000000000000000" pitchFamily="2" charset="2"/>
              <a:buChar char="Ø"/>
            </a:pPr>
            <a:br>
              <a:rPr lang="en-US" b="0" dirty="0">
                <a:effectLst/>
              </a:rPr>
            </a:br>
            <a:r>
              <a:rPr lang="en-US" b="1" dirty="0">
                <a:effectLst/>
                <a:latin typeface="Arial" panose="020B0604020202020204" pitchFamily="34" charset="0"/>
              </a:rPr>
              <a:t>U</a:t>
            </a:r>
            <a:r>
              <a:rPr lang="en-US" b="1" dirty="0">
                <a:latin typeface="Arial" panose="020B0604020202020204" pitchFamily="34" charset="0"/>
              </a:rPr>
              <a:t>se of the devices based on electronics for control of actuators, and implementation of automated control systems and control based on modern element base.</a:t>
            </a:r>
          </a:p>
          <a:p>
            <a:pPr marL="285750" indent="-285750">
              <a:buFont typeface="Wingdings" panose="05000000000000000000" pitchFamily="2" charset="2"/>
              <a:buChar char="Ø"/>
            </a:pPr>
            <a:endParaRPr lang="en-US" b="1" dirty="0">
              <a:latin typeface="Arial" panose="020B0604020202020204" pitchFamily="34" charset="0"/>
            </a:endParaRPr>
          </a:p>
          <a:p>
            <a:pPr marL="285750" indent="-285750">
              <a:buFont typeface="Wingdings" panose="05000000000000000000" pitchFamily="2" charset="2"/>
              <a:buChar char="Ø"/>
            </a:pPr>
            <a:br>
              <a:rPr lang="en-US" b="0" dirty="0">
                <a:effectLst/>
              </a:rPr>
            </a:br>
            <a:r>
              <a:rPr lang="en-US" b="1" dirty="0">
                <a:effectLst/>
                <a:latin typeface="Arial" panose="020B0604020202020204" pitchFamily="34" charset="0"/>
              </a:rPr>
              <a:t>P</a:t>
            </a:r>
            <a:r>
              <a:rPr lang="en-US" b="1" dirty="0">
                <a:latin typeface="Arial" panose="020B0604020202020204" pitchFamily="34" charset="0"/>
              </a:rPr>
              <a:t>roduction of UAV from composite materials (carbon fiber, fiberglass, etc.) leads to complication of the problem of predicting and providing intra-system EMC.</a:t>
            </a:r>
            <a:endParaRPr lang="en-US" dirty="0"/>
          </a:p>
          <a:p>
            <a:pPr marL="285750" indent="-285750">
              <a:buFont typeface="Wingdings" panose="05000000000000000000" pitchFamily="2" charset="2"/>
              <a:buChar char="Ø"/>
            </a:pPr>
            <a:endParaRPr lang="en-US" b="1" i="0" u="none" strike="noStrike" dirty="0">
              <a:effectLst/>
              <a:latin typeface="Arial" panose="020B0604020202020204" pitchFamily="34" charset="0"/>
            </a:endParaRPr>
          </a:p>
          <a:p>
            <a:pPr marL="285750" indent="-285750">
              <a:buFont typeface="Wingdings" panose="05000000000000000000" pitchFamily="2" charset="2"/>
              <a:buChar char="Ø"/>
            </a:pPr>
            <a:r>
              <a:rPr lang="en-US" b="1" i="0" u="none" strike="noStrike" dirty="0">
                <a:effectLst/>
                <a:latin typeface="Arial" panose="020B0604020202020204" pitchFamily="34" charset="0"/>
              </a:rPr>
              <a:t>The UAV may accept a small payload, such as a camera that can be installed by an unqualified user, Some payloads may draw power from the UAVs main (only) battery, Some payloads may incorporate radio transmitters hence may create problems related to EMC.</a:t>
            </a:r>
            <a:endParaRPr lang="en-US" b="0" dirty="0">
              <a:effectLst/>
            </a:endParaRPr>
          </a:p>
          <a:p>
            <a:br>
              <a:rPr lang="en-US" dirty="0"/>
            </a:br>
            <a:endParaRPr lang="en-US" dirty="0"/>
          </a:p>
        </p:txBody>
      </p:sp>
    </p:spTree>
    <p:extLst>
      <p:ext uri="{BB962C8B-B14F-4D97-AF65-F5344CB8AC3E}">
        <p14:creationId xmlns:p14="http://schemas.microsoft.com/office/powerpoint/2010/main" val="215565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1B04C6-C238-4625-B7BA-47A22D907C3B}"/>
              </a:ext>
            </a:extLst>
          </p:cNvPr>
          <p:cNvSpPr/>
          <p:nvPr/>
        </p:nvSpPr>
        <p:spPr>
          <a:xfrm>
            <a:off x="532659" y="751344"/>
            <a:ext cx="10839635" cy="6124754"/>
          </a:xfrm>
          <a:prstGeom prst="rect">
            <a:avLst/>
          </a:prstGeom>
        </p:spPr>
        <p:txBody>
          <a:bodyPr wrap="square">
            <a:spAutoFit/>
          </a:bodyPr>
          <a:lstStyle/>
          <a:p>
            <a:r>
              <a:rPr lang="en-US" sz="2800" b="1" dirty="0">
                <a:solidFill>
                  <a:srgbClr val="FF0000"/>
                </a:solidFill>
                <a:latin typeface="Arial" panose="020B0604020202020204" pitchFamily="34" charset="0"/>
              </a:rPr>
              <a:t>INTER-SYSTEM EMS UAVs TESTING TECHNIQUES:</a:t>
            </a:r>
          </a:p>
          <a:p>
            <a:endParaRPr lang="en-US" sz="2800" b="0" dirty="0">
              <a:effectLst/>
            </a:endParaRPr>
          </a:p>
          <a:p>
            <a:pPr marL="342900" indent="-342900" fontAlgn="base">
              <a:buFont typeface="Wingdings" panose="05000000000000000000" pitchFamily="2" charset="2"/>
              <a:buChar char="Ø"/>
            </a:pPr>
            <a:br>
              <a:rPr lang="en-US" sz="2400" b="0" dirty="0">
                <a:effectLst/>
              </a:rPr>
            </a:br>
            <a:r>
              <a:rPr lang="en-US" sz="2400" b="1" dirty="0">
                <a:latin typeface="Arial" panose="020B0604020202020204" pitchFamily="34" charset="0"/>
              </a:rPr>
              <a:t>The UAV quality is severely restricted by the EMC at the system level.</a:t>
            </a:r>
          </a:p>
          <a:p>
            <a:pPr marL="342900" indent="-342900" fontAlgn="base">
              <a:buFont typeface="Wingdings" panose="05000000000000000000" pitchFamily="2" charset="2"/>
              <a:buChar char="Ø"/>
            </a:pPr>
            <a:br>
              <a:rPr lang="en-US" sz="2400" b="0" dirty="0">
                <a:effectLst/>
              </a:rPr>
            </a:br>
            <a:r>
              <a:rPr lang="en-US" sz="2400" b="1" dirty="0">
                <a:latin typeface="Arial" panose="020B0604020202020204" pitchFamily="34" charset="0"/>
              </a:rPr>
              <a:t>UAVs are different from manned planes in many ways, so that the EMC test experiences of manned planes cannot be entirely copied.</a:t>
            </a:r>
          </a:p>
          <a:p>
            <a:pPr marL="342900" indent="-342900" fontAlgn="base">
              <a:buFont typeface="Wingdings" panose="05000000000000000000" pitchFamily="2" charset="2"/>
              <a:buChar char="Ø"/>
            </a:pPr>
            <a:br>
              <a:rPr lang="en-US" sz="2400" b="0" dirty="0">
                <a:effectLst/>
              </a:rPr>
            </a:br>
            <a:r>
              <a:rPr lang="en-US" sz="2400" b="1" dirty="0">
                <a:latin typeface="Arial" panose="020B0604020202020204" pitchFamily="34" charset="0"/>
              </a:rPr>
              <a:t>Generally (MIL-STD-464) of the USA is considered as reference.</a:t>
            </a:r>
          </a:p>
          <a:p>
            <a:pPr marL="342900" indent="-342900" fontAlgn="base">
              <a:buFont typeface="Wingdings" panose="05000000000000000000" pitchFamily="2" charset="2"/>
              <a:buChar char="Ø"/>
            </a:pPr>
            <a:br>
              <a:rPr lang="en-US" sz="2400" b="0" dirty="0">
                <a:effectLst/>
              </a:rPr>
            </a:br>
            <a:r>
              <a:rPr lang="en-US" sz="2400" b="1" dirty="0">
                <a:latin typeface="Arial" panose="020B0604020202020204" pitchFamily="34" charset="0"/>
              </a:rPr>
              <a:t>GJB1389-92( Chinese standard ) only brings forward some demands for the systems EMC but does not mention all the testing items and methods. Therefore, there is no ready-made method of systems EMC test in UAV field.</a:t>
            </a:r>
          </a:p>
          <a:p>
            <a:br>
              <a:rPr lang="en-US" sz="2400" b="0" dirty="0">
                <a:effectLst/>
              </a:rPr>
            </a:br>
            <a:endParaRPr lang="en-US" sz="2400" dirty="0"/>
          </a:p>
        </p:txBody>
      </p:sp>
    </p:spTree>
    <p:extLst>
      <p:ext uri="{BB962C8B-B14F-4D97-AF65-F5344CB8AC3E}">
        <p14:creationId xmlns:p14="http://schemas.microsoft.com/office/powerpoint/2010/main" val="289456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52FE6F9-3AEC-4761-A776-6F91DE41A4DD}"/>
              </a:ext>
            </a:extLst>
          </p:cNvPr>
          <p:cNvSpPr>
            <a:spLocks noChangeArrowheads="1"/>
          </p:cNvSpPr>
          <p:nvPr/>
        </p:nvSpPr>
        <p:spPr bwMode="auto">
          <a:xfrm>
            <a:off x="-7969882" y="1454061"/>
            <a:ext cx="751024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696969"/>
                </a:solidFill>
                <a:effectLst/>
                <a:latin typeface="Arial" panose="020B0604020202020204" pitchFamily="34" charset="0"/>
                <a:cs typeface="Arial" panose="020B0604020202020204" pitchFamily="34" charset="0"/>
              </a:rPr>
              <a:t>REQUIREMENTS OF TESTING ITEMS: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4BE07CE-F9FD-4D1C-A84A-8C24C60D7FF4}"/>
              </a:ext>
            </a:extLst>
          </p:cNvPr>
          <p:cNvSpPr/>
          <p:nvPr/>
        </p:nvSpPr>
        <p:spPr>
          <a:xfrm>
            <a:off x="2976447" y="261378"/>
            <a:ext cx="6601487" cy="523220"/>
          </a:xfrm>
          <a:prstGeom prst="rect">
            <a:avLst/>
          </a:prstGeom>
        </p:spPr>
        <p:txBody>
          <a:bodyPr wrap="none">
            <a:spAutoFit/>
          </a:bodyPr>
          <a:lstStyle/>
          <a:p>
            <a:r>
              <a:rPr lang="en-US" sz="2800" b="1" dirty="0">
                <a:solidFill>
                  <a:srgbClr val="FF0000"/>
                </a:solidFill>
                <a:latin typeface="Arial" panose="020B0604020202020204" pitchFamily="34" charset="0"/>
              </a:rPr>
              <a:t>REQUIREMENTS OF TESTING ITEMS</a:t>
            </a:r>
            <a:r>
              <a:rPr lang="en-US" b="1" dirty="0">
                <a:solidFill>
                  <a:srgbClr val="FF0000"/>
                </a:solidFill>
                <a:latin typeface="Arial" panose="020B0604020202020204" pitchFamily="34" charset="0"/>
              </a:rPr>
              <a:t>:</a:t>
            </a:r>
            <a:endParaRPr lang="en-US" dirty="0">
              <a:solidFill>
                <a:srgbClr val="FF0000"/>
              </a:solidFill>
            </a:endParaRPr>
          </a:p>
        </p:txBody>
      </p:sp>
      <p:pic>
        <p:nvPicPr>
          <p:cNvPr id="9" name="Picture 8">
            <a:extLst>
              <a:ext uri="{FF2B5EF4-FFF2-40B4-BE49-F238E27FC236}">
                <a16:creationId xmlns:a16="http://schemas.microsoft.com/office/drawing/2014/main" id="{F9CA9B5E-698A-4CBF-835D-D93E565A79FB}"/>
              </a:ext>
            </a:extLst>
          </p:cNvPr>
          <p:cNvPicPr>
            <a:picLocks noChangeAspect="1"/>
          </p:cNvPicPr>
          <p:nvPr/>
        </p:nvPicPr>
        <p:blipFill>
          <a:blip r:embed="rId2"/>
          <a:stretch>
            <a:fillRect/>
          </a:stretch>
        </p:blipFill>
        <p:spPr>
          <a:xfrm>
            <a:off x="3314643" y="784598"/>
            <a:ext cx="5867733" cy="6073402"/>
          </a:xfrm>
          <a:prstGeom prst="rect">
            <a:avLst/>
          </a:prstGeom>
        </p:spPr>
      </p:pic>
    </p:spTree>
    <p:extLst>
      <p:ext uri="{BB962C8B-B14F-4D97-AF65-F5344CB8AC3E}">
        <p14:creationId xmlns:p14="http://schemas.microsoft.com/office/powerpoint/2010/main" val="184980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72F353-E9EC-4B8D-BE12-7B8BA7CFA983}"/>
              </a:ext>
            </a:extLst>
          </p:cNvPr>
          <p:cNvPicPr>
            <a:picLocks noChangeAspect="1"/>
          </p:cNvPicPr>
          <p:nvPr/>
        </p:nvPicPr>
        <p:blipFill>
          <a:blip r:embed="rId2"/>
          <a:stretch>
            <a:fillRect/>
          </a:stretch>
        </p:blipFill>
        <p:spPr>
          <a:xfrm>
            <a:off x="389248" y="479749"/>
            <a:ext cx="5546361" cy="6073402"/>
          </a:xfrm>
          <a:prstGeom prst="rect">
            <a:avLst/>
          </a:prstGeom>
        </p:spPr>
      </p:pic>
      <p:pic>
        <p:nvPicPr>
          <p:cNvPr id="4" name="Picture 3">
            <a:extLst>
              <a:ext uri="{FF2B5EF4-FFF2-40B4-BE49-F238E27FC236}">
                <a16:creationId xmlns:a16="http://schemas.microsoft.com/office/drawing/2014/main" id="{818E8B36-21E1-4DAF-BF44-61BFD47D8D22}"/>
              </a:ext>
            </a:extLst>
          </p:cNvPr>
          <p:cNvPicPr>
            <a:picLocks noChangeAspect="1"/>
          </p:cNvPicPr>
          <p:nvPr/>
        </p:nvPicPr>
        <p:blipFill>
          <a:blip r:embed="rId3"/>
          <a:stretch>
            <a:fillRect/>
          </a:stretch>
        </p:blipFill>
        <p:spPr>
          <a:xfrm>
            <a:off x="6125852" y="1769893"/>
            <a:ext cx="5676900" cy="3105150"/>
          </a:xfrm>
          <a:prstGeom prst="rect">
            <a:avLst/>
          </a:prstGeom>
        </p:spPr>
      </p:pic>
    </p:spTree>
    <p:extLst>
      <p:ext uri="{BB962C8B-B14F-4D97-AF65-F5344CB8AC3E}">
        <p14:creationId xmlns:p14="http://schemas.microsoft.com/office/powerpoint/2010/main" val="101328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FA8951-8BBE-47D3-A934-3D7FF41A03E0}"/>
              </a:ext>
            </a:extLst>
          </p:cNvPr>
          <p:cNvPicPr>
            <a:picLocks noChangeAspect="1"/>
          </p:cNvPicPr>
          <p:nvPr/>
        </p:nvPicPr>
        <p:blipFill>
          <a:blip r:embed="rId2"/>
          <a:stretch>
            <a:fillRect/>
          </a:stretch>
        </p:blipFill>
        <p:spPr>
          <a:xfrm>
            <a:off x="723669" y="1207435"/>
            <a:ext cx="6271935" cy="4297070"/>
          </a:xfrm>
          <a:prstGeom prst="rect">
            <a:avLst/>
          </a:prstGeom>
        </p:spPr>
      </p:pic>
      <p:pic>
        <p:nvPicPr>
          <p:cNvPr id="5" name="Picture 4">
            <a:extLst>
              <a:ext uri="{FF2B5EF4-FFF2-40B4-BE49-F238E27FC236}">
                <a16:creationId xmlns:a16="http://schemas.microsoft.com/office/drawing/2014/main" id="{0D9A4D50-A2D2-4BC2-81C0-A2F93B21F0A8}"/>
              </a:ext>
            </a:extLst>
          </p:cNvPr>
          <p:cNvPicPr>
            <a:picLocks noChangeAspect="1"/>
          </p:cNvPicPr>
          <p:nvPr/>
        </p:nvPicPr>
        <p:blipFill>
          <a:blip r:embed="rId3"/>
          <a:stretch>
            <a:fillRect/>
          </a:stretch>
        </p:blipFill>
        <p:spPr>
          <a:xfrm>
            <a:off x="6995604" y="1689762"/>
            <a:ext cx="4917073" cy="3478475"/>
          </a:xfrm>
          <a:prstGeom prst="rect">
            <a:avLst/>
          </a:prstGeom>
        </p:spPr>
      </p:pic>
      <p:sp>
        <p:nvSpPr>
          <p:cNvPr id="6" name="TextBox 5">
            <a:extLst>
              <a:ext uri="{FF2B5EF4-FFF2-40B4-BE49-F238E27FC236}">
                <a16:creationId xmlns:a16="http://schemas.microsoft.com/office/drawing/2014/main" id="{9D1E224A-DA43-4650-89E9-61FB2F96C18E}"/>
              </a:ext>
            </a:extLst>
          </p:cNvPr>
          <p:cNvSpPr txBox="1"/>
          <p:nvPr/>
        </p:nvSpPr>
        <p:spPr>
          <a:xfrm>
            <a:off x="723669" y="541538"/>
            <a:ext cx="5317725" cy="523220"/>
          </a:xfrm>
          <a:prstGeom prst="rect">
            <a:avLst/>
          </a:prstGeom>
          <a:noFill/>
        </p:spPr>
        <p:txBody>
          <a:bodyPr wrap="square" rtlCol="0">
            <a:spAutoFit/>
          </a:bodyPr>
          <a:lstStyle/>
          <a:p>
            <a:r>
              <a:rPr lang="en-US" sz="2800" b="1" dirty="0">
                <a:solidFill>
                  <a:srgbClr val="FF0000"/>
                </a:solidFill>
              </a:rPr>
              <a:t>Procedure</a:t>
            </a:r>
            <a:r>
              <a:rPr lang="en-US" dirty="0"/>
              <a:t>:</a:t>
            </a:r>
          </a:p>
        </p:txBody>
      </p:sp>
      <p:sp>
        <p:nvSpPr>
          <p:cNvPr id="7" name="Rectangle 6">
            <a:extLst>
              <a:ext uri="{FF2B5EF4-FFF2-40B4-BE49-F238E27FC236}">
                <a16:creationId xmlns:a16="http://schemas.microsoft.com/office/drawing/2014/main" id="{4F6BA539-978C-4F2E-8B13-1F1E0BF0925A}"/>
              </a:ext>
            </a:extLst>
          </p:cNvPr>
          <p:cNvSpPr/>
          <p:nvPr/>
        </p:nvSpPr>
        <p:spPr>
          <a:xfrm>
            <a:off x="100612" y="6319391"/>
            <a:ext cx="11520257" cy="538609"/>
          </a:xfrm>
          <a:prstGeom prst="rect">
            <a:avLst/>
          </a:prstGeom>
        </p:spPr>
        <p:txBody>
          <a:bodyPr wrap="square">
            <a:spAutoFit/>
          </a:bodyPr>
          <a:lstStyle/>
          <a:p>
            <a:r>
              <a:rPr lang="en-US" b="1" dirty="0">
                <a:solidFill>
                  <a:srgbClr val="231F20"/>
                </a:solidFill>
                <a:latin typeface="MyriadPro-Semibold"/>
              </a:rPr>
              <a:t>REFERENCE : EMC Considerations for Unmanned Aerial Vehicles</a:t>
            </a:r>
          </a:p>
          <a:p>
            <a:r>
              <a:rPr lang="en-US" sz="1100" b="0" i="1" u="none" strike="noStrike" baseline="0" dirty="0">
                <a:solidFill>
                  <a:srgbClr val="000000"/>
                </a:solidFill>
                <a:latin typeface="MyriadPro-It"/>
              </a:rPr>
              <a:t>Paul Kay</a:t>
            </a:r>
            <a:endParaRPr lang="en-US" dirty="0"/>
          </a:p>
        </p:txBody>
      </p:sp>
    </p:spTree>
    <p:extLst>
      <p:ext uri="{BB962C8B-B14F-4D97-AF65-F5344CB8AC3E}">
        <p14:creationId xmlns:p14="http://schemas.microsoft.com/office/powerpoint/2010/main" val="234401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78F7D5-9039-49C8-A84F-5DF39C083632}"/>
              </a:ext>
            </a:extLst>
          </p:cNvPr>
          <p:cNvSpPr/>
          <p:nvPr/>
        </p:nvSpPr>
        <p:spPr>
          <a:xfrm>
            <a:off x="408372" y="415654"/>
            <a:ext cx="11176987" cy="7263527"/>
          </a:xfrm>
          <a:prstGeom prst="rect">
            <a:avLst/>
          </a:prstGeom>
        </p:spPr>
        <p:txBody>
          <a:bodyPr wrap="square">
            <a:spAutoFit/>
          </a:bodyPr>
          <a:lstStyle/>
          <a:p>
            <a:r>
              <a:rPr lang="en-US" sz="2800" b="1" i="0" u="none" strike="noStrike" dirty="0">
                <a:solidFill>
                  <a:srgbClr val="FF0000"/>
                </a:solidFill>
                <a:effectLst/>
                <a:latin typeface="Arial" panose="020B0604020202020204" pitchFamily="34" charset="0"/>
              </a:rPr>
              <a:t>INTRASYSTEM EMC UAV TESTING TECHNIQUES:</a:t>
            </a:r>
            <a:endParaRPr lang="en-US" sz="2800" b="0" dirty="0">
              <a:solidFill>
                <a:srgbClr val="FF0000"/>
              </a:solidFill>
              <a:effectLst/>
            </a:endParaRPr>
          </a:p>
          <a:p>
            <a:br>
              <a:rPr lang="en-US" sz="1600" b="0" dirty="0">
                <a:effectLst/>
              </a:rPr>
            </a:br>
            <a:r>
              <a:rPr lang="en-US" sz="1600" b="1" i="0" u="none" strike="noStrike" dirty="0">
                <a:effectLst/>
                <a:latin typeface="Arial" panose="020B0604020202020204" pitchFamily="34" charset="0"/>
              </a:rPr>
              <a:t>Standards like </a:t>
            </a:r>
            <a:r>
              <a:rPr lang="en-US" sz="1600" b="1" i="0" u="none" strike="noStrike" dirty="0">
                <a:solidFill>
                  <a:srgbClr val="FF0000"/>
                </a:solidFill>
                <a:effectLst/>
                <a:latin typeface="Arial" panose="020B0604020202020204" pitchFamily="34" charset="0"/>
              </a:rPr>
              <a:t>GJB151A and GJB152A</a:t>
            </a:r>
            <a:r>
              <a:rPr lang="en-US" sz="1600" dirty="0">
                <a:solidFill>
                  <a:srgbClr val="FF0000"/>
                </a:solidFill>
              </a:rPr>
              <a:t> </a:t>
            </a:r>
            <a:r>
              <a:rPr lang="en-US" sz="1600" b="1" i="0" u="none" strike="noStrike" dirty="0">
                <a:effectLst/>
                <a:latin typeface="Arial" panose="020B0604020202020204" pitchFamily="34" charset="0"/>
              </a:rPr>
              <a:t>aim at the EMC at the subsystem level ( Chinese Standards).</a:t>
            </a:r>
            <a:endParaRPr lang="en-US" sz="1600" b="0" dirty="0">
              <a:effectLst/>
            </a:endParaRPr>
          </a:p>
          <a:p>
            <a:br>
              <a:rPr lang="en-US" sz="1600" b="0" dirty="0">
                <a:effectLst/>
              </a:rPr>
            </a:br>
            <a:r>
              <a:rPr lang="en-US" sz="1600" b="1" i="0" u="none" strike="noStrike" dirty="0">
                <a:solidFill>
                  <a:srgbClr val="FF0000"/>
                </a:solidFill>
                <a:effectLst/>
                <a:latin typeface="Arial" panose="020B0604020202020204" pitchFamily="34" charset="0"/>
              </a:rPr>
              <a:t>Step 1.  </a:t>
            </a:r>
            <a:r>
              <a:rPr lang="en-US" sz="1600" b="1" i="0" u="none" strike="noStrike" dirty="0">
                <a:effectLst/>
                <a:latin typeface="Arial" panose="020B0604020202020204" pitchFamily="34" charset="0"/>
              </a:rPr>
              <a:t>Definition of the main sources of electromagnetic disturbances and mechanisms of their influence on receptors of the UAV avionics. </a:t>
            </a:r>
            <a:endParaRPr lang="en-US" sz="1600" b="1" dirty="0">
              <a:effectLst/>
            </a:endParaRPr>
          </a:p>
          <a:p>
            <a:r>
              <a:rPr lang="en-US" sz="1600" b="1" dirty="0">
                <a:latin typeface="Arial" panose="020B0604020202020204" pitchFamily="34" charset="0"/>
              </a:rPr>
              <a:t>(Identification of Electromagnetic effects of radio transmitters, Interference, Cross-talk, Conducted electromagnetic disturbance , etc.).</a:t>
            </a:r>
            <a:endParaRPr lang="en-US" sz="1600" b="1" dirty="0">
              <a:effectLst/>
            </a:endParaRPr>
          </a:p>
          <a:p>
            <a:br>
              <a:rPr lang="en-US" sz="1600" b="0" dirty="0">
                <a:effectLst/>
              </a:rPr>
            </a:br>
            <a:r>
              <a:rPr lang="en-US" sz="1600" b="1" i="0" u="none" strike="noStrike" dirty="0">
                <a:solidFill>
                  <a:srgbClr val="FF0000"/>
                </a:solidFill>
                <a:effectLst/>
                <a:latin typeface="Arial" panose="020B0604020202020204" pitchFamily="34" charset="0"/>
              </a:rPr>
              <a:t>Step 2. </a:t>
            </a:r>
            <a:r>
              <a:rPr lang="en-US" sz="1600" b="1" i="0" u="none" strike="noStrike" dirty="0">
                <a:effectLst/>
                <a:latin typeface="Arial" panose="020B0604020202020204" pitchFamily="34" charset="0"/>
              </a:rPr>
              <a:t>Development of techniques for forecasting EMC of the UAV avionics.  </a:t>
            </a:r>
            <a:endParaRPr lang="en-US" sz="1600" b="0" dirty="0">
              <a:effectLst/>
            </a:endParaRPr>
          </a:p>
          <a:p>
            <a:r>
              <a:rPr lang="en-US" sz="1600" b="1" dirty="0">
                <a:latin typeface="Arial" panose="020B0604020202020204" pitchFamily="34" charset="0"/>
              </a:rPr>
              <a:t>( Electromagnetic simulation , Mesh techniques , finite element method, finite difference method in the time and frequency domain ,etc. )</a:t>
            </a:r>
          </a:p>
          <a:p>
            <a:endParaRPr lang="en-US" sz="1600" b="0" dirty="0">
              <a:effectLst/>
            </a:endParaRPr>
          </a:p>
          <a:p>
            <a:r>
              <a:rPr lang="en-US" sz="1600" b="1" i="0" u="none" strike="noStrike" dirty="0">
                <a:solidFill>
                  <a:srgbClr val="FF0000"/>
                </a:solidFill>
                <a:effectLst/>
                <a:latin typeface="Arial" panose="020B0604020202020204" pitchFamily="34" charset="0"/>
              </a:rPr>
              <a:t>Step 3. </a:t>
            </a:r>
            <a:r>
              <a:rPr lang="en-US" sz="1600" b="1" i="0" u="none" strike="noStrike" dirty="0">
                <a:effectLst/>
                <a:latin typeface="Arial" panose="020B0604020202020204" pitchFamily="34" charset="0"/>
              </a:rPr>
              <a:t>Assessment of the results and taking into account the cumulative effects.</a:t>
            </a:r>
            <a:endParaRPr lang="en-US" sz="1600" b="0" dirty="0">
              <a:effectLst/>
            </a:endParaRPr>
          </a:p>
          <a:p>
            <a:r>
              <a:rPr lang="en-US" sz="1600" b="1" dirty="0">
                <a:latin typeface="Arial" panose="020B0604020202020204" pitchFamily="34" charset="0"/>
              </a:rPr>
              <a:t>(Simultaneous impact of transmitters, emission from coupling path, electromagnetic effects by parasitic capacitance and inductance in a bundle of coupling path and power supply interfaces.)</a:t>
            </a:r>
          </a:p>
          <a:p>
            <a:endParaRPr lang="en-US" sz="1600" b="1" dirty="0">
              <a:latin typeface="Arial" panose="020B0604020202020204" pitchFamily="34" charset="0"/>
            </a:endParaRPr>
          </a:p>
          <a:p>
            <a:r>
              <a:rPr lang="en-US" sz="1600" b="1" dirty="0">
                <a:solidFill>
                  <a:srgbClr val="FF0000"/>
                </a:solidFill>
                <a:latin typeface="Arial" panose="020B0604020202020204" pitchFamily="34" charset="0"/>
              </a:rPr>
              <a:t>Step 4. </a:t>
            </a:r>
            <a:r>
              <a:rPr lang="en-US" sz="1600" b="1" dirty="0">
                <a:latin typeface="Arial" panose="020B0604020202020204" pitchFamily="34" charset="0"/>
              </a:rPr>
              <a:t>Development of techniques to ensure EMC of UAV avionics.</a:t>
            </a:r>
            <a:endParaRPr lang="en-US" sz="1600" b="0" dirty="0">
              <a:effectLst/>
            </a:endParaRPr>
          </a:p>
          <a:p>
            <a:r>
              <a:rPr lang="en-US" sz="1600" b="1" dirty="0">
                <a:latin typeface="Arial" panose="020B0604020202020204" pitchFamily="34" charset="0"/>
              </a:rPr>
              <a:t>( Reducing the interrelationship of the source and interference receptor </a:t>
            </a:r>
            <a:r>
              <a:rPr lang="en-US" sz="1600" b="1">
                <a:latin typeface="Arial" panose="020B0604020202020204" pitchFamily="34" charset="0"/>
              </a:rPr>
              <a:t>through radiation (shielding</a:t>
            </a:r>
            <a:r>
              <a:rPr lang="en-US" sz="1600" b="1" dirty="0">
                <a:latin typeface="Arial" panose="020B0604020202020204" pitchFamily="34" charset="0"/>
              </a:rPr>
              <a:t>, equipment layout, zoning, and grouping </a:t>
            </a:r>
            <a:r>
              <a:rPr lang="en-US" sz="1600" b="1">
                <a:latin typeface="Arial" panose="020B0604020202020204" pitchFamily="34" charset="0"/>
              </a:rPr>
              <a:t>etc.))</a:t>
            </a:r>
            <a:endParaRPr lang="en-US" sz="1600" b="0" dirty="0">
              <a:effectLst/>
            </a:endParaRPr>
          </a:p>
          <a:p>
            <a:br>
              <a:rPr lang="en-US" sz="1600" b="0" dirty="0">
                <a:effectLst/>
              </a:rPr>
            </a:br>
            <a:r>
              <a:rPr lang="en-US" sz="1600" b="1" dirty="0">
                <a:solidFill>
                  <a:srgbClr val="FF0000"/>
                </a:solidFill>
                <a:latin typeface="Arial" panose="020B0604020202020204" pitchFamily="34" charset="0"/>
              </a:rPr>
              <a:t>Step 5. </a:t>
            </a:r>
            <a:r>
              <a:rPr lang="en-US" sz="1600" b="1" dirty="0">
                <a:latin typeface="Arial" panose="020B0604020202020204" pitchFamily="34" charset="0"/>
              </a:rPr>
              <a:t>Inspection of ensuring the EMC of UAV avionics. This stage involves the assessment of the efficiency of the technical solutions and trends to ensure the intra-system EMC</a:t>
            </a:r>
            <a:r>
              <a:rPr lang="en-US" sz="1600" b="1" dirty="0">
                <a:solidFill>
                  <a:srgbClr val="696969"/>
                </a:solidFill>
                <a:latin typeface="Arial" panose="020B0604020202020204" pitchFamily="34" charset="0"/>
              </a:rPr>
              <a:t>.</a:t>
            </a:r>
            <a:endParaRPr lang="en-US" sz="1600" b="0" dirty="0">
              <a:effectLst/>
            </a:endParaRPr>
          </a:p>
          <a:p>
            <a:endParaRPr lang="en-US" sz="1400" b="1" dirty="0">
              <a:solidFill>
                <a:srgbClr val="696969"/>
              </a:solidFill>
              <a:latin typeface="Arial" panose="020B0604020202020204" pitchFamily="34" charset="0"/>
            </a:endParaRPr>
          </a:p>
          <a:p>
            <a:endParaRPr lang="en-US" sz="1400" b="1" dirty="0">
              <a:solidFill>
                <a:srgbClr val="696969"/>
              </a:solidFill>
              <a:effectLst/>
              <a:latin typeface="Arial" panose="020B0604020202020204" pitchFamily="34" charset="0"/>
            </a:endParaRPr>
          </a:p>
          <a:p>
            <a:endParaRPr lang="en-US" sz="1400" b="0" dirty="0">
              <a:effectLst/>
            </a:endParaRPr>
          </a:p>
          <a:p>
            <a:br>
              <a:rPr lang="en-US" sz="1400" dirty="0"/>
            </a:br>
            <a:endParaRPr lang="en-US" sz="1400" dirty="0"/>
          </a:p>
        </p:txBody>
      </p:sp>
    </p:spTree>
    <p:extLst>
      <p:ext uri="{BB962C8B-B14F-4D97-AF65-F5344CB8AC3E}">
        <p14:creationId xmlns:p14="http://schemas.microsoft.com/office/powerpoint/2010/main" val="176608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207</TotalTime>
  <Words>1001</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MyriadPro-It</vt:lpstr>
      <vt:lpstr>MyriadPro-Semibold</vt:lpstr>
      <vt:lpstr>Wingdings</vt:lpstr>
      <vt:lpstr>Office Theme</vt:lpstr>
      <vt:lpstr> EVD17I009: RANJAN YADAV  EMC considerations and techniques for UAVs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EVD17I009: RANJAN YADAV:  EMC considerations and techniques for UAVs </dc:title>
  <dc:creator>ranjan yadav</dc:creator>
  <cp:lastModifiedBy>ranjan yadav</cp:lastModifiedBy>
  <cp:revision>40</cp:revision>
  <dcterms:created xsi:type="dcterms:W3CDTF">2020-03-04T17:48:07Z</dcterms:created>
  <dcterms:modified xsi:type="dcterms:W3CDTF">2020-03-06T02:04:29Z</dcterms:modified>
</cp:coreProperties>
</file>