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7" r:id="rId15"/>
    <p:sldId id="268" r:id="rId16"/>
    <p:sldId id="269" r:id="rId17"/>
    <p:sldId id="270" r:id="rId18"/>
    <p:sldId id="271"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5" r:id="rId38"/>
    <p:sldId id="294" r:id="rId39"/>
    <p:sldId id="296" r:id="rId40"/>
    <p:sldId id="297" r:id="rId41"/>
    <p:sldId id="298" r:id="rId42"/>
    <p:sldId id="300" r:id="rId43"/>
    <p:sldId id="299"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1763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4204B-BC76-4829-988C-F9FE4FC420B2}" type="datetimeFigureOut">
              <a:rPr lang="en-IN" smtClean="0"/>
              <a:t>21-01-2020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8ADD8-762D-43C9-A404-C5A7CD179A9E}" type="slidenum">
              <a:rPr lang="en-IN" smtClean="0"/>
              <a:t>‹#›</a:t>
            </a:fld>
            <a:endParaRPr lang="en-IN"/>
          </a:p>
        </p:txBody>
      </p:sp>
    </p:spTree>
    <p:extLst>
      <p:ext uri="{BB962C8B-B14F-4D97-AF65-F5344CB8AC3E}">
        <p14:creationId xmlns:p14="http://schemas.microsoft.com/office/powerpoint/2010/main" val="2663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BADA-BBA4-47F3-8D61-C0195FF80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26C27E-CE93-4901-8BDD-2D5284B8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677935-AC97-484D-9B2F-9175DD97163F}"/>
              </a:ext>
            </a:extLst>
          </p:cNvPr>
          <p:cNvSpPr>
            <a:spLocks noGrp="1"/>
          </p:cNvSpPr>
          <p:nvPr>
            <p:ph type="dt" sz="half" idx="10"/>
          </p:nvPr>
        </p:nvSpPr>
        <p:spPr/>
        <p:txBody>
          <a:bodyPr/>
          <a:lstStyle/>
          <a:p>
            <a:fld id="{8B025B8D-C120-47BE-94AE-1658E0E0EE5D}" type="datetime1">
              <a:rPr lang="en-IN" smtClean="0"/>
              <a:t>21-01-2020</a:t>
            </a:fld>
            <a:endParaRPr lang="en-IN"/>
          </a:p>
        </p:txBody>
      </p:sp>
      <p:sp>
        <p:nvSpPr>
          <p:cNvPr id="5" name="Footer Placeholder 4">
            <a:extLst>
              <a:ext uri="{FF2B5EF4-FFF2-40B4-BE49-F238E27FC236}">
                <a16:creationId xmlns:a16="http://schemas.microsoft.com/office/drawing/2014/main" id="{66D60AF9-992B-462D-98DA-3AFBFBA0C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B3E2F-B83E-46F7-A028-11A2FCDDA8D1}"/>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180073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ED78-61B6-4F51-AA64-EEA78F73A6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D7AB7D-2A20-49EC-8156-62545D4D3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A05EDA-777B-4D33-8111-4E6098428B7B}"/>
              </a:ext>
            </a:extLst>
          </p:cNvPr>
          <p:cNvSpPr>
            <a:spLocks noGrp="1"/>
          </p:cNvSpPr>
          <p:nvPr>
            <p:ph type="dt" sz="half" idx="10"/>
          </p:nvPr>
        </p:nvSpPr>
        <p:spPr/>
        <p:txBody>
          <a:bodyPr/>
          <a:lstStyle/>
          <a:p>
            <a:fld id="{A47EF7FE-BA6C-490B-BCF9-653901C0A2A8}" type="datetime1">
              <a:rPr lang="en-IN" smtClean="0"/>
              <a:t>21-01-2020</a:t>
            </a:fld>
            <a:endParaRPr lang="en-IN"/>
          </a:p>
        </p:txBody>
      </p:sp>
      <p:sp>
        <p:nvSpPr>
          <p:cNvPr id="5" name="Footer Placeholder 4">
            <a:extLst>
              <a:ext uri="{FF2B5EF4-FFF2-40B4-BE49-F238E27FC236}">
                <a16:creationId xmlns:a16="http://schemas.microsoft.com/office/drawing/2014/main" id="{F235249E-422D-43E9-8D34-42F7E0E119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8AC99-E9FF-4659-AEE2-EC3ADBF3BE69}"/>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341100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008AB-2E63-46BC-BDEC-16D0913AE3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5B89E3-65E4-45EB-B7BD-A8A51877E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6119D-FCCD-4827-A305-96AA611398F8}"/>
              </a:ext>
            </a:extLst>
          </p:cNvPr>
          <p:cNvSpPr>
            <a:spLocks noGrp="1"/>
          </p:cNvSpPr>
          <p:nvPr>
            <p:ph type="dt" sz="half" idx="10"/>
          </p:nvPr>
        </p:nvSpPr>
        <p:spPr/>
        <p:txBody>
          <a:bodyPr/>
          <a:lstStyle/>
          <a:p>
            <a:fld id="{F6BD9B9D-0D47-471A-A3F2-C9823C585D76}" type="datetime1">
              <a:rPr lang="en-IN" smtClean="0"/>
              <a:t>21-01-2020</a:t>
            </a:fld>
            <a:endParaRPr lang="en-IN"/>
          </a:p>
        </p:txBody>
      </p:sp>
      <p:sp>
        <p:nvSpPr>
          <p:cNvPr id="5" name="Footer Placeholder 4">
            <a:extLst>
              <a:ext uri="{FF2B5EF4-FFF2-40B4-BE49-F238E27FC236}">
                <a16:creationId xmlns:a16="http://schemas.microsoft.com/office/drawing/2014/main" id="{160CAB0B-9878-434D-A230-A19554354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13B6E-FA3E-41FA-A5CF-23654FAFAD79}"/>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8107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181A-FA4D-49DA-8617-C5EFCA6506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0E430F-2685-4104-AD8B-B91D03DD7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D54B1D-CCCA-4A71-9B7F-42E9083D8903}"/>
              </a:ext>
            </a:extLst>
          </p:cNvPr>
          <p:cNvSpPr>
            <a:spLocks noGrp="1"/>
          </p:cNvSpPr>
          <p:nvPr>
            <p:ph type="dt" sz="half" idx="10"/>
          </p:nvPr>
        </p:nvSpPr>
        <p:spPr/>
        <p:txBody>
          <a:bodyPr/>
          <a:lstStyle/>
          <a:p>
            <a:fld id="{334C19FB-EC4F-4225-8F31-E228CA0EA917}" type="datetime1">
              <a:rPr lang="en-IN" smtClean="0"/>
              <a:t>21-01-2020</a:t>
            </a:fld>
            <a:endParaRPr lang="en-IN"/>
          </a:p>
        </p:txBody>
      </p:sp>
      <p:sp>
        <p:nvSpPr>
          <p:cNvPr id="5" name="Footer Placeholder 4">
            <a:extLst>
              <a:ext uri="{FF2B5EF4-FFF2-40B4-BE49-F238E27FC236}">
                <a16:creationId xmlns:a16="http://schemas.microsoft.com/office/drawing/2014/main" id="{6179597F-CC5A-4A0A-80FE-CDDDF4C86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86710-1BEA-4204-BED9-C73F65A714C1}"/>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195108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CF0A-D357-49FC-84FF-2401076BC9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DFD83C-D9CA-43AD-AE1F-113BAF762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C136A-05A9-4BB5-BCD9-7F328F7C9714}"/>
              </a:ext>
            </a:extLst>
          </p:cNvPr>
          <p:cNvSpPr>
            <a:spLocks noGrp="1"/>
          </p:cNvSpPr>
          <p:nvPr>
            <p:ph type="dt" sz="half" idx="10"/>
          </p:nvPr>
        </p:nvSpPr>
        <p:spPr/>
        <p:txBody>
          <a:bodyPr/>
          <a:lstStyle/>
          <a:p>
            <a:fld id="{96104E12-A93D-4EF3-AA0D-E12E136F3007}" type="datetime1">
              <a:rPr lang="en-IN" smtClean="0"/>
              <a:t>21-01-2020</a:t>
            </a:fld>
            <a:endParaRPr lang="en-IN"/>
          </a:p>
        </p:txBody>
      </p:sp>
      <p:sp>
        <p:nvSpPr>
          <p:cNvPr id="5" name="Footer Placeholder 4">
            <a:extLst>
              <a:ext uri="{FF2B5EF4-FFF2-40B4-BE49-F238E27FC236}">
                <a16:creationId xmlns:a16="http://schemas.microsoft.com/office/drawing/2014/main" id="{834D3804-F1B6-4162-9E2C-DBC05B1AA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0E3B4A-7D79-485D-B3E7-E46E37B776A7}"/>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140605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3D78-19E9-4CE6-895A-1956CCE14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6951D3-F1C2-47B1-AA71-5B5FD86D3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487465-752F-40F2-B598-CDC6EFA50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52995E-DC54-40F8-B552-C4844238B41F}"/>
              </a:ext>
            </a:extLst>
          </p:cNvPr>
          <p:cNvSpPr>
            <a:spLocks noGrp="1"/>
          </p:cNvSpPr>
          <p:nvPr>
            <p:ph type="dt" sz="half" idx="10"/>
          </p:nvPr>
        </p:nvSpPr>
        <p:spPr/>
        <p:txBody>
          <a:bodyPr/>
          <a:lstStyle/>
          <a:p>
            <a:fld id="{38ACF69F-0BA9-4FD3-BC67-595D23F2F858}" type="datetime1">
              <a:rPr lang="en-IN" smtClean="0"/>
              <a:t>21-01-2020</a:t>
            </a:fld>
            <a:endParaRPr lang="en-IN"/>
          </a:p>
        </p:txBody>
      </p:sp>
      <p:sp>
        <p:nvSpPr>
          <p:cNvPr id="6" name="Footer Placeholder 5">
            <a:extLst>
              <a:ext uri="{FF2B5EF4-FFF2-40B4-BE49-F238E27FC236}">
                <a16:creationId xmlns:a16="http://schemas.microsoft.com/office/drawing/2014/main" id="{1CBD6638-22FD-4CE1-B565-03058127BA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14B794-8211-4B27-B089-E02AFE667CCC}"/>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295006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8392-A280-48C9-B321-D69065CA87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87A2D5-31CA-43CD-B7DA-76B60BC51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762740-4442-475F-A7A6-21C72721A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A61C82-2054-4631-917A-D2CA246A3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F500B-EA13-45EB-BEFB-2777983D7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666DA9-D197-4D07-8A94-7A5FE50FE02A}"/>
              </a:ext>
            </a:extLst>
          </p:cNvPr>
          <p:cNvSpPr>
            <a:spLocks noGrp="1"/>
          </p:cNvSpPr>
          <p:nvPr>
            <p:ph type="dt" sz="half" idx="10"/>
          </p:nvPr>
        </p:nvSpPr>
        <p:spPr/>
        <p:txBody>
          <a:bodyPr/>
          <a:lstStyle/>
          <a:p>
            <a:fld id="{89CC3177-95B4-4C1B-BBFF-9814ACD0A7A2}" type="datetime1">
              <a:rPr lang="en-IN" smtClean="0"/>
              <a:t>21-01-2020</a:t>
            </a:fld>
            <a:endParaRPr lang="en-IN"/>
          </a:p>
        </p:txBody>
      </p:sp>
      <p:sp>
        <p:nvSpPr>
          <p:cNvPr id="8" name="Footer Placeholder 7">
            <a:extLst>
              <a:ext uri="{FF2B5EF4-FFF2-40B4-BE49-F238E27FC236}">
                <a16:creationId xmlns:a16="http://schemas.microsoft.com/office/drawing/2014/main" id="{BA4814B8-9763-4CF1-9D2F-DF2D11E305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E2E839-79F2-4276-A63E-8EE75B5D6B94}"/>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156111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5664-C888-469A-B3DE-EBCDCD28FC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5D4D6A-5481-41A1-B3ED-E0599503D9B8}"/>
              </a:ext>
            </a:extLst>
          </p:cNvPr>
          <p:cNvSpPr>
            <a:spLocks noGrp="1"/>
          </p:cNvSpPr>
          <p:nvPr>
            <p:ph type="dt" sz="half" idx="10"/>
          </p:nvPr>
        </p:nvSpPr>
        <p:spPr/>
        <p:txBody>
          <a:bodyPr/>
          <a:lstStyle/>
          <a:p>
            <a:fld id="{BA6F0A23-4B39-4901-86F2-3B3E3F6246F5}" type="datetime1">
              <a:rPr lang="en-IN" smtClean="0"/>
              <a:t>21-01-2020</a:t>
            </a:fld>
            <a:endParaRPr lang="en-IN"/>
          </a:p>
        </p:txBody>
      </p:sp>
      <p:sp>
        <p:nvSpPr>
          <p:cNvPr id="4" name="Footer Placeholder 3">
            <a:extLst>
              <a:ext uri="{FF2B5EF4-FFF2-40B4-BE49-F238E27FC236}">
                <a16:creationId xmlns:a16="http://schemas.microsoft.com/office/drawing/2014/main" id="{7AF3CDB7-002B-406D-98E0-AF1CE9FC80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37BE7B-E1C5-4E57-9DE7-C6F84A5E69B3}"/>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1697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4F6C6-0DA9-4041-B9D9-15EB26996B30}"/>
              </a:ext>
            </a:extLst>
          </p:cNvPr>
          <p:cNvSpPr>
            <a:spLocks noGrp="1"/>
          </p:cNvSpPr>
          <p:nvPr>
            <p:ph type="dt" sz="half" idx="10"/>
          </p:nvPr>
        </p:nvSpPr>
        <p:spPr/>
        <p:txBody>
          <a:bodyPr/>
          <a:lstStyle/>
          <a:p>
            <a:fld id="{3660B851-AA60-473F-8A55-B35BA637E8AC}" type="datetime1">
              <a:rPr lang="en-IN" smtClean="0"/>
              <a:t>21-01-2020</a:t>
            </a:fld>
            <a:endParaRPr lang="en-IN"/>
          </a:p>
        </p:txBody>
      </p:sp>
      <p:sp>
        <p:nvSpPr>
          <p:cNvPr id="3" name="Footer Placeholder 2">
            <a:extLst>
              <a:ext uri="{FF2B5EF4-FFF2-40B4-BE49-F238E27FC236}">
                <a16:creationId xmlns:a16="http://schemas.microsoft.com/office/drawing/2014/main" id="{A6F23225-BB74-4B77-9739-469B694D76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094BCE-416A-4C85-B6FD-AF0D5C7F2C0F}"/>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145777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7EEE-14D6-46A4-8492-F2520D956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4BB37A-C8BD-4248-9419-E165661E1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07D5FE-6B2E-406D-8B59-2E9A8DE49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519E1-5E3B-4E71-94B2-F17E7F47174E}"/>
              </a:ext>
            </a:extLst>
          </p:cNvPr>
          <p:cNvSpPr>
            <a:spLocks noGrp="1"/>
          </p:cNvSpPr>
          <p:nvPr>
            <p:ph type="dt" sz="half" idx="10"/>
          </p:nvPr>
        </p:nvSpPr>
        <p:spPr/>
        <p:txBody>
          <a:bodyPr/>
          <a:lstStyle/>
          <a:p>
            <a:fld id="{0B5ADC57-46AE-449D-8884-BA46FC983CC7}" type="datetime1">
              <a:rPr lang="en-IN" smtClean="0"/>
              <a:t>21-01-2020</a:t>
            </a:fld>
            <a:endParaRPr lang="en-IN"/>
          </a:p>
        </p:txBody>
      </p:sp>
      <p:sp>
        <p:nvSpPr>
          <p:cNvPr id="6" name="Footer Placeholder 5">
            <a:extLst>
              <a:ext uri="{FF2B5EF4-FFF2-40B4-BE49-F238E27FC236}">
                <a16:creationId xmlns:a16="http://schemas.microsoft.com/office/drawing/2014/main" id="{73FE359F-C18D-4646-9954-E9B63A8C08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E28040-811F-4A41-8C74-93922F6BE2BC}"/>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89076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0B33-FBFD-4B8F-84A0-5E0CA47A6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E454AC-8EB6-4932-9E52-6B37AF27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A770DD-10D7-4D0B-BCEE-D8FF41498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30730-52C5-4CFC-A53D-1612195C4A39}"/>
              </a:ext>
            </a:extLst>
          </p:cNvPr>
          <p:cNvSpPr>
            <a:spLocks noGrp="1"/>
          </p:cNvSpPr>
          <p:nvPr>
            <p:ph type="dt" sz="half" idx="10"/>
          </p:nvPr>
        </p:nvSpPr>
        <p:spPr/>
        <p:txBody>
          <a:bodyPr/>
          <a:lstStyle/>
          <a:p>
            <a:fld id="{65BF8445-203E-4929-ADCA-F32DA8855FA9}" type="datetime1">
              <a:rPr lang="en-IN" smtClean="0"/>
              <a:t>21-01-2020</a:t>
            </a:fld>
            <a:endParaRPr lang="en-IN"/>
          </a:p>
        </p:txBody>
      </p:sp>
      <p:sp>
        <p:nvSpPr>
          <p:cNvPr id="6" name="Footer Placeholder 5">
            <a:extLst>
              <a:ext uri="{FF2B5EF4-FFF2-40B4-BE49-F238E27FC236}">
                <a16:creationId xmlns:a16="http://schemas.microsoft.com/office/drawing/2014/main" id="{7B220B31-9410-4161-B45F-9E6C45E2B7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66C8CD-8EBD-4FC7-923D-FDC4364F2926}"/>
              </a:ext>
            </a:extLst>
          </p:cNvPr>
          <p:cNvSpPr>
            <a:spLocks noGrp="1"/>
          </p:cNvSpPr>
          <p:nvPr>
            <p:ph type="sldNum" sz="quarter" idx="12"/>
          </p:nvPr>
        </p:nvSpPr>
        <p:spPr/>
        <p:txBody>
          <a:bodyPr/>
          <a:lstStyle/>
          <a:p>
            <a:fld id="{CFC148F3-EDD8-42CF-A9A5-E13B6866F198}" type="slidenum">
              <a:rPr lang="en-IN" smtClean="0"/>
              <a:t>‹#›</a:t>
            </a:fld>
            <a:endParaRPr lang="en-IN"/>
          </a:p>
        </p:txBody>
      </p:sp>
    </p:spTree>
    <p:extLst>
      <p:ext uri="{BB962C8B-B14F-4D97-AF65-F5344CB8AC3E}">
        <p14:creationId xmlns:p14="http://schemas.microsoft.com/office/powerpoint/2010/main" val="69471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C4599-56E3-4078-9F7F-51F1FDBC0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B72453-7665-4D0D-98DA-5A2CDC550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40A02-CABE-4E9C-BE7C-237A97A392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F2CE0-F52A-4B93-A396-8B981AF1B098}" type="datetime1">
              <a:rPr lang="en-IN" smtClean="0"/>
              <a:t>21-01-2020</a:t>
            </a:fld>
            <a:endParaRPr lang="en-IN"/>
          </a:p>
        </p:txBody>
      </p:sp>
      <p:sp>
        <p:nvSpPr>
          <p:cNvPr id="5" name="Footer Placeholder 4">
            <a:extLst>
              <a:ext uri="{FF2B5EF4-FFF2-40B4-BE49-F238E27FC236}">
                <a16:creationId xmlns:a16="http://schemas.microsoft.com/office/drawing/2014/main" id="{70500C86-4F40-474F-B50B-9CBB65194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1DA2A9-73B1-43FC-97BA-BCFCE855D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148F3-EDD8-42CF-A9A5-E13B6866F198}" type="slidenum">
              <a:rPr lang="en-IN" smtClean="0"/>
              <a:t>‹#›</a:t>
            </a:fld>
            <a:endParaRPr lang="en-IN"/>
          </a:p>
        </p:txBody>
      </p:sp>
    </p:spTree>
    <p:extLst>
      <p:ext uri="{BB962C8B-B14F-4D97-AF65-F5344CB8AC3E}">
        <p14:creationId xmlns:p14="http://schemas.microsoft.com/office/powerpoint/2010/main" val="2880533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1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40.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37.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29.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5.xml"/><Relationship Id="rId7" Type="http://schemas.openxmlformats.org/officeDocument/2006/relationships/slide" Target="slide42.xml"/><Relationship Id="rId2" Type="http://schemas.openxmlformats.org/officeDocument/2006/relationships/slide" Target="slide14.xml"/><Relationship Id="rId1" Type="http://schemas.openxmlformats.org/officeDocument/2006/relationships/slideLayout" Target="../slideLayouts/slideLayout6.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29.xml"/></Relationships>
</file>

<file path=ppt/slides/_rels/slide14.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4.xml"/><Relationship Id="rId7" Type="http://schemas.openxmlformats.org/officeDocument/2006/relationships/slide" Target="slide40.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37.xml"/><Relationship Id="rId5" Type="http://schemas.openxmlformats.org/officeDocument/2006/relationships/slide" Target="slide29.xml"/><Relationship Id="rId4" Type="http://schemas.openxmlformats.org/officeDocument/2006/relationships/slide" Target="slide25.xml"/></Relationships>
</file>

<file path=ppt/slides/_rels/slide1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1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1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1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17" Type="http://schemas.openxmlformats.org/officeDocument/2006/relationships/slide" Target="slide2.xml"/><Relationship Id="rId2" Type="http://schemas.openxmlformats.org/officeDocument/2006/relationships/slide" Target="slide3.xml"/><Relationship Id="rId16" Type="http://schemas.microsoft.com/office/2007/relationships/hdphoto" Target="../media/hdphoto2.wdp"/><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5" Type="http://schemas.openxmlformats.org/officeDocument/2006/relationships/image" Target="../media/image4.png"/><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4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3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29.xml"/><Relationship Id="rId5" Type="http://schemas.openxmlformats.org/officeDocument/2006/relationships/slide" Target="slide6.xml"/><Relationship Id="rId10" Type="http://schemas.openxmlformats.org/officeDocument/2006/relationships/slide" Target="slide25.xml"/><Relationship Id="rId4" Type="http://schemas.openxmlformats.org/officeDocument/2006/relationships/slide" Target="slide5.xml"/><Relationship Id="rId9" Type="http://schemas.openxmlformats.org/officeDocument/2006/relationships/slide" Target="slide14.xml"/><Relationship Id="rId14" Type="http://schemas.openxmlformats.org/officeDocument/2006/relationships/slide" Target="slide42.xml"/></Relationships>
</file>

<file path=ppt/slides/_rels/slide2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5.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17" Type="http://schemas.openxmlformats.org/officeDocument/2006/relationships/slide" Target="slide2.xml"/><Relationship Id="rId2" Type="http://schemas.openxmlformats.org/officeDocument/2006/relationships/slide" Target="slide3.xml"/><Relationship Id="rId16" Type="http://schemas.microsoft.com/office/2007/relationships/hdphoto" Target="../media/hdphoto4.wdp"/><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5" Type="http://schemas.openxmlformats.org/officeDocument/2006/relationships/image" Target="../media/image6.png"/><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microsoft.com/office/2007/relationships/hdphoto" Target="../media/hdphoto3.wdp"/></Relationships>
</file>

<file path=ppt/slides/_rels/slide2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7.png"/><Relationship Id="rId1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17" Type="http://schemas.microsoft.com/office/2007/relationships/hdphoto" Target="../media/hdphoto6.wdp"/><Relationship Id="rId2" Type="http://schemas.openxmlformats.org/officeDocument/2006/relationships/slide" Target="slide3.xml"/><Relationship Id="rId16"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5" Type="http://schemas.openxmlformats.org/officeDocument/2006/relationships/image" Target="../media/image8.png"/><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microsoft.com/office/2007/relationships/hdphoto" Target="../media/hdphoto5.wdp"/></Relationships>
</file>

<file path=ppt/slides/_rels/slide2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10.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slide" Target="slide2.xml"/></Relationships>
</file>

<file path=ppt/slides/_rels/slide2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11.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slide" Target="slide2.xml"/></Relationships>
</file>

<file path=ppt/slides/_rels/slide2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12.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slide" Target="slide2.xml"/></Relationships>
</file>

<file path=ppt/slides/_rels/slide25.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4.xml"/><Relationship Id="rId7" Type="http://schemas.openxmlformats.org/officeDocument/2006/relationships/slide" Target="slide40.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37.xml"/><Relationship Id="rId5" Type="http://schemas.openxmlformats.org/officeDocument/2006/relationships/slide" Target="slide29.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18" Type="http://schemas.openxmlformats.org/officeDocument/2006/relationships/image" Target="../media/image16.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17" Type="http://schemas.openxmlformats.org/officeDocument/2006/relationships/image" Target="../media/image15.png"/><Relationship Id="rId2" Type="http://schemas.openxmlformats.org/officeDocument/2006/relationships/slide" Target="slide3.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5" Type="http://schemas.microsoft.com/office/2007/relationships/hdphoto" Target="../media/hdphoto7.wdp"/><Relationship Id="rId10" Type="http://schemas.openxmlformats.org/officeDocument/2006/relationships/slide" Target="slide29.xml"/><Relationship Id="rId19" Type="http://schemas.openxmlformats.org/officeDocument/2006/relationships/image" Target="../media/image17.png"/><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5" Type="http://schemas.openxmlformats.org/officeDocument/2006/relationships/image" Target="../media/image20.PNG"/><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6"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5" Type="http://schemas.microsoft.com/office/2007/relationships/hdphoto" Target="../media/hdphoto8.wdp"/><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4.xml"/><Relationship Id="rId7" Type="http://schemas.openxmlformats.org/officeDocument/2006/relationships/slide" Target="slide40.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37.xml"/><Relationship Id="rId5" Type="http://schemas.openxmlformats.org/officeDocument/2006/relationships/slide" Target="slide29.xml"/><Relationship Id="rId4" Type="http://schemas.openxmlformats.org/officeDocument/2006/relationships/slide" Target="slide25.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30.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40.xml"/><Relationship Id="rId3" Type="http://schemas.openxmlformats.org/officeDocument/2006/relationships/slide" Target="slide7.xml"/><Relationship Id="rId7" Type="http://schemas.openxmlformats.org/officeDocument/2006/relationships/slide" Target="slide6.xml"/><Relationship Id="rId12" Type="http://schemas.openxmlformats.org/officeDocument/2006/relationships/slide" Target="slide37.xml"/><Relationship Id="rId2" Type="http://schemas.openxmlformats.org/officeDocument/2006/relationships/image" Target="../media/image23.png"/><Relationship Id="rId16" Type="http://schemas.microsoft.com/office/2007/relationships/hdphoto" Target="../media/hdphoto9.wdp"/><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slide" Target="slide29.xml"/><Relationship Id="rId5" Type="http://schemas.openxmlformats.org/officeDocument/2006/relationships/slide" Target="slide4.xml"/><Relationship Id="rId15" Type="http://schemas.openxmlformats.org/officeDocument/2006/relationships/image" Target="../media/image24.png"/><Relationship Id="rId10" Type="http://schemas.openxmlformats.org/officeDocument/2006/relationships/slide" Target="slide15.xml"/><Relationship Id="rId4" Type="http://schemas.openxmlformats.org/officeDocument/2006/relationships/slide" Target="slide3.xml"/><Relationship Id="rId9" Type="http://schemas.openxmlformats.org/officeDocument/2006/relationships/slide" Target="slide10.xml"/><Relationship Id="rId14" Type="http://schemas.openxmlformats.org/officeDocument/2006/relationships/slide" Target="slide2.xml"/></Relationships>
</file>

<file path=ppt/slides/_rels/slide3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37.xml"/><Relationship Id="rId5" Type="http://schemas.openxmlformats.org/officeDocument/2006/relationships/slide" Target="slide5.xml"/><Relationship Id="rId10" Type="http://schemas.openxmlformats.org/officeDocument/2006/relationships/slide" Target="slide29.xml"/><Relationship Id="rId4" Type="http://schemas.openxmlformats.org/officeDocument/2006/relationships/slide" Target="slide4.xml"/><Relationship Id="rId9" Type="http://schemas.openxmlformats.org/officeDocument/2006/relationships/slide" Target="slide15.xml"/><Relationship Id="rId1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37.xml"/><Relationship Id="rId5" Type="http://schemas.openxmlformats.org/officeDocument/2006/relationships/slide" Target="slide5.xml"/><Relationship Id="rId15" Type="http://schemas.microsoft.com/office/2007/relationships/hdphoto" Target="../media/hdphoto10.wdp"/><Relationship Id="rId10" Type="http://schemas.openxmlformats.org/officeDocument/2006/relationships/slide" Target="slide29.xml"/><Relationship Id="rId4" Type="http://schemas.openxmlformats.org/officeDocument/2006/relationships/slide" Target="slide4.xml"/><Relationship Id="rId9" Type="http://schemas.openxmlformats.org/officeDocument/2006/relationships/slide" Target="slide15.xml"/><Relationship Id="rId14"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40.xml"/><Relationship Id="rId17" Type="http://schemas.microsoft.com/office/2007/relationships/hdphoto" Target="../media/hdphoto12.wdp"/><Relationship Id="rId2" Type="http://schemas.openxmlformats.org/officeDocument/2006/relationships/slide" Target="slide7.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37.xml"/><Relationship Id="rId5" Type="http://schemas.openxmlformats.org/officeDocument/2006/relationships/slide" Target="slide5.xml"/><Relationship Id="rId15" Type="http://schemas.microsoft.com/office/2007/relationships/hdphoto" Target="../media/hdphoto11.wdp"/><Relationship Id="rId10" Type="http://schemas.openxmlformats.org/officeDocument/2006/relationships/slide" Target="slide29.xml"/><Relationship Id="rId4" Type="http://schemas.openxmlformats.org/officeDocument/2006/relationships/slide" Target="slide4.xml"/><Relationship Id="rId9" Type="http://schemas.openxmlformats.org/officeDocument/2006/relationships/slide" Target="slide15.xml"/><Relationship Id="rId14" Type="http://schemas.openxmlformats.org/officeDocument/2006/relationships/image" Target="../media/image27.png"/></Relationships>
</file>

<file path=ppt/slides/_rels/slide3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37.xml"/><Relationship Id="rId5" Type="http://schemas.openxmlformats.org/officeDocument/2006/relationships/slide" Target="slide5.xml"/><Relationship Id="rId15" Type="http://schemas.microsoft.com/office/2007/relationships/hdphoto" Target="../media/hdphoto13.wdp"/><Relationship Id="rId10" Type="http://schemas.openxmlformats.org/officeDocument/2006/relationships/slide" Target="slide29.xml"/><Relationship Id="rId4" Type="http://schemas.openxmlformats.org/officeDocument/2006/relationships/slide" Target="slide4.xml"/><Relationship Id="rId9" Type="http://schemas.openxmlformats.org/officeDocument/2006/relationships/slide" Target="slide15.xml"/><Relationship Id="rId14"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37.xml"/><Relationship Id="rId5" Type="http://schemas.openxmlformats.org/officeDocument/2006/relationships/slide" Target="slide5.xml"/><Relationship Id="rId15" Type="http://schemas.microsoft.com/office/2007/relationships/hdphoto" Target="../media/hdphoto14.wdp"/><Relationship Id="rId10" Type="http://schemas.openxmlformats.org/officeDocument/2006/relationships/slide" Target="slide29.xml"/><Relationship Id="rId4" Type="http://schemas.openxmlformats.org/officeDocument/2006/relationships/slide" Target="slide4.xml"/><Relationship Id="rId9" Type="http://schemas.openxmlformats.org/officeDocument/2006/relationships/slide" Target="slide15.xml"/><Relationship Id="rId14" Type="http://schemas.openxmlformats.org/officeDocument/2006/relationships/image" Target="../media/image30.png"/></Relationships>
</file>

<file path=ppt/slides/_rels/slide3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37.xml"/><Relationship Id="rId5" Type="http://schemas.openxmlformats.org/officeDocument/2006/relationships/slide" Target="slide5.xml"/><Relationship Id="rId15" Type="http://schemas.microsoft.com/office/2007/relationships/hdphoto" Target="../media/hdphoto15.wdp"/><Relationship Id="rId10" Type="http://schemas.openxmlformats.org/officeDocument/2006/relationships/slide" Target="slide29.xml"/><Relationship Id="rId4" Type="http://schemas.openxmlformats.org/officeDocument/2006/relationships/slide" Target="slide4.xml"/><Relationship Id="rId9" Type="http://schemas.openxmlformats.org/officeDocument/2006/relationships/slide" Target="slide15.xml"/><Relationship Id="rId14" Type="http://schemas.openxmlformats.org/officeDocument/2006/relationships/image" Target="../media/image31.png"/></Relationships>
</file>

<file path=ppt/slides/_rels/slide37.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4.xml"/><Relationship Id="rId7" Type="http://schemas.openxmlformats.org/officeDocument/2006/relationships/slide" Target="slide40.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37.xml"/><Relationship Id="rId5" Type="http://schemas.openxmlformats.org/officeDocument/2006/relationships/slide" Target="slide29.xml"/><Relationship Id="rId4" Type="http://schemas.openxmlformats.org/officeDocument/2006/relationships/slide" Target="slide25.xml"/></Relationships>
</file>

<file path=ppt/slides/_rels/slide3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3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hyperlink" Target="https://www.kaggle.com/janiobachmann/bank-marketing-dataset#bank.csv" TargetMode="External"/></Relationships>
</file>

<file path=ppt/slides/_rels/slide40.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4.xml"/><Relationship Id="rId7" Type="http://schemas.openxmlformats.org/officeDocument/2006/relationships/slide" Target="slide40.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37.xml"/><Relationship Id="rId5" Type="http://schemas.openxmlformats.org/officeDocument/2006/relationships/slide" Target="slide29.xml"/><Relationship Id="rId4" Type="http://schemas.openxmlformats.org/officeDocument/2006/relationships/slide" Target="slide25.xml"/></Relationships>
</file>

<file path=ppt/slides/_rels/slide4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40.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3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29.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xml"/></Relationships>
</file>

<file path=ppt/slides/_rels/slide4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14.xml"/><Relationship Id="rId7" Type="http://schemas.openxmlformats.org/officeDocument/2006/relationships/slide" Target="slide40.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37.xml"/><Relationship Id="rId5" Type="http://schemas.openxmlformats.org/officeDocument/2006/relationships/slide" Target="slide29.xml"/><Relationship Id="rId4" Type="http://schemas.openxmlformats.org/officeDocument/2006/relationships/slide" Target="slide25.xml"/></Relationships>
</file>

<file path=ppt/slides/_rels/slide4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9.xml"/><Relationship Id="rId18" Type="http://schemas.openxmlformats.org/officeDocument/2006/relationships/slide" Target="slide40.xml"/><Relationship Id="rId3" Type="http://schemas.openxmlformats.org/officeDocument/2006/relationships/slide" Target="slide32.xml"/><Relationship Id="rId7" Type="http://schemas.openxmlformats.org/officeDocument/2006/relationships/slide" Target="slide36.xml"/><Relationship Id="rId12" Type="http://schemas.openxmlformats.org/officeDocument/2006/relationships/slide" Target="slide7.xml"/><Relationship Id="rId17" Type="http://schemas.openxmlformats.org/officeDocument/2006/relationships/slide" Target="slide37.xml"/><Relationship Id="rId2" Type="http://schemas.openxmlformats.org/officeDocument/2006/relationships/slide" Target="slide30.xml"/><Relationship Id="rId16" Type="http://schemas.openxmlformats.org/officeDocument/2006/relationships/slide" Target="slide29.xml"/><Relationship Id="rId1" Type="http://schemas.openxmlformats.org/officeDocument/2006/relationships/slideLayout" Target="../slideLayouts/slideLayout6.xml"/><Relationship Id="rId6" Type="http://schemas.openxmlformats.org/officeDocument/2006/relationships/slide" Target="slide35.xml"/><Relationship Id="rId11" Type="http://schemas.openxmlformats.org/officeDocument/2006/relationships/slide" Target="slide6.xml"/><Relationship Id="rId5" Type="http://schemas.openxmlformats.org/officeDocument/2006/relationships/slide" Target="slide34.xml"/><Relationship Id="rId15" Type="http://schemas.openxmlformats.org/officeDocument/2006/relationships/slide" Target="slide15.xml"/><Relationship Id="rId10" Type="http://schemas.openxmlformats.org/officeDocument/2006/relationships/slide" Target="slide5.xml"/><Relationship Id="rId19" Type="http://schemas.openxmlformats.org/officeDocument/2006/relationships/slide" Target="slide2.xml"/><Relationship Id="rId4" Type="http://schemas.openxmlformats.org/officeDocument/2006/relationships/slide" Target="slide33.xml"/><Relationship Id="rId9" Type="http://schemas.openxmlformats.org/officeDocument/2006/relationships/slide" Target="slide4.xml"/><Relationship Id="rId1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40.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3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29.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A8D3-79C5-49A4-9F1A-F902CAD28CB9}"/>
              </a:ext>
            </a:extLst>
          </p:cNvPr>
          <p:cNvSpPr>
            <a:spLocks noGrp="1"/>
          </p:cNvSpPr>
          <p:nvPr>
            <p:ph type="ctrTitle"/>
          </p:nvPr>
        </p:nvSpPr>
        <p:spPr>
          <a:xfrm>
            <a:off x="7010400" y="367747"/>
            <a:ext cx="4996070" cy="1909763"/>
          </a:xfrm>
        </p:spPr>
        <p:txBody>
          <a:bodyPr/>
          <a:lstStyle/>
          <a:p>
            <a:r>
              <a:rPr lang="en-US" dirty="0">
                <a:solidFill>
                  <a:srgbClr val="91763F"/>
                </a:solidFill>
                <a:latin typeface="Arial" panose="020B0604020202020204" pitchFamily="34" charset="0"/>
                <a:cs typeface="Arial" panose="020B0604020202020204" pitchFamily="34" charset="0"/>
              </a:rPr>
              <a:t>FINAL PROJECT</a:t>
            </a:r>
            <a:endParaRPr lang="en-IN" dirty="0">
              <a:solidFill>
                <a:srgbClr val="91763F"/>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0010B49-F22A-4BDA-A5A1-DF2A43BFBEEA}"/>
              </a:ext>
            </a:extLst>
          </p:cNvPr>
          <p:cNvSpPr txBox="1"/>
          <p:nvPr/>
        </p:nvSpPr>
        <p:spPr>
          <a:xfrm>
            <a:off x="7195930" y="2640911"/>
            <a:ext cx="4625009" cy="1938992"/>
          </a:xfrm>
          <a:prstGeom prst="rect">
            <a:avLst/>
          </a:prstGeom>
          <a:noFill/>
        </p:spPr>
        <p:txBody>
          <a:bodyPr wrap="square" rtlCol="0">
            <a:spAutoFit/>
          </a:bodyPr>
          <a:lstStyle/>
          <a:p>
            <a:r>
              <a:rPr lang="en-US" sz="2000" b="1" dirty="0">
                <a:solidFill>
                  <a:srgbClr val="91763F"/>
                </a:solidFill>
                <a:latin typeface="Arial" panose="020B0604020202020204" pitchFamily="34" charset="0"/>
                <a:cs typeface="Arial" panose="020B0604020202020204" pitchFamily="34" charset="0"/>
              </a:rPr>
              <a:t>ADVANCED ANALYTIC: GROUP II</a:t>
            </a:r>
          </a:p>
          <a:p>
            <a:endParaRPr lang="en-US" sz="2000" dirty="0">
              <a:solidFill>
                <a:schemeClr val="accent2">
                  <a:lumMod val="75000"/>
                </a:schemeClr>
              </a:solidFill>
              <a:latin typeface="Arial" panose="020B0604020202020204" pitchFamily="34" charset="0"/>
              <a:cs typeface="Arial" panose="020B0604020202020204" pitchFamily="34" charset="0"/>
            </a:endParaRPr>
          </a:p>
          <a:p>
            <a:pPr marL="285750" indent="-285750">
              <a:buFont typeface="Wingdings" pitchFamily="2" charset="2"/>
              <a:buChar char="v"/>
            </a:pPr>
            <a:r>
              <a:rPr lang="en-US" sz="2000" b="1" dirty="0">
                <a:solidFill>
                  <a:srgbClr val="000000"/>
                </a:solidFill>
                <a:latin typeface="Arial" panose="020B0604020202020204" pitchFamily="34" charset="0"/>
                <a:cs typeface="Arial" panose="020B0604020202020204" pitchFamily="34" charset="0"/>
              </a:rPr>
              <a:t>ABHIJIT DATTA</a:t>
            </a:r>
          </a:p>
          <a:p>
            <a:pPr marL="285750" indent="-285750">
              <a:buFont typeface="Wingdings" pitchFamily="2" charset="2"/>
              <a:buChar char="v"/>
            </a:pPr>
            <a:r>
              <a:rPr lang="en-US" sz="2000" b="1" dirty="0">
                <a:solidFill>
                  <a:srgbClr val="000000"/>
                </a:solidFill>
                <a:latin typeface="Arial" panose="020B0604020202020204" pitchFamily="34" charset="0"/>
                <a:cs typeface="Arial" panose="020B0604020202020204" pitchFamily="34" charset="0"/>
              </a:rPr>
              <a:t>AMJAD JALALUDEEN</a:t>
            </a:r>
          </a:p>
          <a:p>
            <a:pPr marL="285750" indent="-285750">
              <a:buFont typeface="Wingdings" pitchFamily="2" charset="2"/>
              <a:buChar char="v"/>
            </a:pPr>
            <a:r>
              <a:rPr lang="en-US" sz="2000" b="1" dirty="0">
                <a:solidFill>
                  <a:srgbClr val="000000"/>
                </a:solidFill>
                <a:latin typeface="Arial" panose="020B0604020202020204" pitchFamily="34" charset="0"/>
                <a:cs typeface="Arial" panose="020B0604020202020204" pitchFamily="34" charset="0"/>
              </a:rPr>
              <a:t>NIPUN BHALLA</a:t>
            </a:r>
          </a:p>
          <a:p>
            <a:pPr marL="285750" indent="-285750">
              <a:buFont typeface="Wingdings" pitchFamily="2" charset="2"/>
              <a:buChar char="v"/>
            </a:pPr>
            <a:r>
              <a:rPr lang="en-US" sz="2000" b="1" dirty="0">
                <a:solidFill>
                  <a:srgbClr val="000000"/>
                </a:solidFill>
                <a:latin typeface="Arial" panose="020B0604020202020204" pitchFamily="34" charset="0"/>
                <a:cs typeface="Arial" panose="020B0604020202020204" pitchFamily="34" charset="0"/>
              </a:rPr>
              <a:t>RANJAN</a:t>
            </a:r>
          </a:p>
        </p:txBody>
      </p:sp>
    </p:spTree>
    <p:extLst>
      <p:ext uri="{BB962C8B-B14F-4D97-AF65-F5344CB8AC3E}">
        <p14:creationId xmlns:p14="http://schemas.microsoft.com/office/powerpoint/2010/main" val="159822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SOLUTION</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10</a:t>
            </a:fld>
            <a:endParaRPr lang="en-IN" dirty="0">
              <a:solidFill>
                <a:srgbClr val="000000"/>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CF4DFFE-B31C-4050-8754-0B4A30656C91}"/>
              </a:ext>
            </a:extLst>
          </p:cNvPr>
          <p:cNvSpPr/>
          <p:nvPr/>
        </p:nvSpPr>
        <p:spPr>
          <a:xfrm>
            <a:off x="2635785" y="1525527"/>
            <a:ext cx="9205293" cy="1631216"/>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Q1. </a:t>
            </a:r>
            <a:r>
              <a:rPr lang="en-IN" sz="2000" dirty="0">
                <a:latin typeface="Arial" panose="020B0604020202020204" pitchFamily="34" charset="0"/>
                <a:cs typeface="Arial" panose="020B0604020202020204" pitchFamily="34" charset="0"/>
              </a:rPr>
              <a:t>The duration of time a customer should be contacted for?</a:t>
            </a:r>
          </a:p>
          <a:p>
            <a:pPr lvl="0" eaLnBrk="0" fontAlgn="base" hangingPunct="0">
              <a:spcBef>
                <a:spcPct val="0"/>
              </a:spcBef>
              <a:spcAft>
                <a:spcPct val="0"/>
              </a:spcAft>
            </a:pPr>
            <a:endParaRPr lang="en-IN" sz="2000"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IN" sz="2000" dirty="0">
                <a:latin typeface="Arial" panose="020B0604020202020204" pitchFamily="34" charset="0"/>
                <a:cs typeface="Arial" panose="020B0604020202020204" pitchFamily="34" charset="0"/>
              </a:rPr>
              <a:t>A1. The average duration of time (in seconds) a customer should be contacted for must lie between 255 to 324 seconds(4-6 mins). Hence the campaign should have a sales pitch which does not exceed these limits.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EECD5884-FFB0-4069-A405-BD556EBFE04B}"/>
              </a:ext>
            </a:extLst>
          </p:cNvPr>
          <p:cNvSpPr/>
          <p:nvPr/>
        </p:nvSpPr>
        <p:spPr>
          <a:xfrm>
            <a:off x="2635784" y="4034521"/>
            <a:ext cx="9205293" cy="1631216"/>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pPr lvl="0" eaLnBrk="0" fontAlgn="base" hangingPunct="0">
              <a:spcBef>
                <a:spcPct val="0"/>
              </a:spcBef>
              <a:spcAft>
                <a:spcPct val="0"/>
              </a:spcAft>
            </a:pPr>
            <a:r>
              <a:rPr lang="en-US" altLang="en-US" sz="2000" dirty="0">
                <a:solidFill>
                  <a:schemeClr val="tx1"/>
                </a:solidFill>
                <a:latin typeface="Arial" panose="020B0604020202020204" pitchFamily="34" charset="0"/>
                <a:cs typeface="Arial" panose="020B0604020202020204" pitchFamily="34" charset="0"/>
              </a:rPr>
              <a:t>Q2. </a:t>
            </a:r>
            <a:r>
              <a:rPr lang="en-IN" sz="2000" dirty="0">
                <a:latin typeface="Arial" panose="020B0604020202020204" pitchFamily="34" charset="0"/>
                <a:cs typeface="Arial" panose="020B0604020202020204" pitchFamily="34" charset="0"/>
              </a:rPr>
              <a:t>The account balance of a customer who should be contacted?</a:t>
            </a:r>
          </a:p>
          <a:p>
            <a:pPr lvl="0" eaLnBrk="0" fontAlgn="base" hangingPunct="0">
              <a:spcBef>
                <a:spcPct val="0"/>
              </a:spcBef>
              <a:spcAft>
                <a:spcPct val="0"/>
              </a:spcAft>
            </a:pPr>
            <a:endParaRPr lang="en-IN" sz="2000"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IN" sz="2000" dirty="0">
                <a:latin typeface="Arial" panose="020B0604020202020204" pitchFamily="34" charset="0"/>
                <a:cs typeface="Arial" panose="020B0604020202020204" pitchFamily="34" charset="0"/>
              </a:rPr>
              <a:t>A2. The customers having account balance of $935 &amp; above should be the primary focus of the marketing campaign. These customers are more likely to go for a term deposit.</a:t>
            </a:r>
          </a:p>
        </p:txBody>
      </p:sp>
      <p:sp>
        <p:nvSpPr>
          <p:cNvPr id="13" name="Flowchart: Alternate Process 12">
            <a:extLst>
              <a:ext uri="{FF2B5EF4-FFF2-40B4-BE49-F238E27FC236}">
                <a16:creationId xmlns:a16="http://schemas.microsoft.com/office/drawing/2014/main" id="{6BB2C0BE-8407-422D-B053-06EBAC5C3567}"/>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24166656-9050-409F-AFAB-619C6C000050}"/>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921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SOLUTION</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11</a:t>
            </a:fld>
            <a:endParaRPr lang="en-IN" dirty="0">
              <a:solidFill>
                <a:srgbClr val="000000"/>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CF4DFFE-B31C-4050-8754-0B4A30656C91}"/>
              </a:ext>
            </a:extLst>
          </p:cNvPr>
          <p:cNvSpPr/>
          <p:nvPr/>
        </p:nvSpPr>
        <p:spPr>
          <a:xfrm>
            <a:off x="2635785" y="1217752"/>
            <a:ext cx="9205293" cy="2246769"/>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Q3. </a:t>
            </a:r>
            <a:r>
              <a:rPr lang="en-IN" sz="2000" dirty="0">
                <a:latin typeface="Arial" panose="020B0604020202020204" pitchFamily="34" charset="0"/>
                <a:cs typeface="Arial" panose="020B0604020202020204" pitchFamily="34" charset="0"/>
              </a:rPr>
              <a:t>The age range of a customer who should be contacted?</a:t>
            </a:r>
          </a:p>
          <a:p>
            <a:pPr lvl="0" eaLnBrk="0" fontAlgn="base" hangingPunct="0">
              <a:spcBef>
                <a:spcPct val="0"/>
              </a:spcBef>
              <a:spcAft>
                <a:spcPct val="0"/>
              </a:spcAft>
            </a:pP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A3. The average age of a customer to be approached for should be less than 31 or higher than 53. These customers are more likely to go for a term deposit.</a:t>
            </a:r>
          </a:p>
          <a:p>
            <a:r>
              <a:rPr lang="en-IN" sz="20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The marketing campaign should avoid focusing on age groups between 31 &amp; 53.</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EECD5884-FFB0-4069-A405-BD556EBFE04B}"/>
              </a:ext>
            </a:extLst>
          </p:cNvPr>
          <p:cNvSpPr/>
          <p:nvPr/>
        </p:nvSpPr>
        <p:spPr>
          <a:xfrm>
            <a:off x="2635784" y="3726746"/>
            <a:ext cx="9205293" cy="2246769"/>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pPr lvl="0" eaLnBrk="0" fontAlgn="base" hangingPunct="0">
              <a:spcBef>
                <a:spcPct val="0"/>
              </a:spcBef>
              <a:spcAft>
                <a:spcPct val="0"/>
              </a:spcAft>
            </a:pPr>
            <a:r>
              <a:rPr lang="en-US" altLang="en-US" sz="2000" dirty="0">
                <a:solidFill>
                  <a:schemeClr val="tx1"/>
                </a:solidFill>
                <a:latin typeface="Arial" panose="020B0604020202020204" pitchFamily="34" charset="0"/>
                <a:cs typeface="Arial" panose="020B0604020202020204" pitchFamily="34" charset="0"/>
              </a:rPr>
              <a:t>Q4. </a:t>
            </a:r>
            <a:r>
              <a:rPr lang="en-IN" sz="2000" dirty="0">
                <a:latin typeface="Arial" panose="020B0604020202020204" pitchFamily="34" charset="0"/>
                <a:cs typeface="Arial" panose="020B0604020202020204" pitchFamily="34" charset="0"/>
              </a:rPr>
              <a:t>The day of the month a customer should be approached?</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A4. If the customer is approached, before the 8th of the month or after the 23rd of the month, the likelihood for a term deposit are high.</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marketing campaign should avoid focusing between 9th &amp; 22nd of the month.</a:t>
            </a:r>
          </a:p>
        </p:txBody>
      </p:sp>
      <p:sp>
        <p:nvSpPr>
          <p:cNvPr id="10" name="Arrow: Left 9">
            <a:hlinkClick r:id="rId2" action="ppaction://hlinksldjump"/>
            <a:extLst>
              <a:ext uri="{FF2B5EF4-FFF2-40B4-BE49-F238E27FC236}">
                <a16:creationId xmlns:a16="http://schemas.microsoft.com/office/drawing/2014/main" id="{C9D47267-740D-4D21-B397-DB2BF357E2B5}"/>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Alternate Process 10">
            <a:extLst>
              <a:ext uri="{FF2B5EF4-FFF2-40B4-BE49-F238E27FC236}">
                <a16:creationId xmlns:a16="http://schemas.microsoft.com/office/drawing/2014/main" id="{1F8DF153-D10F-4E4D-9ACB-9169E265CAB4}"/>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Solution</a:t>
            </a:r>
            <a:endParaRPr lang="en-US"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Tree>
    <p:extLst>
      <p:ext uri="{BB962C8B-B14F-4D97-AF65-F5344CB8AC3E}">
        <p14:creationId xmlns:p14="http://schemas.microsoft.com/office/powerpoint/2010/main" val="116960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12</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4513515" y="3075057"/>
            <a:ext cx="3164969"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THANK YOU</a:t>
            </a:r>
            <a:endParaRPr lang="en-IN" sz="40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12CC159-E40E-4A32-BA22-CEA112B36A9E}"/>
              </a:ext>
            </a:extLst>
          </p:cNvPr>
          <p:cNvSpPr txBox="1"/>
          <p:nvPr/>
        </p:nvSpPr>
        <p:spPr>
          <a:xfrm>
            <a:off x="8393374" y="5704765"/>
            <a:ext cx="3541995" cy="461665"/>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Continue for Appendices</a:t>
            </a:r>
            <a:endParaRPr lang="en-IN" sz="2400" dirty="0">
              <a:solidFill>
                <a:schemeClr val="bg1">
                  <a:lumMod val="50000"/>
                </a:schemeClr>
              </a:solidFill>
              <a:latin typeface="Arial" panose="020B0604020202020204" pitchFamily="34" charset="0"/>
              <a:cs typeface="Arial" panose="020B0604020202020204" pitchFamily="34" charset="0"/>
            </a:endParaRPr>
          </a:p>
        </p:txBody>
      </p:sp>
      <p:sp>
        <p:nvSpPr>
          <p:cNvPr id="7" name="Arrow: Left 6">
            <a:hlinkClick r:id="rId3" action="ppaction://hlinksldjump"/>
            <a:extLst>
              <a:ext uri="{FF2B5EF4-FFF2-40B4-BE49-F238E27FC236}">
                <a16:creationId xmlns:a16="http://schemas.microsoft.com/office/drawing/2014/main" id="{872FD47F-8D38-48D3-98B9-616C4C268025}"/>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326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13</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4352574" y="3075057"/>
            <a:ext cx="3486852"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APPENDICES</a:t>
            </a:r>
            <a:endParaRPr lang="en-IN" sz="4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98AFC0D-B3AC-4CF4-AD2E-CAD26B4C0797}"/>
              </a:ext>
            </a:extLst>
          </p:cNvPr>
          <p:cNvSpPr txBox="1"/>
          <p:nvPr/>
        </p:nvSpPr>
        <p:spPr>
          <a:xfrm>
            <a:off x="5274590" y="3856116"/>
            <a:ext cx="6672019" cy="2308324"/>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Appendix I 	: EDA / Visualization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Appendix II	: Data Wrangling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Appendix III	: Predictive Modelling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Appendix IV	: Model Comparison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Appendix V	: Business Solution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Appendix VI 	: Conclusion &amp; Recommendations</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7" name="Arrow: Left 6">
            <a:hlinkClick r:id="rId8" action="ppaction://hlinksldjump"/>
            <a:extLst>
              <a:ext uri="{FF2B5EF4-FFF2-40B4-BE49-F238E27FC236}">
                <a16:creationId xmlns:a16="http://schemas.microsoft.com/office/drawing/2014/main" id="{8FEE85D9-E32C-4B7B-AE67-E926F8FEF62A}"/>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169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14</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1793700" y="3075057"/>
            <a:ext cx="8604600" cy="707886"/>
          </a:xfrm>
          <a:prstGeom prst="rect">
            <a:avLst/>
          </a:prstGeom>
          <a:noFill/>
        </p:spPr>
        <p:txBody>
          <a:bodyPr wrap="none" rtlCol="0">
            <a:spAutoFit/>
          </a:bodyPr>
          <a:lstStyle/>
          <a:p>
            <a:r>
              <a:rPr lang="en-US" sz="4000" dirty="0">
                <a:solidFill>
                  <a:srgbClr val="000000"/>
                </a:solidFill>
                <a:latin typeface="Arial" panose="020B0604020202020204" pitchFamily="34" charset="0"/>
                <a:cs typeface="Arial" panose="020B0604020202020204" pitchFamily="34" charset="0"/>
              </a:rPr>
              <a:t>APPENDIX I: EDA / VISUALIZATION</a:t>
            </a:r>
            <a:endParaRPr lang="en-IN" sz="4000" dirty="0">
              <a:solidFill>
                <a:srgbClr val="000000"/>
              </a:solidFill>
              <a:latin typeface="Arial" panose="020B0604020202020204" pitchFamily="34" charset="0"/>
              <a:cs typeface="Arial" panose="020B0604020202020204" pitchFamily="34" charset="0"/>
            </a:endParaRPr>
          </a:p>
        </p:txBody>
      </p:sp>
      <p:sp>
        <p:nvSpPr>
          <p:cNvPr id="5" name="Arrow: Left 4">
            <a:hlinkClick r:id="rId2" action="ppaction://hlinksldjump"/>
            <a:extLst>
              <a:ext uri="{FF2B5EF4-FFF2-40B4-BE49-F238E27FC236}">
                <a16:creationId xmlns:a16="http://schemas.microsoft.com/office/drawing/2014/main" id="{54579914-6B2C-4754-94B8-C1F1FC7221CD}"/>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FE90648-7A80-4D9A-9C4E-1BC08575FCDD}"/>
              </a:ext>
            </a:extLst>
          </p:cNvPr>
          <p:cNvSpPr txBox="1"/>
          <p:nvPr/>
        </p:nvSpPr>
        <p:spPr>
          <a:xfrm>
            <a:off x="5274590" y="3856116"/>
            <a:ext cx="6672019" cy="2308324"/>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Appendix I 	: EDA / Visualization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Appendix II	: Data Wrangling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Appendix III	: Predictive Modelling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Appendix IV	: Model Comparison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Appendix V	: Business Solution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Appendix VI 	: Conclusion &amp; Recommendations</a:t>
            </a:r>
            <a:endParaRPr lang="en-US" sz="2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930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APPENDIX I: EDA / VISUALIZATION</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15</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775284" y="996235"/>
            <a:ext cx="8578516" cy="50116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a:t>
            </a:r>
          </a:p>
          <a:p>
            <a:endParaRPr lang="en-US" dirty="0">
              <a:latin typeface="Arial" panose="020B0604020202020204" pitchFamily="34" charset="0"/>
              <a:cs typeface="Arial" panose="020B0604020202020204" pitchFamily="34" charset="0"/>
            </a:endParaRPr>
          </a:p>
          <a:p>
            <a:r>
              <a:rPr kumimoji="0" lang="en-US" altLang="en-US" sz="2000" b="0" u="sng" strike="noStrike" cap="none" normalizeH="0" baseline="0" dirty="0">
                <a:ln>
                  <a:noFill/>
                </a:ln>
                <a:solidFill>
                  <a:schemeClr val="tx1"/>
                </a:solidFill>
                <a:effectLst/>
                <a:latin typeface="Arial" panose="020B0604020202020204" pitchFamily="34" charset="0"/>
                <a:cs typeface="Arial" panose="020B0604020202020204" pitchFamily="34" charset="0"/>
              </a:rPr>
              <a:t>Customer Attributes: </a:t>
            </a:r>
          </a:p>
          <a:p>
            <a:endParaRPr lang="en-IN" dirty="0">
              <a:latin typeface="Arial" panose="020B0604020202020204" pitchFamily="34" charset="0"/>
              <a:cs typeface="Arial" panose="020B0604020202020204" pitchFamily="34" charset="0"/>
            </a:endParaRP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Age       	: Age of the customer. </a:t>
            </a: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Job       	: Type of Job the customer is in.</a:t>
            </a: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Marital   	: Marital Status of the customer.</a:t>
            </a: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Education	: Education Level of the customer.</a:t>
            </a: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Default   	: Did the customer defaulted any loan repayment.</a:t>
            </a: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Balance   	: Customer Balance Amount with the bank.</a:t>
            </a: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Housing   	: Do the customer has housing loan?</a:t>
            </a:r>
          </a:p>
          <a:p>
            <a:pPr marL="285750" indent="-285750">
              <a:lnSpc>
                <a:spcPct val="150000"/>
              </a:lnSpc>
              <a:buClr>
                <a:schemeClr val="tx1">
                  <a:lumMod val="75000"/>
                  <a:lumOff val="25000"/>
                </a:schemeClr>
              </a:buClr>
              <a:buFont typeface="Wingdings" panose="05000000000000000000" pitchFamily="2" charset="2"/>
              <a:buChar char="Ø"/>
            </a:pPr>
            <a:r>
              <a:rPr lang="en-IN" dirty="0">
                <a:latin typeface="Arial" panose="020B0604020202020204" pitchFamily="34" charset="0"/>
                <a:cs typeface="Arial" panose="020B0604020202020204" pitchFamily="34" charset="0"/>
              </a:rPr>
              <a:t>Loan      	: Do the customer has personal loan?</a:t>
            </a:r>
          </a:p>
          <a:p>
            <a:pPr>
              <a:lnSpc>
                <a:spcPct val="150000"/>
              </a:lnSpc>
              <a:buClr>
                <a:schemeClr val="tx1">
                  <a:lumMod val="75000"/>
                  <a:lumOff val="25000"/>
                </a:schemeClr>
              </a:buClr>
            </a:pPr>
            <a:endParaRPr lang="en-IN" dirty="0">
              <a:latin typeface="Arial" panose="020B0604020202020204" pitchFamily="34" charset="0"/>
              <a:cs typeface="Arial" panose="020B0604020202020204" pitchFamily="34" charset="0"/>
            </a:endParaRPr>
          </a:p>
        </p:txBody>
      </p:sp>
      <p:sp>
        <p:nvSpPr>
          <p:cNvPr id="20" name="Flowchart: Alternate Process 19">
            <a:extLst>
              <a:ext uri="{FF2B5EF4-FFF2-40B4-BE49-F238E27FC236}">
                <a16:creationId xmlns:a16="http://schemas.microsoft.com/office/drawing/2014/main" id="{F2A5154C-54E3-4188-B4E9-87707C808E05}"/>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7" name="Arrow: Left 6">
            <a:hlinkClick r:id="rId13" action="ppaction://hlinksldjump"/>
            <a:extLst>
              <a:ext uri="{FF2B5EF4-FFF2-40B4-BE49-F238E27FC236}">
                <a16:creationId xmlns:a16="http://schemas.microsoft.com/office/drawing/2014/main" id="{2D2C1D8E-1041-4C48-AF10-681588E0C625}"/>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486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16</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390274" y="1338684"/>
            <a:ext cx="9769642" cy="41806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a:t>
            </a:r>
          </a:p>
          <a:p>
            <a:endParaRPr lang="en-US" dirty="0">
              <a:latin typeface="Arial" panose="020B0604020202020204" pitchFamily="34" charset="0"/>
              <a:cs typeface="Arial" panose="020B0604020202020204" pitchFamily="34" charset="0"/>
            </a:endParaRPr>
          </a:p>
          <a:p>
            <a:pPr>
              <a:buClr>
                <a:schemeClr val="tx1">
                  <a:lumMod val="75000"/>
                  <a:lumOff val="25000"/>
                </a:schemeClr>
              </a:buClr>
            </a:pPr>
            <a:r>
              <a:rPr lang="en-US" altLang="en-US" sz="2000" u="sng" dirty="0">
                <a:solidFill>
                  <a:schemeClr val="tx1"/>
                </a:solidFill>
                <a:latin typeface="Arial" panose="020B0604020202020204" pitchFamily="34" charset="0"/>
                <a:ea typeface="Times New Roman" panose="02020603050405020304" pitchFamily="18" charset="0"/>
                <a:cs typeface="Arial" panose="020B0604020202020204" pitchFamily="34" charset="0"/>
              </a:rPr>
              <a:t>Campaign Attributes:</a:t>
            </a:r>
            <a:r>
              <a:rPr kumimoji="0" lang="en-US" altLang="en-US" sz="2000" b="0" i="0" u="sng"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pPr marL="285750" lvl="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ea typeface="Times New Roman" panose="02020603050405020304" pitchFamily="18" charset="0"/>
                <a:cs typeface="Arial" panose="020B0604020202020204" pitchFamily="34" charset="0"/>
              </a:rPr>
              <a:t>Contact   	: Mode of communication made with the customer.</a:t>
            </a:r>
          </a:p>
          <a:p>
            <a:pPr marL="285750" lvl="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ea typeface="Times New Roman" panose="02020603050405020304" pitchFamily="18" charset="0"/>
                <a:cs typeface="Arial" panose="020B0604020202020204" pitchFamily="34" charset="0"/>
              </a:rPr>
              <a:t>Day      	: Last contacted day of the month made with the customer.</a:t>
            </a:r>
          </a:p>
          <a:p>
            <a:pPr marL="285750" lvl="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ea typeface="Times New Roman" panose="02020603050405020304" pitchFamily="18" charset="0"/>
                <a:cs typeface="Arial" panose="020B0604020202020204" pitchFamily="34" charset="0"/>
              </a:rPr>
              <a:t>Month     	: Last contacted month of the year made with the customer.</a:t>
            </a:r>
          </a:p>
          <a:p>
            <a:pPr marL="285750" lvl="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ea typeface="Times New Roman" panose="02020603050405020304" pitchFamily="18" charset="0"/>
                <a:cs typeface="Arial" panose="020B0604020202020204" pitchFamily="34" charset="0"/>
              </a:rPr>
              <a:t>Duration  	: Last contact duration in seconds made with the customer.</a:t>
            </a:r>
          </a:p>
          <a:p>
            <a:pPr marL="285750" lvl="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ea typeface="Times New Roman" panose="02020603050405020304" pitchFamily="18" charset="0"/>
                <a:cs typeface="Arial" panose="020B0604020202020204" pitchFamily="34" charset="0"/>
              </a:rPr>
              <a:t>Campaign	: Number of contacts performed during this campaign and for this customer.</a:t>
            </a:r>
          </a:p>
          <a:p>
            <a:pPr marL="285750" lvl="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ea typeface="Times New Roman" panose="02020603050405020304" pitchFamily="18" charset="0"/>
                <a:cs typeface="Arial" panose="020B0604020202020204" pitchFamily="34" charset="0"/>
              </a:rPr>
              <a:t>Deposit   	: Has the customer subscribed to the Fixed Deposit.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a:lnSpc>
                <a:spcPct val="150000"/>
              </a:lnSpc>
              <a:buClr>
                <a:schemeClr val="tx1">
                  <a:lumMod val="75000"/>
                  <a:lumOff val="25000"/>
                </a:schemeClr>
              </a:buClr>
            </a:pPr>
            <a:endParaRPr lang="en-IN" dirty="0">
              <a:latin typeface="Arial" panose="020B0604020202020204" pitchFamily="34" charset="0"/>
              <a:cs typeface="Arial" panose="020B0604020202020204" pitchFamily="34" charset="0"/>
            </a:endParaRPr>
          </a:p>
        </p:txBody>
      </p:sp>
      <p:sp>
        <p:nvSpPr>
          <p:cNvPr id="11" name="Flowchart: Alternate Process 10">
            <a:extLst>
              <a:ext uri="{FF2B5EF4-FFF2-40B4-BE49-F238E27FC236}">
                <a16:creationId xmlns:a16="http://schemas.microsoft.com/office/drawing/2014/main" id="{71406FC2-88CE-4743-86AF-5E757DF900A6}"/>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7" name="Arrow: Left 6">
            <a:hlinkClick r:id="rId13" action="ppaction://hlinksldjump"/>
            <a:extLst>
              <a:ext uri="{FF2B5EF4-FFF2-40B4-BE49-F238E27FC236}">
                <a16:creationId xmlns:a16="http://schemas.microsoft.com/office/drawing/2014/main" id="{312A0090-6F2F-4DA6-AFED-CAD2F0E28A4E}"/>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35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17</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1961931"/>
            <a:ext cx="9306428" cy="293413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a:t>
            </a:r>
          </a:p>
          <a:p>
            <a:endParaRPr lang="en-US" dirty="0">
              <a:latin typeface="Arial" panose="020B0604020202020204" pitchFamily="34" charset="0"/>
              <a:cs typeface="Arial" panose="020B0604020202020204" pitchFamily="34" charset="0"/>
            </a:endParaRPr>
          </a:p>
          <a:p>
            <a:pPr>
              <a:buClr>
                <a:schemeClr val="tx1">
                  <a:lumMod val="75000"/>
                  <a:lumOff val="25000"/>
                </a:schemeClr>
              </a:buClr>
            </a:pPr>
            <a:r>
              <a:rPr lang="en-US" altLang="en-US" sz="2000" u="sng" dirty="0">
                <a:solidFill>
                  <a:schemeClr val="tx1"/>
                </a:solidFill>
                <a:latin typeface="Arial" panose="020B0604020202020204" pitchFamily="34" charset="0"/>
                <a:cs typeface="Arial" panose="020B0604020202020204" pitchFamily="34" charset="0"/>
              </a:rPr>
              <a:t>Previous Contacts/Campaign </a:t>
            </a:r>
            <a:r>
              <a:rPr lang="en-US" altLang="en-US" sz="2000" u="sng" dirty="0">
                <a:solidFill>
                  <a:schemeClr val="tx1"/>
                </a:solidFill>
                <a:latin typeface="Arial" panose="020B0604020202020204" pitchFamily="34" charset="0"/>
                <a:ea typeface="Times New Roman" panose="02020603050405020304" pitchFamily="18" charset="0"/>
                <a:cs typeface="Arial" panose="020B0604020202020204" pitchFamily="34" charset="0"/>
              </a:rPr>
              <a:t>Attributes:</a:t>
            </a:r>
            <a:r>
              <a:rPr kumimoji="0" lang="en-US" altLang="en-US" sz="2000" b="0" i="0" u="sng"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pPr marL="285750" lvl="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cs typeface="Arial" panose="020B0604020202020204" pitchFamily="34" charset="0"/>
              </a:rPr>
              <a:t>Pdays : Number of days that passed by after the customer was last contacted from a previous campaign</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28575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cs typeface="Arial" panose="020B0604020202020204" pitchFamily="34" charset="0"/>
              </a:rPr>
              <a:t>P</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revious : Number of contacts performed before this campaign and for this customer. </a:t>
            </a:r>
          </a:p>
          <a:p>
            <a:pPr marL="285750" indent="-285750" eaLnBrk="0" fontAlgn="base" hangingPunct="0">
              <a:lnSpc>
                <a:spcPct val="150000"/>
              </a:lnSpc>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cs typeface="Arial" panose="020B0604020202020204" pitchFamily="34" charset="0"/>
              </a:rPr>
              <a:t>P</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outcome : Outcome of the previous marketing campaign.</a:t>
            </a:r>
            <a:endParaRPr lang="en-IN" dirty="0">
              <a:latin typeface="Arial" panose="020B0604020202020204" pitchFamily="34" charset="0"/>
              <a:cs typeface="Arial" panose="020B0604020202020204" pitchFamily="34" charset="0"/>
            </a:endParaRPr>
          </a:p>
        </p:txBody>
      </p:sp>
      <p:sp>
        <p:nvSpPr>
          <p:cNvPr id="12" name="Flowchart: Alternate Process 11">
            <a:extLst>
              <a:ext uri="{FF2B5EF4-FFF2-40B4-BE49-F238E27FC236}">
                <a16:creationId xmlns:a16="http://schemas.microsoft.com/office/drawing/2014/main" id="{BF9C9590-61DD-4D1C-83E0-43D83A364C23}"/>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7" name="Arrow: Left 6">
            <a:hlinkClick r:id="rId13" action="ppaction://hlinksldjump"/>
            <a:extLst>
              <a:ext uri="{FF2B5EF4-FFF2-40B4-BE49-F238E27FC236}">
                <a16:creationId xmlns:a16="http://schemas.microsoft.com/office/drawing/2014/main" id="{BCD865A7-56AF-44FE-9279-3E965B34F374}"/>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1371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18</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937591"/>
            <a:ext cx="9306428" cy="544764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	</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graphicFrame>
        <p:nvGraphicFramePr>
          <p:cNvPr id="3" name="Table 3">
            <a:extLst>
              <a:ext uri="{FF2B5EF4-FFF2-40B4-BE49-F238E27FC236}">
                <a16:creationId xmlns:a16="http://schemas.microsoft.com/office/drawing/2014/main" id="{D0B6E9E3-D59B-4C2D-ADF9-67CB6AA184C3}"/>
              </a:ext>
            </a:extLst>
          </p:cNvPr>
          <p:cNvGraphicFramePr>
            <a:graphicFrameLocks noGrp="1"/>
          </p:cNvGraphicFramePr>
          <p:nvPr>
            <p:extLst>
              <p:ext uri="{D42A27DB-BD31-4B8C-83A1-F6EECF244321}">
                <p14:modId xmlns:p14="http://schemas.microsoft.com/office/powerpoint/2010/main" val="1489915006"/>
              </p:ext>
            </p:extLst>
          </p:nvPr>
        </p:nvGraphicFramePr>
        <p:xfrm>
          <a:off x="2880139" y="1438175"/>
          <a:ext cx="4336904" cy="3303453"/>
        </p:xfrm>
        <a:graphic>
          <a:graphicData uri="http://schemas.openxmlformats.org/drawingml/2006/table">
            <a:tbl>
              <a:tblPr firstRow="1" bandRow="1">
                <a:tableStyleId>{5C22544A-7EE6-4342-B048-85BDC9FD1C3A}</a:tableStyleId>
              </a:tblPr>
              <a:tblGrid>
                <a:gridCol w="773100">
                  <a:extLst>
                    <a:ext uri="{9D8B030D-6E8A-4147-A177-3AD203B41FA5}">
                      <a16:colId xmlns:a16="http://schemas.microsoft.com/office/drawing/2014/main" val="2614290162"/>
                    </a:ext>
                  </a:extLst>
                </a:gridCol>
                <a:gridCol w="1899422">
                  <a:extLst>
                    <a:ext uri="{9D8B030D-6E8A-4147-A177-3AD203B41FA5}">
                      <a16:colId xmlns:a16="http://schemas.microsoft.com/office/drawing/2014/main" val="3327033010"/>
                    </a:ext>
                  </a:extLst>
                </a:gridCol>
                <a:gridCol w="1664382">
                  <a:extLst>
                    <a:ext uri="{9D8B030D-6E8A-4147-A177-3AD203B41FA5}">
                      <a16:colId xmlns:a16="http://schemas.microsoft.com/office/drawing/2014/main" val="357321741"/>
                    </a:ext>
                  </a:extLst>
                </a:gridCol>
              </a:tblGrid>
              <a:tr h="377373">
                <a:tc>
                  <a:txBody>
                    <a:bodyPr/>
                    <a:lstStyle/>
                    <a:p>
                      <a:r>
                        <a:rPr lang="en-US" dirty="0">
                          <a:solidFill>
                            <a:srgbClr val="000000"/>
                          </a:solidFill>
                          <a:latin typeface="Arial" panose="020B0604020202020204" pitchFamily="34" charset="0"/>
                          <a:cs typeface="Arial" panose="020B0604020202020204" pitchFamily="34" charset="0"/>
                        </a:rPr>
                        <a:t>S.No.</a:t>
                      </a:r>
                      <a:endParaRPr lang="en-IN"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n-US" dirty="0">
                          <a:solidFill>
                            <a:srgbClr val="000000"/>
                          </a:solidFill>
                          <a:latin typeface="Arial" panose="020B0604020202020204" pitchFamily="34" charset="0"/>
                          <a:cs typeface="Arial" panose="020B0604020202020204" pitchFamily="34" charset="0"/>
                        </a:rPr>
                        <a:t>Column Name</a:t>
                      </a:r>
                      <a:endParaRPr lang="en-IN"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n-US" dirty="0">
                          <a:solidFill>
                            <a:srgbClr val="000000"/>
                          </a:solidFill>
                          <a:latin typeface="Arial" panose="020B0604020202020204" pitchFamily="34" charset="0"/>
                          <a:cs typeface="Arial" panose="020B0604020202020204" pitchFamily="34" charset="0"/>
                        </a:rPr>
                        <a:t>Column Type</a:t>
                      </a:r>
                      <a:endParaRPr lang="en-IN"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6510558"/>
                  </a:ext>
                </a:extLst>
              </a:tr>
              <a:tr h="304568">
                <a:tc>
                  <a:txBody>
                    <a:bodyPr/>
                    <a:lstStyle/>
                    <a:p>
                      <a:r>
                        <a:rPr lang="en-US" dirty="0">
                          <a:solidFill>
                            <a:srgbClr val="00B050"/>
                          </a:solidFill>
                          <a:latin typeface="Arial" panose="020B0604020202020204" pitchFamily="34" charset="0"/>
                          <a:cs typeface="Arial" panose="020B0604020202020204" pitchFamily="34" charset="0"/>
                        </a:rPr>
                        <a:t>1</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Age</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Numerical</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216925172"/>
                  </a:ext>
                </a:extLst>
              </a:tr>
              <a:tr h="304568">
                <a:tc>
                  <a:txBody>
                    <a:bodyPr/>
                    <a:lstStyle/>
                    <a:p>
                      <a:r>
                        <a:rPr lang="en-US" dirty="0">
                          <a:solidFill>
                            <a:srgbClr val="0070C0"/>
                          </a:solidFill>
                          <a:latin typeface="Arial" panose="020B0604020202020204" pitchFamily="34" charset="0"/>
                          <a:cs typeface="Arial" panose="020B0604020202020204" pitchFamily="34" charset="0"/>
                        </a:rPr>
                        <a:t>2</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Job</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66130745"/>
                  </a:ext>
                </a:extLst>
              </a:tr>
              <a:tr h="304568">
                <a:tc>
                  <a:txBody>
                    <a:bodyPr/>
                    <a:lstStyle/>
                    <a:p>
                      <a:r>
                        <a:rPr lang="en-US" dirty="0">
                          <a:solidFill>
                            <a:srgbClr val="0070C0"/>
                          </a:solidFill>
                          <a:latin typeface="Arial" panose="020B0604020202020204" pitchFamily="34" charset="0"/>
                          <a:cs typeface="Arial" panose="020B0604020202020204" pitchFamily="34" charset="0"/>
                        </a:rPr>
                        <a:t>3</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Marital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8355190"/>
                  </a:ext>
                </a:extLst>
              </a:tr>
              <a:tr h="304568">
                <a:tc>
                  <a:txBody>
                    <a:bodyPr/>
                    <a:lstStyle/>
                    <a:p>
                      <a:r>
                        <a:rPr lang="en-US" dirty="0">
                          <a:solidFill>
                            <a:srgbClr val="0070C0"/>
                          </a:solidFill>
                          <a:latin typeface="Arial" panose="020B0604020202020204" pitchFamily="34" charset="0"/>
                          <a:cs typeface="Arial" panose="020B0604020202020204" pitchFamily="34" charset="0"/>
                        </a:rPr>
                        <a:t>4</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Education</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49942191"/>
                  </a:ext>
                </a:extLst>
              </a:tr>
              <a:tr h="304568">
                <a:tc>
                  <a:txBody>
                    <a:bodyPr/>
                    <a:lstStyle/>
                    <a:p>
                      <a:r>
                        <a:rPr lang="en-US" dirty="0">
                          <a:solidFill>
                            <a:srgbClr val="0070C0"/>
                          </a:solidFill>
                          <a:latin typeface="Arial" panose="020B0604020202020204" pitchFamily="34" charset="0"/>
                          <a:cs typeface="Arial" panose="020B0604020202020204" pitchFamily="34" charset="0"/>
                        </a:rPr>
                        <a:t>5</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Default</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29697375"/>
                  </a:ext>
                </a:extLst>
              </a:tr>
              <a:tr h="304568">
                <a:tc>
                  <a:txBody>
                    <a:bodyPr/>
                    <a:lstStyle/>
                    <a:p>
                      <a:r>
                        <a:rPr lang="en-US" dirty="0">
                          <a:solidFill>
                            <a:srgbClr val="00B050"/>
                          </a:solidFill>
                          <a:latin typeface="Arial" panose="020B0604020202020204" pitchFamily="34" charset="0"/>
                          <a:cs typeface="Arial" panose="020B0604020202020204" pitchFamily="34" charset="0"/>
                        </a:rPr>
                        <a:t>6</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Balance</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Numerical</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983960293"/>
                  </a:ext>
                </a:extLst>
              </a:tr>
              <a:tr h="304568">
                <a:tc>
                  <a:txBody>
                    <a:bodyPr/>
                    <a:lstStyle/>
                    <a:p>
                      <a:r>
                        <a:rPr lang="en-US" dirty="0">
                          <a:solidFill>
                            <a:srgbClr val="0070C0"/>
                          </a:solidFill>
                          <a:latin typeface="Arial" panose="020B0604020202020204" pitchFamily="34" charset="0"/>
                          <a:cs typeface="Arial" panose="020B0604020202020204" pitchFamily="34" charset="0"/>
                        </a:rPr>
                        <a:t>7</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Housing</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7786311"/>
                  </a:ext>
                </a:extLst>
              </a:tr>
              <a:tr h="304568">
                <a:tc>
                  <a:txBody>
                    <a:bodyPr/>
                    <a:lstStyle/>
                    <a:p>
                      <a:r>
                        <a:rPr lang="en-US" dirty="0">
                          <a:solidFill>
                            <a:srgbClr val="0070C0"/>
                          </a:solidFill>
                          <a:latin typeface="Arial" panose="020B0604020202020204" pitchFamily="34" charset="0"/>
                          <a:cs typeface="Arial" panose="020B0604020202020204" pitchFamily="34" charset="0"/>
                        </a:rPr>
                        <a:t>8</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Loan</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0" lang="en-US" sz="1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941054805"/>
                  </a:ext>
                </a:extLst>
              </a:tr>
            </a:tbl>
          </a:graphicData>
        </a:graphic>
      </p:graphicFrame>
      <p:graphicFrame>
        <p:nvGraphicFramePr>
          <p:cNvPr id="11" name="Table 3">
            <a:extLst>
              <a:ext uri="{FF2B5EF4-FFF2-40B4-BE49-F238E27FC236}">
                <a16:creationId xmlns:a16="http://schemas.microsoft.com/office/drawing/2014/main" id="{B0607F7E-A486-4054-952B-CBE85EE9587F}"/>
              </a:ext>
            </a:extLst>
          </p:cNvPr>
          <p:cNvGraphicFramePr>
            <a:graphicFrameLocks noGrp="1"/>
          </p:cNvGraphicFramePr>
          <p:nvPr>
            <p:extLst>
              <p:ext uri="{D42A27DB-BD31-4B8C-83A1-F6EECF244321}">
                <p14:modId xmlns:p14="http://schemas.microsoft.com/office/powerpoint/2010/main" val="1891665180"/>
              </p:ext>
            </p:extLst>
          </p:nvPr>
        </p:nvGraphicFramePr>
        <p:xfrm>
          <a:off x="7402108" y="1033228"/>
          <a:ext cx="4458588" cy="3708400"/>
        </p:xfrm>
        <a:graphic>
          <a:graphicData uri="http://schemas.openxmlformats.org/drawingml/2006/table">
            <a:tbl>
              <a:tblPr firstRow="1" bandRow="1">
                <a:tableStyleId>{5C22544A-7EE6-4342-B048-85BDC9FD1C3A}</a:tableStyleId>
              </a:tblPr>
              <a:tblGrid>
                <a:gridCol w="875241">
                  <a:extLst>
                    <a:ext uri="{9D8B030D-6E8A-4147-A177-3AD203B41FA5}">
                      <a16:colId xmlns:a16="http://schemas.microsoft.com/office/drawing/2014/main" val="182804725"/>
                    </a:ext>
                  </a:extLst>
                </a:gridCol>
                <a:gridCol w="1741294">
                  <a:extLst>
                    <a:ext uri="{9D8B030D-6E8A-4147-A177-3AD203B41FA5}">
                      <a16:colId xmlns:a16="http://schemas.microsoft.com/office/drawing/2014/main" val="3327033010"/>
                    </a:ext>
                  </a:extLst>
                </a:gridCol>
                <a:gridCol w="1842053">
                  <a:extLst>
                    <a:ext uri="{9D8B030D-6E8A-4147-A177-3AD203B41FA5}">
                      <a16:colId xmlns:a16="http://schemas.microsoft.com/office/drawing/2014/main" val="357321741"/>
                    </a:ext>
                  </a:extLst>
                </a:gridCol>
              </a:tblGrid>
              <a:tr h="370840">
                <a:tc>
                  <a:txBody>
                    <a:bodyPr/>
                    <a:lstStyle/>
                    <a:p>
                      <a:r>
                        <a:rPr lang="en-US" dirty="0">
                          <a:solidFill>
                            <a:srgbClr val="000000"/>
                          </a:solidFill>
                          <a:latin typeface="Arial" panose="020B0604020202020204" pitchFamily="34" charset="0"/>
                          <a:cs typeface="Arial" panose="020B0604020202020204" pitchFamily="34" charset="0"/>
                        </a:rPr>
                        <a:t>S.No.</a:t>
                      </a:r>
                      <a:endParaRPr lang="en-IN"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n-US" dirty="0">
                          <a:solidFill>
                            <a:srgbClr val="000000"/>
                          </a:solidFill>
                          <a:latin typeface="Arial" panose="020B0604020202020204" pitchFamily="34" charset="0"/>
                          <a:cs typeface="Arial" panose="020B0604020202020204" pitchFamily="34" charset="0"/>
                        </a:rPr>
                        <a:t>Column Name</a:t>
                      </a:r>
                      <a:endParaRPr lang="en-IN"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tc>
                  <a:txBody>
                    <a:bodyPr/>
                    <a:lstStyle/>
                    <a:p>
                      <a:r>
                        <a:rPr lang="en-US" dirty="0">
                          <a:solidFill>
                            <a:srgbClr val="000000"/>
                          </a:solidFill>
                          <a:latin typeface="Arial" panose="020B0604020202020204" pitchFamily="34" charset="0"/>
                          <a:cs typeface="Arial" panose="020B0604020202020204" pitchFamily="34" charset="0"/>
                        </a:rPr>
                        <a:t>Column Type</a:t>
                      </a:r>
                      <a:endParaRPr lang="en-IN" dirty="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6510558"/>
                  </a:ext>
                </a:extLst>
              </a:tr>
              <a:tr h="370840">
                <a:tc>
                  <a:txBody>
                    <a:bodyPr/>
                    <a:lstStyle/>
                    <a:p>
                      <a:r>
                        <a:rPr lang="en-US" dirty="0">
                          <a:solidFill>
                            <a:srgbClr val="0070C0"/>
                          </a:solidFill>
                          <a:latin typeface="Arial" panose="020B0604020202020204" pitchFamily="34" charset="0"/>
                          <a:cs typeface="Arial" panose="020B0604020202020204" pitchFamily="34" charset="0"/>
                        </a:rPr>
                        <a:t>9</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Contact</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216925172"/>
                  </a:ext>
                </a:extLst>
              </a:tr>
              <a:tr h="370840">
                <a:tc>
                  <a:txBody>
                    <a:bodyPr/>
                    <a:lstStyle/>
                    <a:p>
                      <a:r>
                        <a:rPr lang="en-US" dirty="0">
                          <a:solidFill>
                            <a:srgbClr val="00B050"/>
                          </a:solidFill>
                          <a:latin typeface="Arial" panose="020B0604020202020204" pitchFamily="34" charset="0"/>
                          <a:cs typeface="Arial" panose="020B0604020202020204" pitchFamily="34" charset="0"/>
                        </a:rPr>
                        <a:t>10</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Day</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Numerical</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66130745"/>
                  </a:ext>
                </a:extLst>
              </a:tr>
              <a:tr h="370840">
                <a:tc>
                  <a:txBody>
                    <a:bodyPr/>
                    <a:lstStyle/>
                    <a:p>
                      <a:r>
                        <a:rPr lang="en-US" dirty="0">
                          <a:solidFill>
                            <a:srgbClr val="0070C0"/>
                          </a:solidFill>
                          <a:latin typeface="Arial" panose="020B0604020202020204" pitchFamily="34" charset="0"/>
                          <a:cs typeface="Arial" panose="020B0604020202020204" pitchFamily="34" charset="0"/>
                        </a:rPr>
                        <a:t>11</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Month</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8355190"/>
                  </a:ext>
                </a:extLst>
              </a:tr>
              <a:tr h="370840">
                <a:tc>
                  <a:txBody>
                    <a:bodyPr/>
                    <a:lstStyle/>
                    <a:p>
                      <a:r>
                        <a:rPr lang="en-US" dirty="0">
                          <a:solidFill>
                            <a:srgbClr val="00B050"/>
                          </a:solidFill>
                          <a:latin typeface="Arial" panose="020B0604020202020204" pitchFamily="34" charset="0"/>
                          <a:cs typeface="Arial" panose="020B0604020202020204" pitchFamily="34" charset="0"/>
                        </a:rPr>
                        <a:t>12</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Duration</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Numerical</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49942191"/>
                  </a:ext>
                </a:extLst>
              </a:tr>
              <a:tr h="370840">
                <a:tc>
                  <a:txBody>
                    <a:bodyPr/>
                    <a:lstStyle/>
                    <a:p>
                      <a:r>
                        <a:rPr lang="en-US" dirty="0">
                          <a:solidFill>
                            <a:srgbClr val="00B050"/>
                          </a:solidFill>
                          <a:latin typeface="Arial" panose="020B0604020202020204" pitchFamily="34" charset="0"/>
                          <a:cs typeface="Arial" panose="020B0604020202020204" pitchFamily="34" charset="0"/>
                        </a:rPr>
                        <a:t>13</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Campaign</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Numerical</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29697375"/>
                  </a:ext>
                </a:extLst>
              </a:tr>
              <a:tr h="370840">
                <a:tc>
                  <a:txBody>
                    <a:bodyPr/>
                    <a:lstStyle/>
                    <a:p>
                      <a:r>
                        <a:rPr lang="en-US" dirty="0">
                          <a:solidFill>
                            <a:srgbClr val="00B050"/>
                          </a:solidFill>
                          <a:latin typeface="Arial" panose="020B0604020202020204" pitchFamily="34" charset="0"/>
                          <a:cs typeface="Arial" panose="020B0604020202020204" pitchFamily="34" charset="0"/>
                        </a:rPr>
                        <a:t>14</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Pdays</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Numerical</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983960293"/>
                  </a:ext>
                </a:extLst>
              </a:tr>
              <a:tr h="370840">
                <a:tc>
                  <a:txBody>
                    <a:bodyPr/>
                    <a:lstStyle/>
                    <a:p>
                      <a:r>
                        <a:rPr lang="en-US" dirty="0">
                          <a:solidFill>
                            <a:srgbClr val="00B050"/>
                          </a:solidFill>
                          <a:latin typeface="Arial" panose="020B0604020202020204" pitchFamily="34" charset="0"/>
                          <a:cs typeface="Arial" panose="020B0604020202020204" pitchFamily="34" charset="0"/>
                        </a:rPr>
                        <a:t>15</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Previous</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B050"/>
                          </a:solidFill>
                          <a:latin typeface="Arial" panose="020B0604020202020204" pitchFamily="34" charset="0"/>
                          <a:cs typeface="Arial" panose="020B0604020202020204" pitchFamily="34" charset="0"/>
                        </a:rPr>
                        <a:t>Numerical</a:t>
                      </a:r>
                      <a:endParaRPr lang="en-IN" dirty="0">
                        <a:solidFill>
                          <a:srgbClr val="00B05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7786311"/>
                  </a:ext>
                </a:extLst>
              </a:tr>
              <a:tr h="370840">
                <a:tc>
                  <a:txBody>
                    <a:bodyPr/>
                    <a:lstStyle/>
                    <a:p>
                      <a:r>
                        <a:rPr lang="en-US" dirty="0">
                          <a:solidFill>
                            <a:srgbClr val="0070C0"/>
                          </a:solidFill>
                          <a:latin typeface="Arial" panose="020B0604020202020204" pitchFamily="34" charset="0"/>
                          <a:cs typeface="Arial" panose="020B0604020202020204" pitchFamily="34" charset="0"/>
                        </a:rPr>
                        <a:t>16</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Poutcome</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941054805"/>
                  </a:ext>
                </a:extLst>
              </a:tr>
              <a:tr h="370840">
                <a:tc>
                  <a:txBody>
                    <a:bodyPr/>
                    <a:lstStyle/>
                    <a:p>
                      <a:r>
                        <a:rPr lang="en-US" dirty="0">
                          <a:solidFill>
                            <a:srgbClr val="0070C0"/>
                          </a:solidFill>
                          <a:latin typeface="Arial" panose="020B0604020202020204" pitchFamily="34" charset="0"/>
                          <a:cs typeface="Arial" panose="020B0604020202020204" pitchFamily="34" charset="0"/>
                        </a:rPr>
                        <a:t>17</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Deposit</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rgbClr val="0070C0"/>
                          </a:solidFill>
                          <a:latin typeface="Arial" panose="020B0604020202020204" pitchFamily="34" charset="0"/>
                          <a:cs typeface="Arial" panose="020B0604020202020204" pitchFamily="34" charset="0"/>
                        </a:rPr>
                        <a:t>Categorical</a:t>
                      </a:r>
                      <a:endParaRPr lang="en-IN"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88311949"/>
                  </a:ext>
                </a:extLst>
              </a:tr>
            </a:tbl>
          </a:graphicData>
        </a:graphic>
      </p:graphicFrame>
      <p:sp>
        <p:nvSpPr>
          <p:cNvPr id="14" name="Rectangle: Rounded Corners 13">
            <a:extLst>
              <a:ext uri="{FF2B5EF4-FFF2-40B4-BE49-F238E27FC236}">
                <a16:creationId xmlns:a16="http://schemas.microsoft.com/office/drawing/2014/main" id="{3EC14661-DFF8-4CEB-B372-BC5D8213AA7D}"/>
              </a:ext>
            </a:extLst>
          </p:cNvPr>
          <p:cNvSpPr/>
          <p:nvPr/>
        </p:nvSpPr>
        <p:spPr>
          <a:xfrm>
            <a:off x="4351239" y="4934367"/>
            <a:ext cx="5731608" cy="1229243"/>
          </a:xfrm>
          <a:prstGeom prst="roundRect">
            <a:avLst>
              <a:gd name="adj" fmla="val 50000"/>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solidFill>
                  <a:schemeClr val="bg1">
                    <a:lumMod val="75000"/>
                  </a:schemeClr>
                </a:solidFill>
                <a:latin typeface="Arial" panose="020B0604020202020204" pitchFamily="34" charset="0"/>
                <a:cs typeface="Arial" panose="020B0604020202020204" pitchFamily="34" charset="0"/>
              </a:rPr>
              <a:t>Total Number of Observations 	= 11162 </a:t>
            </a:r>
          </a:p>
          <a:p>
            <a:r>
              <a:rPr lang="en-US" altLang="en-US" dirty="0">
                <a:solidFill>
                  <a:schemeClr val="bg1">
                    <a:lumMod val="75000"/>
                  </a:schemeClr>
                </a:solidFill>
                <a:latin typeface="Arial" panose="020B0604020202020204" pitchFamily="34" charset="0"/>
                <a:cs typeface="Arial" panose="020B0604020202020204" pitchFamily="34" charset="0"/>
              </a:rPr>
              <a:t>Total Number of Predictors 	= 16 </a:t>
            </a:r>
          </a:p>
          <a:p>
            <a:r>
              <a:rPr lang="en-US" dirty="0">
                <a:solidFill>
                  <a:schemeClr val="bg1">
                    <a:lumMod val="75000"/>
                  </a:schemeClr>
                </a:solidFill>
                <a:latin typeface="Arial" panose="020B0604020202020204" pitchFamily="34" charset="0"/>
                <a:cs typeface="Arial" panose="020B0604020202020204" pitchFamily="34" charset="0"/>
              </a:rPr>
              <a:t>Total Number of Response variable	= 1 (</a:t>
            </a:r>
            <a:r>
              <a:rPr lang="en-US" b="1" dirty="0">
                <a:solidFill>
                  <a:srgbClr val="0070C0"/>
                </a:solidFill>
                <a:latin typeface="Arial" panose="020B0604020202020204" pitchFamily="34" charset="0"/>
                <a:cs typeface="Arial" panose="020B0604020202020204" pitchFamily="34" charset="0"/>
              </a:rPr>
              <a:t>Deposit</a:t>
            </a:r>
            <a:r>
              <a:rPr lang="en-US" dirty="0">
                <a:solidFill>
                  <a:schemeClr val="bg1">
                    <a:lumMod val="75000"/>
                  </a:schemeClr>
                </a:solidFill>
                <a:latin typeface="Arial" panose="020B0604020202020204" pitchFamily="34" charset="0"/>
                <a:cs typeface="Arial" panose="020B0604020202020204" pitchFamily="34" charset="0"/>
              </a:rPr>
              <a:t>)</a:t>
            </a:r>
            <a:endParaRPr lang="en-IN" dirty="0">
              <a:solidFill>
                <a:schemeClr val="bg1">
                  <a:lumMod val="75000"/>
                </a:schemeClr>
              </a:solidFill>
            </a:endParaRPr>
          </a:p>
        </p:txBody>
      </p:sp>
      <p:sp>
        <p:nvSpPr>
          <p:cNvPr id="15" name="Arrow: Left 14">
            <a:hlinkClick r:id="rId13" action="ppaction://hlinksldjump"/>
            <a:extLst>
              <a:ext uri="{FF2B5EF4-FFF2-40B4-BE49-F238E27FC236}">
                <a16:creationId xmlns:a16="http://schemas.microsoft.com/office/drawing/2014/main" id="{26537DF7-11F5-44CA-8280-1C34176592A7}"/>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161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19</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937591"/>
            <a:ext cx="9306428" cy="572464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a:t>
            </a:r>
          </a:p>
          <a:p>
            <a:endParaRPr lang="en-US" sz="1050" dirty="0">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                                             NUMBER OF DEPOSITS: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	</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pic>
        <p:nvPicPr>
          <p:cNvPr id="6" name="Picture 5">
            <a:extLst>
              <a:ext uri="{FF2B5EF4-FFF2-40B4-BE49-F238E27FC236}">
                <a16:creationId xmlns:a16="http://schemas.microsoft.com/office/drawing/2014/main" id="{DC06F408-0C99-4F4F-A379-884F10E469E8}"/>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270303" y="1760946"/>
            <a:ext cx="3502755" cy="3246456"/>
          </a:xfrm>
          <a:prstGeom prst="rect">
            <a:avLst/>
          </a:prstGeom>
        </p:spPr>
      </p:pic>
      <p:pic>
        <p:nvPicPr>
          <p:cNvPr id="12" name="Picture 11">
            <a:extLst>
              <a:ext uri="{FF2B5EF4-FFF2-40B4-BE49-F238E27FC236}">
                <a16:creationId xmlns:a16="http://schemas.microsoft.com/office/drawing/2014/main" id="{FBFDD2A5-29AF-4687-80A7-0F0AAEEB1FC0}"/>
              </a:ext>
            </a:extLst>
          </p:cNvPr>
          <p:cNvPicPr>
            <a:picLocks noChangeAspect="1"/>
          </p:cNvPicPr>
          <p:nvPr/>
        </p:nvPicPr>
        <p:blipFill rotWithShape="1">
          <a:blip r:embed="rId15">
            <a:extLst>
              <a:ext uri="{BEBA8EAE-BF5A-486C-A8C5-ECC9F3942E4B}">
                <a14:imgProps xmlns:a14="http://schemas.microsoft.com/office/drawing/2010/main">
                  <a14:imgLayer r:embed="rId16">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r="2889" b="5531"/>
          <a:stretch/>
        </p:blipFill>
        <p:spPr>
          <a:xfrm>
            <a:off x="7348287" y="1850724"/>
            <a:ext cx="4361492" cy="3066900"/>
          </a:xfrm>
          <a:prstGeom prst="rect">
            <a:avLst/>
          </a:prstGeom>
        </p:spPr>
      </p:pic>
      <p:sp>
        <p:nvSpPr>
          <p:cNvPr id="16" name="Rectangle: Rounded Corners 15">
            <a:extLst>
              <a:ext uri="{FF2B5EF4-FFF2-40B4-BE49-F238E27FC236}">
                <a16:creationId xmlns:a16="http://schemas.microsoft.com/office/drawing/2014/main" id="{C5C48346-E433-4755-8266-7EE2F5D0E00B}"/>
              </a:ext>
            </a:extLst>
          </p:cNvPr>
          <p:cNvSpPr/>
          <p:nvPr/>
        </p:nvSpPr>
        <p:spPr>
          <a:xfrm>
            <a:off x="5888892" y="5300705"/>
            <a:ext cx="2918791" cy="1229243"/>
          </a:xfrm>
          <a:prstGeom prst="roundRect">
            <a:avLst>
              <a:gd name="adj" fmla="val 50000"/>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75000"/>
                  </a:schemeClr>
                </a:solidFill>
                <a:latin typeface="Arial" panose="020B0604020202020204" pitchFamily="34" charset="0"/>
                <a:cs typeface="Arial" panose="020B0604020202020204" pitchFamily="34" charset="0"/>
              </a:rPr>
              <a:t>YES	NO</a:t>
            </a:r>
          </a:p>
          <a:p>
            <a:pPr algn="ctr"/>
            <a:r>
              <a:rPr lang="en-US" sz="2400" dirty="0">
                <a:solidFill>
                  <a:schemeClr val="bg1">
                    <a:lumMod val="75000"/>
                  </a:schemeClr>
                </a:solidFill>
                <a:latin typeface="Arial" panose="020B0604020202020204" pitchFamily="34" charset="0"/>
                <a:cs typeface="Arial" panose="020B0604020202020204" pitchFamily="34" charset="0"/>
              </a:rPr>
              <a:t>5289	5873</a:t>
            </a:r>
            <a:endParaRPr lang="en-IN" sz="2400" dirty="0">
              <a:solidFill>
                <a:schemeClr val="bg1">
                  <a:lumMod val="75000"/>
                </a:schemeClr>
              </a:solidFill>
              <a:latin typeface="Arial" panose="020B0604020202020204" pitchFamily="34" charset="0"/>
              <a:cs typeface="Arial" panose="020B0604020202020204" pitchFamily="34" charset="0"/>
            </a:endParaRPr>
          </a:p>
        </p:txBody>
      </p:sp>
      <p:sp>
        <p:nvSpPr>
          <p:cNvPr id="17" name="Arrow: Left 16">
            <a:hlinkClick r:id="rId17" action="ppaction://hlinksldjump"/>
            <a:extLst>
              <a:ext uri="{FF2B5EF4-FFF2-40B4-BE49-F238E27FC236}">
                <a16:creationId xmlns:a16="http://schemas.microsoft.com/office/drawing/2014/main" id="{4CE7097A-2BE7-4929-B35C-4968208435A5}"/>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853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fontScale="90000"/>
          </a:bodyPr>
          <a:lstStyle/>
          <a:p>
            <a:pPr algn="ctr"/>
            <a:r>
              <a:rPr lang="en-US" dirty="0">
                <a:solidFill>
                  <a:schemeClr val="bg1">
                    <a:lumMod val="75000"/>
                  </a:schemeClr>
                </a:solidFill>
                <a:latin typeface="Arial" panose="020B0604020202020204" pitchFamily="34" charset="0"/>
                <a:cs typeface="Arial" panose="020B0604020202020204" pitchFamily="34" charset="0"/>
              </a:rPr>
              <a:t>TABLE OF CONTENT</a:t>
            </a:r>
            <a:endParaRPr lang="en-IN"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a:t>
            </a:fld>
            <a:endParaRPr lang="en-IN" dirty="0">
              <a:solidFill>
                <a:srgbClr val="000000"/>
              </a:solidFill>
              <a:latin typeface="Arial" panose="020B0604020202020204" pitchFamily="34" charset="0"/>
              <a:cs typeface="Arial" panose="020B0604020202020204" pitchFamily="34" charset="0"/>
            </a:endParaRPr>
          </a:p>
        </p:txBody>
      </p:sp>
      <p:graphicFrame>
        <p:nvGraphicFramePr>
          <p:cNvPr id="17" name="Table 17">
            <a:extLst>
              <a:ext uri="{FF2B5EF4-FFF2-40B4-BE49-F238E27FC236}">
                <a16:creationId xmlns:a16="http://schemas.microsoft.com/office/drawing/2014/main" id="{60042AAD-F007-4CEE-BB49-03111C7F06AF}"/>
              </a:ext>
            </a:extLst>
          </p:cNvPr>
          <p:cNvGraphicFramePr>
            <a:graphicFrameLocks noGrp="1"/>
          </p:cNvGraphicFramePr>
          <p:nvPr>
            <p:extLst>
              <p:ext uri="{D42A27DB-BD31-4B8C-83A1-F6EECF244321}">
                <p14:modId xmlns:p14="http://schemas.microsoft.com/office/powerpoint/2010/main" val="2948030230"/>
              </p:ext>
            </p:extLst>
          </p:nvPr>
        </p:nvGraphicFramePr>
        <p:xfrm>
          <a:off x="838200" y="1206500"/>
          <a:ext cx="10495130" cy="4815840"/>
        </p:xfrm>
        <a:graphic>
          <a:graphicData uri="http://schemas.openxmlformats.org/drawingml/2006/table">
            <a:tbl>
              <a:tblPr firstRow="1" bandRow="1">
                <a:tableStyleId>{5C22544A-7EE6-4342-B048-85BDC9FD1C3A}</a:tableStyleId>
              </a:tblPr>
              <a:tblGrid>
                <a:gridCol w="935947">
                  <a:extLst>
                    <a:ext uri="{9D8B030D-6E8A-4147-A177-3AD203B41FA5}">
                      <a16:colId xmlns:a16="http://schemas.microsoft.com/office/drawing/2014/main" val="2234513183"/>
                    </a:ext>
                  </a:extLst>
                </a:gridCol>
                <a:gridCol w="9108806">
                  <a:extLst>
                    <a:ext uri="{9D8B030D-6E8A-4147-A177-3AD203B41FA5}">
                      <a16:colId xmlns:a16="http://schemas.microsoft.com/office/drawing/2014/main" val="302766638"/>
                    </a:ext>
                  </a:extLst>
                </a:gridCol>
                <a:gridCol w="450377">
                  <a:extLst>
                    <a:ext uri="{9D8B030D-6E8A-4147-A177-3AD203B41FA5}">
                      <a16:colId xmlns:a16="http://schemas.microsoft.com/office/drawing/2014/main" val="2852390594"/>
                    </a:ext>
                  </a:extLst>
                </a:gridCol>
              </a:tblGrid>
              <a:tr h="180449">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3</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3932496"/>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2)</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4</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8231812"/>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3)</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5</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44832630"/>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4)</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6</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9543897"/>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5)</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7</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7151344"/>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6)</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9</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2486588"/>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7)</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10</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96225398"/>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8)</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kern="1200" dirty="0">
                          <a:solidFill>
                            <a:schemeClr val="tx1"/>
                          </a:solidFill>
                          <a:latin typeface="Arial" panose="020B0604020202020204" pitchFamily="34" charset="0"/>
                          <a:ea typeface="+mn-ea"/>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14</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401843"/>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9)</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Arial" panose="020B0604020202020204" pitchFamily="34" charset="0"/>
                          <a:ea typeface="+mn-ea"/>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25</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8340613"/>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10)</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III</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29</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4903064"/>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11)</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IV</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37</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6909190"/>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12)</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APPENDIX V</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40</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3839599"/>
                  </a:ext>
                </a:extLst>
              </a:tr>
              <a:tr h="370840">
                <a:tc>
                  <a:txBody>
                    <a:bodyPr/>
                    <a:lstStyle/>
                    <a:p>
                      <a:pPr marL="0" indent="0" algn="r">
                        <a:buFont typeface="+mj-lt"/>
                        <a:buNone/>
                      </a:pPr>
                      <a:r>
                        <a:rPr lang="en-US" b="0" dirty="0">
                          <a:solidFill>
                            <a:schemeClr val="tx1"/>
                          </a:solidFill>
                          <a:latin typeface="Arial" panose="020B0604020202020204" pitchFamily="34" charset="0"/>
                          <a:cs typeface="Arial" panose="020B0604020202020204" pitchFamily="34" charset="0"/>
                        </a:rPr>
                        <a:t>13)</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cs typeface="Arial" panose="020B0604020202020204" pitchFamily="34" charset="0"/>
                          <a:hlinkClick r:id="rId14" action="ppaction://hlinksldjump">
                            <a:extLst>
                              <a:ext uri="{A12FA001-AC4F-418D-AE19-62706E023703}">
                                <ahyp:hlinkClr xmlns:ahyp="http://schemas.microsoft.com/office/drawing/2018/hyperlinkcolor" val="tx"/>
                              </a:ext>
                            </a:extLst>
                          </a:hlinkClick>
                        </a:rPr>
                        <a:t>APPENDIX V</a:t>
                      </a:r>
                      <a:r>
                        <a:rPr lang="en-US" b="0" dirty="0">
                          <a:solidFill>
                            <a:srgbClr val="000000"/>
                          </a:solidFill>
                          <a:latin typeface="Arial" panose="020B0604020202020204" pitchFamily="34" charset="0"/>
                          <a:cs typeface="Arial" panose="020B0604020202020204" pitchFamily="34" charset="0"/>
                        </a:rPr>
                        <a:t>I</a:t>
                      </a:r>
                      <a:r>
                        <a:rPr lang="en-US" b="0" dirty="0">
                          <a:solidFill>
                            <a:schemeClr val="tx1"/>
                          </a:solidFill>
                          <a:latin typeface="Arial" panose="020B0604020202020204" pitchFamily="34" charset="0"/>
                          <a:cs typeface="Arial" panose="020B0604020202020204" pitchFamily="34" charset="0"/>
                        </a:rPr>
                        <a:t>…………………………………………………………………………………….</a:t>
                      </a:r>
                      <a:endParaRPr lang="en-IN" b="0"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b="0" dirty="0">
                          <a:solidFill>
                            <a:schemeClr val="tx1"/>
                          </a:solidFill>
                          <a:latin typeface="Arial" panose="020B0604020202020204" pitchFamily="34" charset="0"/>
                          <a:cs typeface="Arial" panose="020B0604020202020204" pitchFamily="34" charset="0"/>
                        </a:rPr>
                        <a:t>42</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1401330"/>
                  </a:ext>
                </a:extLst>
              </a:tr>
            </a:tbl>
          </a:graphicData>
        </a:graphic>
      </p:graphicFrame>
    </p:spTree>
    <p:extLst>
      <p:ext uri="{BB962C8B-B14F-4D97-AF65-F5344CB8AC3E}">
        <p14:creationId xmlns:p14="http://schemas.microsoft.com/office/powerpoint/2010/main" val="3328024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20</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937591"/>
            <a:ext cx="9306428" cy="53322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 : Deposit vs top 4 predictors</a:t>
            </a:r>
          </a:p>
          <a:p>
            <a:endParaRPr lang="en-US" sz="105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DEPOSIT vs DURATION	 	                   DEPOSIT VS BALANCE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	</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6" name="Rectangle: Rounded Corners 15">
            <a:extLst>
              <a:ext uri="{FF2B5EF4-FFF2-40B4-BE49-F238E27FC236}">
                <a16:creationId xmlns:a16="http://schemas.microsoft.com/office/drawing/2014/main" id="{C5C48346-E433-4755-8266-7EE2F5D0E00B}"/>
              </a:ext>
            </a:extLst>
          </p:cNvPr>
          <p:cNvSpPr/>
          <p:nvPr/>
        </p:nvSpPr>
        <p:spPr>
          <a:xfrm>
            <a:off x="2848063" y="4440260"/>
            <a:ext cx="3988038" cy="1229243"/>
          </a:xfrm>
          <a:prstGeom prst="roundRect">
            <a:avLst>
              <a:gd name="adj" fmla="val 50000"/>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bg1">
                    <a:lumMod val="75000"/>
                  </a:schemeClr>
                </a:solidFill>
                <a:latin typeface="Arial" panose="020B0604020202020204" pitchFamily="34" charset="0"/>
                <a:cs typeface="Arial" panose="020B0604020202020204" pitchFamily="34" charset="0"/>
              </a:rPr>
              <a:t>Chances of successfully locking a customer for a term deposit substantially increase with higher duration of conversation </a:t>
            </a:r>
          </a:p>
        </p:txBody>
      </p:sp>
      <p:pic>
        <p:nvPicPr>
          <p:cNvPr id="4" name="Picture 3">
            <a:extLst>
              <a:ext uri="{FF2B5EF4-FFF2-40B4-BE49-F238E27FC236}">
                <a16:creationId xmlns:a16="http://schemas.microsoft.com/office/drawing/2014/main" id="{E3893DB0-4542-4F15-A7F7-EBB0ABD7EF62}"/>
              </a:ext>
            </a:extLst>
          </p:cNvPr>
          <p:cNvPicPr>
            <a:picLocks noChangeAspect="1"/>
          </p:cNvPicPr>
          <p:nvPr/>
        </p:nvPicPr>
        <p:blipFill rotWithShape="1">
          <a:blip r:embed="rId13">
            <a:extLst>
              <a:ext uri="{BEBA8EAE-BF5A-486C-A8C5-ECC9F3942E4B}">
                <a14:imgProps xmlns:a14="http://schemas.microsoft.com/office/drawing/2010/main">
                  <a14:imgLayer r:embed="rId1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r="12525" b="9468"/>
          <a:stretch/>
        </p:blipFill>
        <p:spPr>
          <a:xfrm>
            <a:off x="2936472" y="1885446"/>
            <a:ext cx="3811221" cy="2468283"/>
          </a:xfrm>
          <a:prstGeom prst="rect">
            <a:avLst/>
          </a:prstGeom>
        </p:spPr>
      </p:pic>
      <p:pic>
        <p:nvPicPr>
          <p:cNvPr id="15" name="Picture 14">
            <a:extLst>
              <a:ext uri="{FF2B5EF4-FFF2-40B4-BE49-F238E27FC236}">
                <a16:creationId xmlns:a16="http://schemas.microsoft.com/office/drawing/2014/main" id="{5BC2255B-9FD9-4DAA-94B1-389BFD08B49E}"/>
              </a:ext>
            </a:extLst>
          </p:cNvPr>
          <p:cNvPicPr>
            <a:picLocks noChangeAspect="1"/>
          </p:cNvPicPr>
          <p:nvPr/>
        </p:nvPicPr>
        <p:blipFill rotWithShape="1">
          <a:blip r:embed="rId15">
            <a:extLst>
              <a:ext uri="{BEBA8EAE-BF5A-486C-A8C5-ECC9F3942E4B}">
                <a14:imgProps xmlns:a14="http://schemas.microsoft.com/office/drawing/2010/main">
                  <a14:imgLayer r:embed="rId16">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r="40910" b="30938"/>
          <a:stretch/>
        </p:blipFill>
        <p:spPr>
          <a:xfrm>
            <a:off x="7794373" y="1885447"/>
            <a:ext cx="3705298" cy="2461266"/>
          </a:xfrm>
          <a:prstGeom prst="rect">
            <a:avLst/>
          </a:prstGeom>
        </p:spPr>
      </p:pic>
      <p:sp>
        <p:nvSpPr>
          <p:cNvPr id="17" name="Rectangle: Rounded Corners 16">
            <a:extLst>
              <a:ext uri="{FF2B5EF4-FFF2-40B4-BE49-F238E27FC236}">
                <a16:creationId xmlns:a16="http://schemas.microsoft.com/office/drawing/2014/main" id="{C6666FF7-A692-41EE-85E9-1061165B0877}"/>
              </a:ext>
            </a:extLst>
          </p:cNvPr>
          <p:cNvSpPr/>
          <p:nvPr/>
        </p:nvSpPr>
        <p:spPr>
          <a:xfrm>
            <a:off x="8088249" y="4440260"/>
            <a:ext cx="3787902" cy="1229243"/>
          </a:xfrm>
          <a:prstGeom prst="roundRect">
            <a:avLst>
              <a:gd name="adj" fmla="val 50000"/>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bg1">
                    <a:lumMod val="75000"/>
                  </a:schemeClr>
                </a:solidFill>
                <a:latin typeface="Arial" panose="020B0604020202020204" pitchFamily="34" charset="0"/>
                <a:cs typeface="Arial" panose="020B0604020202020204" pitchFamily="34" charset="0"/>
              </a:rPr>
              <a:t>Customers with greater bank balance are more inclined towards a term deposit. </a:t>
            </a:r>
          </a:p>
        </p:txBody>
      </p:sp>
      <p:sp>
        <p:nvSpPr>
          <p:cNvPr id="21" name="Arrow: Left 20">
            <a:hlinkClick r:id="rId17" action="ppaction://hlinksldjump"/>
            <a:extLst>
              <a:ext uri="{FF2B5EF4-FFF2-40B4-BE49-F238E27FC236}">
                <a16:creationId xmlns:a16="http://schemas.microsoft.com/office/drawing/2014/main" id="{2DF9F426-4A49-42E9-B389-D8CF3DDCBFFF}"/>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963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21</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937591"/>
            <a:ext cx="9306428" cy="53322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 : Deposit vs top 4 predictors</a:t>
            </a:r>
          </a:p>
          <a:p>
            <a:endParaRPr lang="en-US" sz="105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DEPOSIT vs AGE	 			      DEPOSIT VS DAY</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altLang="en-US" dirty="0">
                <a:solidFill>
                  <a:schemeClr val="tx1"/>
                </a:solidFill>
                <a:latin typeface="Arial" panose="020B0604020202020204" pitchFamily="34" charset="0"/>
                <a:cs typeface="Arial" panose="020B0604020202020204" pitchFamily="34" charset="0"/>
              </a:rPr>
              <a:t>	</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6" name="Rectangle: Rounded Corners 15">
            <a:extLst>
              <a:ext uri="{FF2B5EF4-FFF2-40B4-BE49-F238E27FC236}">
                <a16:creationId xmlns:a16="http://schemas.microsoft.com/office/drawing/2014/main" id="{C5C48346-E433-4755-8266-7EE2F5D0E00B}"/>
              </a:ext>
            </a:extLst>
          </p:cNvPr>
          <p:cNvSpPr/>
          <p:nvPr/>
        </p:nvSpPr>
        <p:spPr>
          <a:xfrm>
            <a:off x="2953604" y="4433243"/>
            <a:ext cx="3513458" cy="1229243"/>
          </a:xfrm>
          <a:prstGeom prst="roundRect">
            <a:avLst>
              <a:gd name="adj" fmla="val 50000"/>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bg1">
                    <a:lumMod val="75000"/>
                  </a:schemeClr>
                </a:solidFill>
                <a:latin typeface="Arial" panose="020B0604020202020204" pitchFamily="34" charset="0"/>
                <a:cs typeface="Arial" panose="020B0604020202020204" pitchFamily="34" charset="0"/>
              </a:rPr>
              <a:t>Customers with higher age group are more inclined towards a term deposit </a:t>
            </a:r>
          </a:p>
        </p:txBody>
      </p:sp>
      <p:pic>
        <p:nvPicPr>
          <p:cNvPr id="4" name="Picture 3">
            <a:extLst>
              <a:ext uri="{FF2B5EF4-FFF2-40B4-BE49-F238E27FC236}">
                <a16:creationId xmlns:a16="http://schemas.microsoft.com/office/drawing/2014/main" id="{E3893DB0-4542-4F15-A7F7-EBB0ABD7EF62}"/>
              </a:ext>
            </a:extLst>
          </p:cNvPr>
          <p:cNvPicPr>
            <a:picLocks noChangeAspect="1"/>
          </p:cNvPicPr>
          <p:nvPr/>
        </p:nvPicPr>
        <p:blipFill rotWithShape="1">
          <a:blip r:embed="rId13">
            <a:extLst>
              <a:ext uri="{BEBA8EAE-BF5A-486C-A8C5-ECC9F3942E4B}">
                <a14:imgProps xmlns:a14="http://schemas.microsoft.com/office/drawing/2010/main">
                  <a14:imgLayer r:embed="rId1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r="40733" b="29686"/>
          <a:stretch/>
        </p:blipFill>
        <p:spPr>
          <a:xfrm>
            <a:off x="2861529" y="1818170"/>
            <a:ext cx="3697607" cy="2571808"/>
          </a:xfrm>
          <a:prstGeom prst="rect">
            <a:avLst/>
          </a:prstGeom>
        </p:spPr>
      </p:pic>
      <p:pic>
        <p:nvPicPr>
          <p:cNvPr id="11" name="Picture 10">
            <a:extLst>
              <a:ext uri="{FF2B5EF4-FFF2-40B4-BE49-F238E27FC236}">
                <a16:creationId xmlns:a16="http://schemas.microsoft.com/office/drawing/2014/main" id="{2E0C3B92-491D-4BF5-8517-796C89B25CDD}"/>
              </a:ext>
            </a:extLst>
          </p:cNvPr>
          <p:cNvPicPr>
            <a:picLocks noChangeAspect="1"/>
          </p:cNvPicPr>
          <p:nvPr/>
        </p:nvPicPr>
        <p:blipFill rotWithShape="1">
          <a:blip r:embed="rId15">
            <a:extLst>
              <a:ext uri="{28A0092B-C50C-407E-A947-70E740481C1C}">
                <a14:useLocalDpi xmlns:a14="http://schemas.microsoft.com/office/drawing/2010/main" val="0"/>
              </a:ext>
            </a:extLst>
          </a:blip>
          <a:srcRect l="-64772" t="-4703" r="109435" b="29999"/>
          <a:stretch/>
        </p:blipFill>
        <p:spPr>
          <a:xfrm>
            <a:off x="2619375" y="1571625"/>
            <a:ext cx="3847687" cy="2775088"/>
          </a:xfrm>
          <a:prstGeom prst="rect">
            <a:avLst/>
          </a:prstGeom>
        </p:spPr>
      </p:pic>
      <p:pic>
        <p:nvPicPr>
          <p:cNvPr id="15" name="Picture 14">
            <a:extLst>
              <a:ext uri="{FF2B5EF4-FFF2-40B4-BE49-F238E27FC236}">
                <a16:creationId xmlns:a16="http://schemas.microsoft.com/office/drawing/2014/main" id="{5BC2255B-9FD9-4DAA-94B1-389BFD08B49E}"/>
              </a:ext>
            </a:extLst>
          </p:cNvPr>
          <p:cNvPicPr>
            <a:picLocks noChangeAspect="1"/>
          </p:cNvPicPr>
          <p:nvPr/>
        </p:nvPicPr>
        <p:blipFill rotWithShape="1">
          <a:blip r:embed="rId16">
            <a:extLst>
              <a:ext uri="{BEBA8EAE-BF5A-486C-A8C5-ECC9F3942E4B}">
                <a14:imgProps xmlns:a14="http://schemas.microsoft.com/office/drawing/2010/main">
                  <a14:imgLayer r:embed="rId17">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r="41969" b="30533"/>
          <a:stretch/>
        </p:blipFill>
        <p:spPr>
          <a:xfrm>
            <a:off x="7801835" y="1861435"/>
            <a:ext cx="3886164" cy="2485278"/>
          </a:xfrm>
          <a:prstGeom prst="rect">
            <a:avLst/>
          </a:prstGeom>
        </p:spPr>
      </p:pic>
      <p:sp>
        <p:nvSpPr>
          <p:cNvPr id="17" name="Rectangle: Rounded Corners 16">
            <a:extLst>
              <a:ext uri="{FF2B5EF4-FFF2-40B4-BE49-F238E27FC236}">
                <a16:creationId xmlns:a16="http://schemas.microsoft.com/office/drawing/2014/main" id="{C6666FF7-A692-41EE-85E9-1061165B0877}"/>
              </a:ext>
            </a:extLst>
          </p:cNvPr>
          <p:cNvSpPr/>
          <p:nvPr/>
        </p:nvSpPr>
        <p:spPr>
          <a:xfrm>
            <a:off x="7740197" y="4433243"/>
            <a:ext cx="3787902" cy="1229243"/>
          </a:xfrm>
          <a:prstGeom prst="roundRect">
            <a:avLst>
              <a:gd name="adj" fmla="val 50000"/>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bg1">
                    <a:lumMod val="75000"/>
                  </a:schemeClr>
                </a:solidFill>
                <a:latin typeface="Arial" panose="020B0604020202020204" pitchFamily="34" charset="0"/>
                <a:cs typeface="Arial" panose="020B0604020202020204" pitchFamily="34" charset="0"/>
              </a:rPr>
              <a:t>Customers are more reluctant towards a term deposit in the middle of the month. </a:t>
            </a:r>
          </a:p>
        </p:txBody>
      </p:sp>
      <p:sp>
        <p:nvSpPr>
          <p:cNvPr id="12" name="Arrow: Left 11">
            <a:hlinkClick r:id="rId18" action="ppaction://hlinksldjump"/>
            <a:extLst>
              <a:ext uri="{FF2B5EF4-FFF2-40B4-BE49-F238E27FC236}">
                <a16:creationId xmlns:a16="http://schemas.microsoft.com/office/drawing/2014/main" id="{B748452D-ADF6-47BD-B833-BF2A4E93A31B}"/>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03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22</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937591"/>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 : Pair plot </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pic>
        <p:nvPicPr>
          <p:cNvPr id="5" name="Picture 4">
            <a:extLst>
              <a:ext uri="{FF2B5EF4-FFF2-40B4-BE49-F238E27FC236}">
                <a16:creationId xmlns:a16="http://schemas.microsoft.com/office/drawing/2014/main" id="{50781372-2FD2-4FCE-AFEA-7BB81CC9964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37064" y="1481137"/>
            <a:ext cx="9391650" cy="5057775"/>
          </a:xfrm>
          <a:prstGeom prst="rect">
            <a:avLst/>
          </a:prstGeom>
        </p:spPr>
      </p:pic>
      <p:sp>
        <p:nvSpPr>
          <p:cNvPr id="14" name="Arrow: Left 13">
            <a:hlinkClick r:id="rId14" action="ppaction://hlinksldjump"/>
            <a:extLst>
              <a:ext uri="{FF2B5EF4-FFF2-40B4-BE49-F238E27FC236}">
                <a16:creationId xmlns:a16="http://schemas.microsoft.com/office/drawing/2014/main" id="{89020C36-A34D-4B74-84C0-D338625CF70F}"/>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58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23</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937591"/>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 : Pair plot </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pic>
        <p:nvPicPr>
          <p:cNvPr id="5" name="Picture 4">
            <a:extLst>
              <a:ext uri="{FF2B5EF4-FFF2-40B4-BE49-F238E27FC236}">
                <a16:creationId xmlns:a16="http://schemas.microsoft.com/office/drawing/2014/main" id="{50781372-2FD2-4FCE-AFEA-7BB81CC9964E}"/>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537064" y="2013824"/>
            <a:ext cx="9391650" cy="3992401"/>
          </a:xfrm>
          <a:prstGeom prst="rect">
            <a:avLst/>
          </a:prstGeom>
        </p:spPr>
      </p:pic>
      <p:sp>
        <p:nvSpPr>
          <p:cNvPr id="10" name="Arrow: Left 9">
            <a:hlinkClick r:id="rId14" action="ppaction://hlinksldjump"/>
            <a:extLst>
              <a:ext uri="{FF2B5EF4-FFF2-40B4-BE49-F238E27FC236}">
                <a16:creationId xmlns:a16="http://schemas.microsoft.com/office/drawing/2014/main" id="{D0483FA8-8465-46B3-9335-93066E96BC7B}"/>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2192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24</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937591"/>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Understanding our data : Correlation Matrix</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pic>
        <p:nvPicPr>
          <p:cNvPr id="5" name="Picture 4">
            <a:extLst>
              <a:ext uri="{FF2B5EF4-FFF2-40B4-BE49-F238E27FC236}">
                <a16:creationId xmlns:a16="http://schemas.microsoft.com/office/drawing/2014/main" id="{50781372-2FD2-4FCE-AFEA-7BB81CC9964E}"/>
              </a:ext>
            </a:extLst>
          </p:cNvPr>
          <p:cNvPicPr>
            <a:picLocks noChangeAspect="1"/>
          </p:cNvPicPr>
          <p:nvPr/>
        </p:nvPicPr>
        <p:blipFill rotWithShape="1">
          <a:blip r:embed="rId13">
            <a:extLst>
              <a:ext uri="{28A0092B-C50C-407E-A947-70E740481C1C}">
                <a14:useLocalDpi xmlns:a14="http://schemas.microsoft.com/office/drawing/2010/main" val="0"/>
              </a:ext>
            </a:extLst>
          </a:blip>
          <a:srcRect l="-1" r="37626" b="18459"/>
          <a:stretch/>
        </p:blipFill>
        <p:spPr>
          <a:xfrm>
            <a:off x="2695074" y="1593591"/>
            <a:ext cx="5871350" cy="5104000"/>
          </a:xfrm>
          <a:prstGeom prst="rect">
            <a:avLst/>
          </a:prstGeom>
        </p:spPr>
      </p:pic>
      <p:sp>
        <p:nvSpPr>
          <p:cNvPr id="3" name="Rectangle: Rounded Corners 2">
            <a:extLst>
              <a:ext uri="{FF2B5EF4-FFF2-40B4-BE49-F238E27FC236}">
                <a16:creationId xmlns:a16="http://schemas.microsoft.com/office/drawing/2014/main" id="{725B9CA1-132A-44DA-A12A-70436B0A973D}"/>
              </a:ext>
            </a:extLst>
          </p:cNvPr>
          <p:cNvSpPr/>
          <p:nvPr/>
        </p:nvSpPr>
        <p:spPr>
          <a:xfrm>
            <a:off x="9212239" y="1842449"/>
            <a:ext cx="2743200" cy="3029802"/>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lumMod val="75000"/>
                  </a:schemeClr>
                </a:solidFill>
                <a:latin typeface="Arial" panose="020B0604020202020204" pitchFamily="34" charset="0"/>
                <a:cs typeface="Arial" panose="020B0604020202020204" pitchFamily="34" charset="0"/>
              </a:rPr>
              <a:t>As we can clearly observe that features are not much correlated. Therefore we continued with all the features </a:t>
            </a:r>
          </a:p>
        </p:txBody>
      </p:sp>
      <p:sp>
        <p:nvSpPr>
          <p:cNvPr id="10" name="Arrow: Left 9">
            <a:hlinkClick r:id="rId14" action="ppaction://hlinksldjump"/>
            <a:extLst>
              <a:ext uri="{FF2B5EF4-FFF2-40B4-BE49-F238E27FC236}">
                <a16:creationId xmlns:a16="http://schemas.microsoft.com/office/drawing/2014/main" id="{93305BBB-4B41-4E10-A9E1-5278D85C1265}"/>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677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25</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2068423" y="3075057"/>
            <a:ext cx="8055154" cy="707886"/>
          </a:xfrm>
          <a:prstGeom prst="rect">
            <a:avLst/>
          </a:prstGeom>
          <a:noFill/>
        </p:spPr>
        <p:txBody>
          <a:bodyPr wrap="none" rtlCol="0">
            <a:spAutoFit/>
          </a:bodyPr>
          <a:lstStyle/>
          <a:p>
            <a:r>
              <a:rPr lang="en-US" sz="4000" dirty="0">
                <a:solidFill>
                  <a:srgbClr val="000000"/>
                </a:solidFill>
                <a:latin typeface="Arial" panose="020B0604020202020204" pitchFamily="34" charset="0"/>
                <a:cs typeface="Arial" panose="020B0604020202020204" pitchFamily="34" charset="0"/>
              </a:rPr>
              <a:t>APPENDIX II: DATA WRANGLING</a:t>
            </a:r>
            <a:endParaRPr lang="en-IN" sz="4000" dirty="0">
              <a:solidFill>
                <a:srgbClr val="000000"/>
              </a:solidFill>
              <a:latin typeface="Arial" panose="020B0604020202020204" pitchFamily="34" charset="0"/>
              <a:cs typeface="Arial" panose="020B0604020202020204" pitchFamily="34" charset="0"/>
            </a:endParaRPr>
          </a:p>
        </p:txBody>
      </p:sp>
      <p:sp>
        <p:nvSpPr>
          <p:cNvPr id="5" name="Arrow: Left 4">
            <a:hlinkClick r:id="rId2" action="ppaction://hlinksldjump"/>
            <a:extLst>
              <a:ext uri="{FF2B5EF4-FFF2-40B4-BE49-F238E27FC236}">
                <a16:creationId xmlns:a16="http://schemas.microsoft.com/office/drawing/2014/main" id="{1E14C8CC-9269-45DC-85DB-673B91C2FB98}"/>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6A2F80F-9CBE-4BA9-B2A2-C87D1BD5CD6D}"/>
              </a:ext>
            </a:extLst>
          </p:cNvPr>
          <p:cNvSpPr txBox="1"/>
          <p:nvPr/>
        </p:nvSpPr>
        <p:spPr>
          <a:xfrm>
            <a:off x="5274590" y="3856116"/>
            <a:ext cx="6672019" cy="2308324"/>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Appendix I 	: EDA / Visualization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Appendix II	: Data Wrangling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Appendix III	: Predictive Modelling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Appendix IV	: Model Comparison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Appendix V	: Business Solution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Appendix VI 	: Conclusion &amp; Recommendations</a:t>
            </a:r>
            <a:endParaRPr lang="en-US" sz="2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341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26</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95074" y="786230"/>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Data preparation : Detecting the Outliers</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a:extLst>
              <a:ext uri="{FF2B5EF4-FFF2-40B4-BE49-F238E27FC236}">
                <a16:creationId xmlns:a16="http://schemas.microsoft.com/office/drawing/2014/main" id="{4A9F1A48-CFC5-4358-BFD8-639F36B2FEE3}"/>
              </a:ext>
            </a:extLst>
          </p:cNvPr>
          <p:cNvGrpSpPr/>
          <p:nvPr/>
        </p:nvGrpSpPr>
        <p:grpSpPr>
          <a:xfrm>
            <a:off x="2695073" y="1386376"/>
            <a:ext cx="2743201" cy="2260990"/>
            <a:chOff x="2695073" y="1386376"/>
            <a:chExt cx="2743201" cy="2260990"/>
          </a:xfrm>
        </p:grpSpPr>
        <p:pic>
          <p:nvPicPr>
            <p:cNvPr id="6" name="Picture 5">
              <a:extLst>
                <a:ext uri="{FF2B5EF4-FFF2-40B4-BE49-F238E27FC236}">
                  <a16:creationId xmlns:a16="http://schemas.microsoft.com/office/drawing/2014/main" id="{E07B8F3F-20B2-44A2-BFAA-33F5EA8FE345}"/>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tretch>
              <a:fillRect/>
            </a:stretch>
          </p:blipFill>
          <p:spPr>
            <a:xfrm>
              <a:off x="2695073" y="1827552"/>
              <a:ext cx="2743201" cy="1819814"/>
            </a:xfrm>
            <a:prstGeom prst="rect">
              <a:avLst/>
            </a:prstGeom>
          </p:spPr>
        </p:pic>
        <p:sp>
          <p:nvSpPr>
            <p:cNvPr id="24" name="TextBox 23">
              <a:extLst>
                <a:ext uri="{FF2B5EF4-FFF2-40B4-BE49-F238E27FC236}">
                  <a16:creationId xmlns:a16="http://schemas.microsoft.com/office/drawing/2014/main" id="{BCBB351E-6B0F-413D-BCAC-C6C0847C7783}"/>
                </a:ext>
              </a:extLst>
            </p:cNvPr>
            <p:cNvSpPr txBox="1"/>
            <p:nvPr/>
          </p:nvSpPr>
          <p:spPr>
            <a:xfrm flipH="1">
              <a:off x="3015609" y="1386376"/>
              <a:ext cx="2102128" cy="369332"/>
            </a:xfrm>
            <a:prstGeom prst="rect">
              <a:avLst/>
            </a:prstGeom>
            <a:solidFill>
              <a:srgbClr val="262626"/>
            </a:solidFill>
          </p:spPr>
          <p:txBody>
            <a:bodyPr wrap="square" rtlCol="0">
              <a:spAutoFit/>
            </a:bodyPr>
            <a:lstStyle/>
            <a:p>
              <a:r>
                <a:rPr lang="en-US" dirty="0">
                  <a:solidFill>
                    <a:schemeClr val="bg1">
                      <a:lumMod val="75000"/>
                    </a:schemeClr>
                  </a:solidFill>
                  <a:latin typeface="Arial" panose="020B0604020202020204" pitchFamily="34" charset="0"/>
                  <a:cs typeface="Arial" panose="020B0604020202020204" pitchFamily="34" charset="0"/>
                </a:rPr>
                <a:t>DEPOSIT vs AGE</a:t>
              </a:r>
              <a:endParaRPr lang="en-IN" dirty="0">
                <a:solidFill>
                  <a:schemeClr val="bg1">
                    <a:lumMod val="75000"/>
                  </a:schemeClr>
                </a:solidFill>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9F74651E-B508-4BC7-B7F4-7F52EF6DA082}"/>
              </a:ext>
            </a:extLst>
          </p:cNvPr>
          <p:cNvGrpSpPr/>
          <p:nvPr/>
        </p:nvGrpSpPr>
        <p:grpSpPr>
          <a:xfrm>
            <a:off x="5840722" y="1395795"/>
            <a:ext cx="2913012" cy="2251570"/>
            <a:chOff x="5840722" y="1395795"/>
            <a:chExt cx="2913012" cy="2251570"/>
          </a:xfrm>
        </p:grpSpPr>
        <p:pic>
          <p:nvPicPr>
            <p:cNvPr id="12" name="Picture 11">
              <a:extLst>
                <a:ext uri="{FF2B5EF4-FFF2-40B4-BE49-F238E27FC236}">
                  <a16:creationId xmlns:a16="http://schemas.microsoft.com/office/drawing/2014/main" id="{2BE3F5FE-48BC-4942-B973-9915BBAD397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840722" y="1827551"/>
              <a:ext cx="2913012" cy="1819814"/>
            </a:xfrm>
            <a:prstGeom prst="rect">
              <a:avLst/>
            </a:prstGeom>
          </p:spPr>
        </p:pic>
        <p:sp>
          <p:nvSpPr>
            <p:cNvPr id="26" name="TextBox 25">
              <a:extLst>
                <a:ext uri="{FF2B5EF4-FFF2-40B4-BE49-F238E27FC236}">
                  <a16:creationId xmlns:a16="http://schemas.microsoft.com/office/drawing/2014/main" id="{063E16F1-3C11-4AB3-B27A-F21750A14880}"/>
                </a:ext>
              </a:extLst>
            </p:cNvPr>
            <p:cNvSpPr txBox="1"/>
            <p:nvPr/>
          </p:nvSpPr>
          <p:spPr>
            <a:xfrm flipH="1">
              <a:off x="5942553" y="1395795"/>
              <a:ext cx="2709350" cy="369332"/>
            </a:xfrm>
            <a:prstGeom prst="rect">
              <a:avLst/>
            </a:prstGeom>
            <a:solidFill>
              <a:srgbClr val="262626"/>
            </a:solidFill>
          </p:spPr>
          <p:txBody>
            <a:bodyPr wrap="square" rtlCol="0">
              <a:spAutoFit/>
            </a:bodyPr>
            <a:lstStyle/>
            <a:p>
              <a:r>
                <a:rPr lang="en-US" dirty="0">
                  <a:solidFill>
                    <a:schemeClr val="bg1">
                      <a:lumMod val="75000"/>
                    </a:schemeClr>
                  </a:solidFill>
                  <a:latin typeface="Arial" panose="020B0604020202020204" pitchFamily="34" charset="0"/>
                  <a:cs typeface="Arial" panose="020B0604020202020204" pitchFamily="34" charset="0"/>
                </a:rPr>
                <a:t>DEPOSIT vs BALANCE</a:t>
              </a:r>
              <a:endParaRPr lang="en-IN" dirty="0">
                <a:solidFill>
                  <a:schemeClr val="bg1">
                    <a:lumMod val="75000"/>
                  </a:schemeClr>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62A3744A-9CB7-47F3-B79F-E2D832579436}"/>
              </a:ext>
            </a:extLst>
          </p:cNvPr>
          <p:cNvGrpSpPr/>
          <p:nvPr/>
        </p:nvGrpSpPr>
        <p:grpSpPr>
          <a:xfrm>
            <a:off x="9156182" y="1386376"/>
            <a:ext cx="2776901" cy="2260989"/>
            <a:chOff x="9156182" y="1386376"/>
            <a:chExt cx="2776901" cy="2260989"/>
          </a:xfrm>
        </p:grpSpPr>
        <p:pic>
          <p:nvPicPr>
            <p:cNvPr id="15" name="Picture 14">
              <a:extLst>
                <a:ext uri="{FF2B5EF4-FFF2-40B4-BE49-F238E27FC236}">
                  <a16:creationId xmlns:a16="http://schemas.microsoft.com/office/drawing/2014/main" id="{DEE5A8C4-D105-4B73-8408-D4E086F34F0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56182" y="1827551"/>
              <a:ext cx="2776901" cy="1819814"/>
            </a:xfrm>
            <a:prstGeom prst="rect">
              <a:avLst/>
            </a:prstGeom>
          </p:spPr>
        </p:pic>
        <p:sp>
          <p:nvSpPr>
            <p:cNvPr id="27" name="TextBox 26">
              <a:extLst>
                <a:ext uri="{FF2B5EF4-FFF2-40B4-BE49-F238E27FC236}">
                  <a16:creationId xmlns:a16="http://schemas.microsoft.com/office/drawing/2014/main" id="{24A04B8A-9209-4E4C-8803-9C5942A6844F}"/>
                </a:ext>
              </a:extLst>
            </p:cNvPr>
            <p:cNvSpPr txBox="1"/>
            <p:nvPr/>
          </p:nvSpPr>
          <p:spPr>
            <a:xfrm flipH="1">
              <a:off x="9493568" y="1386376"/>
              <a:ext cx="2102128" cy="369332"/>
            </a:xfrm>
            <a:prstGeom prst="rect">
              <a:avLst/>
            </a:prstGeom>
            <a:solidFill>
              <a:srgbClr val="262626"/>
            </a:solidFill>
          </p:spPr>
          <p:txBody>
            <a:bodyPr wrap="square" rtlCol="0">
              <a:spAutoFit/>
            </a:bodyPr>
            <a:lstStyle/>
            <a:p>
              <a:r>
                <a:rPr lang="en-US" dirty="0">
                  <a:solidFill>
                    <a:schemeClr val="bg1">
                      <a:lumMod val="75000"/>
                    </a:schemeClr>
                  </a:solidFill>
                  <a:latin typeface="Arial" panose="020B0604020202020204" pitchFamily="34" charset="0"/>
                  <a:cs typeface="Arial" panose="020B0604020202020204" pitchFamily="34" charset="0"/>
                </a:rPr>
                <a:t>DEPOSIT vs DAY</a:t>
              </a:r>
              <a:endParaRPr lang="en-IN" dirty="0">
                <a:solidFill>
                  <a:schemeClr val="bg1">
                    <a:lumMod val="75000"/>
                  </a:schemeClr>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2A490EBC-4365-47BA-B0C2-60EF68243BFD}"/>
              </a:ext>
            </a:extLst>
          </p:cNvPr>
          <p:cNvGrpSpPr/>
          <p:nvPr/>
        </p:nvGrpSpPr>
        <p:grpSpPr>
          <a:xfrm>
            <a:off x="2671085" y="3772213"/>
            <a:ext cx="2763939" cy="2280195"/>
            <a:chOff x="2671085" y="3772213"/>
            <a:chExt cx="2763939" cy="2280195"/>
          </a:xfrm>
        </p:grpSpPr>
        <p:pic>
          <p:nvPicPr>
            <p:cNvPr id="17" name="Picture 16">
              <a:extLst>
                <a:ext uri="{FF2B5EF4-FFF2-40B4-BE49-F238E27FC236}">
                  <a16:creationId xmlns:a16="http://schemas.microsoft.com/office/drawing/2014/main" id="{867B3BAD-236E-4BF2-B192-95376B77122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71085" y="4232594"/>
              <a:ext cx="2763939" cy="1819814"/>
            </a:xfrm>
            <a:prstGeom prst="rect">
              <a:avLst/>
            </a:prstGeom>
          </p:spPr>
        </p:pic>
        <p:sp>
          <p:nvSpPr>
            <p:cNvPr id="28" name="TextBox 27">
              <a:extLst>
                <a:ext uri="{FF2B5EF4-FFF2-40B4-BE49-F238E27FC236}">
                  <a16:creationId xmlns:a16="http://schemas.microsoft.com/office/drawing/2014/main" id="{B71D4330-784F-42E1-AC4D-F2DA2BC65D30}"/>
                </a:ext>
              </a:extLst>
            </p:cNvPr>
            <p:cNvSpPr txBox="1"/>
            <p:nvPr/>
          </p:nvSpPr>
          <p:spPr>
            <a:xfrm flipH="1">
              <a:off x="2691821" y="3772213"/>
              <a:ext cx="2743202" cy="369332"/>
            </a:xfrm>
            <a:prstGeom prst="rect">
              <a:avLst/>
            </a:prstGeom>
            <a:solidFill>
              <a:srgbClr val="262626"/>
            </a:solidFill>
          </p:spPr>
          <p:txBody>
            <a:bodyPr wrap="square" rtlCol="0">
              <a:spAutoFit/>
            </a:bodyPr>
            <a:lstStyle/>
            <a:p>
              <a:r>
                <a:rPr lang="en-US" dirty="0">
                  <a:solidFill>
                    <a:schemeClr val="bg1">
                      <a:lumMod val="75000"/>
                    </a:schemeClr>
                  </a:solidFill>
                  <a:latin typeface="Arial" panose="020B0604020202020204" pitchFamily="34" charset="0"/>
                  <a:cs typeface="Arial" panose="020B0604020202020204" pitchFamily="34" charset="0"/>
                </a:rPr>
                <a:t>DEPOSIT vs DURATION</a:t>
              </a:r>
              <a:endParaRPr lang="en-IN" dirty="0">
                <a:solidFill>
                  <a:schemeClr val="bg1">
                    <a:lumMod val="75000"/>
                  </a:schemeClr>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36EC7D7B-2305-42E5-932B-591590DBE314}"/>
              </a:ext>
            </a:extLst>
          </p:cNvPr>
          <p:cNvGrpSpPr/>
          <p:nvPr/>
        </p:nvGrpSpPr>
        <p:grpSpPr>
          <a:xfrm>
            <a:off x="5877262" y="3772213"/>
            <a:ext cx="2913012" cy="2274622"/>
            <a:chOff x="5877262" y="3772213"/>
            <a:chExt cx="2913012" cy="2274622"/>
          </a:xfrm>
        </p:grpSpPr>
        <p:pic>
          <p:nvPicPr>
            <p:cNvPr id="19" name="Picture 18">
              <a:extLst>
                <a:ext uri="{FF2B5EF4-FFF2-40B4-BE49-F238E27FC236}">
                  <a16:creationId xmlns:a16="http://schemas.microsoft.com/office/drawing/2014/main" id="{DDDBDE15-A721-466F-95AF-B93EA81A47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77262" y="4227021"/>
              <a:ext cx="2913012" cy="1819814"/>
            </a:xfrm>
            <a:prstGeom prst="rect">
              <a:avLst/>
            </a:prstGeom>
          </p:spPr>
        </p:pic>
        <p:sp>
          <p:nvSpPr>
            <p:cNvPr id="29" name="TextBox 28">
              <a:extLst>
                <a:ext uri="{FF2B5EF4-FFF2-40B4-BE49-F238E27FC236}">
                  <a16:creationId xmlns:a16="http://schemas.microsoft.com/office/drawing/2014/main" id="{7329266F-6928-4B02-967F-41A4D18D8BB5}"/>
                </a:ext>
              </a:extLst>
            </p:cNvPr>
            <p:cNvSpPr txBox="1"/>
            <p:nvPr/>
          </p:nvSpPr>
          <p:spPr>
            <a:xfrm flipH="1">
              <a:off x="5966318" y="3772213"/>
              <a:ext cx="2763939" cy="369332"/>
            </a:xfrm>
            <a:prstGeom prst="rect">
              <a:avLst/>
            </a:prstGeom>
            <a:solidFill>
              <a:srgbClr val="262626"/>
            </a:solidFill>
          </p:spPr>
          <p:txBody>
            <a:bodyPr wrap="square" rtlCol="0">
              <a:spAutoFit/>
            </a:bodyPr>
            <a:lstStyle/>
            <a:p>
              <a:r>
                <a:rPr lang="en-US" dirty="0">
                  <a:solidFill>
                    <a:schemeClr val="bg1">
                      <a:lumMod val="75000"/>
                    </a:schemeClr>
                  </a:solidFill>
                  <a:latin typeface="Arial" panose="020B0604020202020204" pitchFamily="34" charset="0"/>
                  <a:cs typeface="Arial" panose="020B0604020202020204" pitchFamily="34" charset="0"/>
                </a:rPr>
                <a:t>DEPOSIT vs CAMPAIGN</a:t>
              </a:r>
              <a:endParaRPr lang="en-IN" dirty="0">
                <a:solidFill>
                  <a:schemeClr val="bg1">
                    <a:lumMod val="75000"/>
                  </a:schemeClr>
                </a:solidFill>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A383DE38-48D6-4A63-9F3C-237BB326333F}"/>
              </a:ext>
            </a:extLst>
          </p:cNvPr>
          <p:cNvGrpSpPr/>
          <p:nvPr/>
        </p:nvGrpSpPr>
        <p:grpSpPr>
          <a:xfrm>
            <a:off x="9132194" y="3785516"/>
            <a:ext cx="2791176" cy="2261318"/>
            <a:chOff x="9132194" y="3785516"/>
            <a:chExt cx="2791176" cy="2261318"/>
          </a:xfrm>
        </p:grpSpPr>
        <p:pic>
          <p:nvPicPr>
            <p:cNvPr id="21" name="Picture 20">
              <a:extLst>
                <a:ext uri="{FF2B5EF4-FFF2-40B4-BE49-F238E27FC236}">
                  <a16:creationId xmlns:a16="http://schemas.microsoft.com/office/drawing/2014/main" id="{2705E1DF-D516-4C2B-B2FA-8A2FCB55AF3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132194" y="4227021"/>
              <a:ext cx="2791176" cy="1819813"/>
            </a:xfrm>
            <a:prstGeom prst="rect">
              <a:avLst/>
            </a:prstGeom>
          </p:spPr>
        </p:pic>
        <p:sp>
          <p:nvSpPr>
            <p:cNvPr id="30" name="TextBox 29">
              <a:extLst>
                <a:ext uri="{FF2B5EF4-FFF2-40B4-BE49-F238E27FC236}">
                  <a16:creationId xmlns:a16="http://schemas.microsoft.com/office/drawing/2014/main" id="{BC34A5E2-C4B5-4FFA-A662-2152FB64CA92}"/>
                </a:ext>
              </a:extLst>
            </p:cNvPr>
            <p:cNvSpPr txBox="1"/>
            <p:nvPr/>
          </p:nvSpPr>
          <p:spPr>
            <a:xfrm flipH="1">
              <a:off x="9364415" y="3785516"/>
              <a:ext cx="2374710" cy="369332"/>
            </a:xfrm>
            <a:prstGeom prst="rect">
              <a:avLst/>
            </a:prstGeom>
            <a:solidFill>
              <a:srgbClr val="262626"/>
            </a:solidFill>
          </p:spPr>
          <p:txBody>
            <a:bodyPr wrap="square" rtlCol="0">
              <a:spAutoFit/>
            </a:bodyPr>
            <a:lstStyle/>
            <a:p>
              <a:r>
                <a:rPr lang="en-US" dirty="0">
                  <a:solidFill>
                    <a:schemeClr val="bg1">
                      <a:lumMod val="75000"/>
                    </a:schemeClr>
                  </a:solidFill>
                  <a:latin typeface="Arial" panose="020B0604020202020204" pitchFamily="34" charset="0"/>
                  <a:cs typeface="Arial" panose="020B0604020202020204" pitchFamily="34" charset="0"/>
                </a:rPr>
                <a:t>DEPOSIT vs PDAYS</a:t>
              </a:r>
              <a:endParaRPr lang="en-IN" dirty="0">
                <a:solidFill>
                  <a:schemeClr val="bg1">
                    <a:lumMod val="7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93704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27</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Data preparation : Detecting the Outliers</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25E88D66-2C63-4F2C-A90F-1A47A1A3853A}"/>
              </a:ext>
            </a:extLst>
          </p:cNvPr>
          <p:cNvGrpSpPr/>
          <p:nvPr/>
        </p:nvGrpSpPr>
        <p:grpSpPr>
          <a:xfrm>
            <a:off x="2610167" y="1317734"/>
            <a:ext cx="2940207" cy="2394560"/>
            <a:chOff x="2593998" y="1385870"/>
            <a:chExt cx="2940207" cy="2394560"/>
          </a:xfrm>
        </p:grpSpPr>
        <p:pic>
          <p:nvPicPr>
            <p:cNvPr id="6" name="Picture 5">
              <a:extLst>
                <a:ext uri="{FF2B5EF4-FFF2-40B4-BE49-F238E27FC236}">
                  <a16:creationId xmlns:a16="http://schemas.microsoft.com/office/drawing/2014/main" id="{E07B8F3F-20B2-44A2-BFAA-33F5EA8FE345}"/>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593998" y="1827551"/>
              <a:ext cx="2940207" cy="1952879"/>
            </a:xfrm>
            <a:prstGeom prst="rect">
              <a:avLst/>
            </a:prstGeom>
          </p:spPr>
        </p:pic>
        <p:sp>
          <p:nvSpPr>
            <p:cNvPr id="24" name="TextBox 23">
              <a:extLst>
                <a:ext uri="{FF2B5EF4-FFF2-40B4-BE49-F238E27FC236}">
                  <a16:creationId xmlns:a16="http://schemas.microsoft.com/office/drawing/2014/main" id="{BCBB351E-6B0F-413D-BCAC-C6C0847C7783}"/>
                </a:ext>
              </a:extLst>
            </p:cNvPr>
            <p:cNvSpPr txBox="1"/>
            <p:nvPr/>
          </p:nvSpPr>
          <p:spPr>
            <a:xfrm flipH="1">
              <a:off x="2610167" y="1385870"/>
              <a:ext cx="2913012" cy="369332"/>
            </a:xfrm>
            <a:prstGeom prst="rect">
              <a:avLst/>
            </a:prstGeom>
            <a:solidFill>
              <a:srgbClr val="262626"/>
            </a:solidFill>
          </p:spPr>
          <p:txBody>
            <a:bodyPr wrap="square" rtlCol="0">
              <a:spAutoFit/>
            </a:bodyPr>
            <a:lstStyle/>
            <a:p>
              <a:r>
                <a:rPr lang="en-US" dirty="0">
                  <a:solidFill>
                    <a:schemeClr val="bg1">
                      <a:lumMod val="75000"/>
                    </a:schemeClr>
                  </a:solidFill>
                  <a:latin typeface="Arial" panose="020B0604020202020204" pitchFamily="34" charset="0"/>
                  <a:cs typeface="Arial" panose="020B0604020202020204" pitchFamily="34" charset="0"/>
                </a:rPr>
                <a:t>DEPOSIT vs PREVIOUS</a:t>
              </a:r>
              <a:endParaRPr lang="en-IN" dirty="0">
                <a:solidFill>
                  <a:schemeClr val="bg1">
                    <a:lumMod val="75000"/>
                  </a:schemeClr>
                </a:solidFill>
                <a:latin typeface="Arial" panose="020B0604020202020204" pitchFamily="34" charset="0"/>
                <a:cs typeface="Arial" panose="020B0604020202020204" pitchFamily="34" charset="0"/>
              </a:endParaRPr>
            </a:p>
          </p:txBody>
        </p:sp>
      </p:grpSp>
      <p:sp>
        <p:nvSpPr>
          <p:cNvPr id="14" name="Rectangle: Rounded Corners 13">
            <a:extLst>
              <a:ext uri="{FF2B5EF4-FFF2-40B4-BE49-F238E27FC236}">
                <a16:creationId xmlns:a16="http://schemas.microsoft.com/office/drawing/2014/main" id="{A12F5AAB-C5CC-408D-B1A0-B33F68B72ADE}"/>
              </a:ext>
            </a:extLst>
          </p:cNvPr>
          <p:cNvSpPr/>
          <p:nvPr/>
        </p:nvSpPr>
        <p:spPr>
          <a:xfrm>
            <a:off x="2576439" y="3823815"/>
            <a:ext cx="2913012" cy="2441906"/>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lumMod val="75000"/>
                  </a:schemeClr>
                </a:solidFill>
                <a:latin typeface="Arial" panose="020B0604020202020204" pitchFamily="34" charset="0"/>
                <a:cs typeface="Arial" panose="020B0604020202020204" pitchFamily="34" charset="0"/>
              </a:rPr>
              <a:t>Based on the above shown Box-Plots we can clearly see that except 'day' feature all other features have some anomalies, so we will investigate these attributes further.</a:t>
            </a:r>
          </a:p>
        </p:txBody>
      </p:sp>
      <p:pic>
        <p:nvPicPr>
          <p:cNvPr id="18" name="Picture 17">
            <a:extLst>
              <a:ext uri="{FF2B5EF4-FFF2-40B4-BE49-F238E27FC236}">
                <a16:creationId xmlns:a16="http://schemas.microsoft.com/office/drawing/2014/main" id="{C947F48E-2B2E-456B-8C86-72AD9DFDDFF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95036" y="1317734"/>
            <a:ext cx="6222636" cy="2394560"/>
          </a:xfrm>
          <a:prstGeom prst="rect">
            <a:avLst/>
          </a:prstGeom>
        </p:spPr>
      </p:pic>
      <p:sp>
        <p:nvSpPr>
          <p:cNvPr id="31" name="Rectangle: Rounded Corners 30">
            <a:extLst>
              <a:ext uri="{FF2B5EF4-FFF2-40B4-BE49-F238E27FC236}">
                <a16:creationId xmlns:a16="http://schemas.microsoft.com/office/drawing/2014/main" id="{BA3E2C57-1A6B-46BD-9E78-966A4CB0CA63}"/>
              </a:ext>
            </a:extLst>
          </p:cNvPr>
          <p:cNvSpPr/>
          <p:nvPr/>
        </p:nvSpPr>
        <p:spPr>
          <a:xfrm>
            <a:off x="5773264" y="3823816"/>
            <a:ext cx="6244407" cy="2441906"/>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4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rPr>
              <a:t>OUTLIERS are defined as 1.5xQ3 value (75%). </a:t>
            </a:r>
          </a:p>
          <a:p>
            <a:endParaRPr lang="en-US" altLang="en-US" sz="14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lumMod val="50000"/>
                </a:schemeClr>
              </a:buClr>
              <a:buFont typeface="Wingdings" panose="05000000000000000000" pitchFamily="2" charset="2"/>
              <a:buChar char="Ø"/>
            </a:pPr>
            <a:r>
              <a:rPr lang="en-US" altLang="en-US" sz="14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rPr>
              <a:t>From the above we can clearly figure out that we have outliers in all the attributes except 'day’. As max values are &gt; 1.5xQ3 (1.5 * 75%).</a:t>
            </a:r>
          </a:p>
          <a:p>
            <a:pPr>
              <a:buClr>
                <a:schemeClr val="bg1">
                  <a:lumMod val="50000"/>
                </a:schemeClr>
              </a:buClr>
            </a:pPr>
            <a:r>
              <a:rPr lang="en-US" altLang="en-US" sz="14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rPr>
              <a:t> </a:t>
            </a:r>
          </a:p>
          <a:p>
            <a:pPr marL="285750" indent="-285750">
              <a:buClr>
                <a:schemeClr val="bg1">
                  <a:lumMod val="50000"/>
                </a:schemeClr>
              </a:buClr>
              <a:buFont typeface="Wingdings" panose="05000000000000000000" pitchFamily="2" charset="2"/>
              <a:buChar char="Ø"/>
            </a:pPr>
            <a:r>
              <a:rPr lang="en-US" altLang="en-US" sz="14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rPr>
              <a:t>But these outliers are within an acceptable range, {Age can be 95(max), Balance can be 81204(max) or   -6847(min)}, therefore we will continue with this dataset as it is. </a:t>
            </a:r>
          </a:p>
          <a:p>
            <a:pPr marL="285750" indent="-285750">
              <a:buClr>
                <a:schemeClr val="bg1">
                  <a:lumMod val="50000"/>
                </a:schemeClr>
              </a:buClr>
              <a:buFont typeface="Wingdings" panose="05000000000000000000" pitchFamily="2" charset="2"/>
              <a:buChar char="Ø"/>
            </a:pPr>
            <a:endParaRPr lang="en-US" altLang="en-US" sz="12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Clr>
                <a:schemeClr val="bg1">
                  <a:lumMod val="50000"/>
                </a:schemeClr>
              </a:buClr>
              <a:buFont typeface="Wingdings" panose="05000000000000000000" pitchFamily="2" charset="2"/>
              <a:buChar char="Ø"/>
            </a:pPr>
            <a:r>
              <a:rPr lang="en-US" altLang="en-US" sz="14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rPr>
              <a:t>We can also observe that in the column '</a:t>
            </a:r>
            <a:r>
              <a:rPr lang="en-US" altLang="en-US" sz="1400" dirty="0" err="1">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rPr>
              <a:t>pdays</a:t>
            </a:r>
            <a:r>
              <a:rPr lang="en-US" altLang="en-US" sz="1400" dirty="0">
                <a:solidFill>
                  <a:schemeClr val="bg1">
                    <a:lumMod val="75000"/>
                  </a:schemeClr>
                </a:solidFill>
                <a:latin typeface="Arial" panose="020B0604020202020204" pitchFamily="34" charset="0"/>
                <a:ea typeface="Times New Roman" panose="02020603050405020304" pitchFamily="18" charset="0"/>
                <a:cs typeface="Arial" panose="020B0604020202020204" pitchFamily="34" charset="0"/>
              </a:rPr>
              <a:t>' has -1(min) value, which seems unlikely. We will further continue with our investigation.</a:t>
            </a:r>
            <a:r>
              <a:rPr lang="en-US" altLang="en-US" sz="1400" dirty="0">
                <a:solidFill>
                  <a:schemeClr val="bg1">
                    <a:lumMod val="7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76876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28</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latin typeface="Arial" panose="020B0604020202020204" pitchFamily="34" charset="0"/>
                <a:cs typeface="Arial" panose="020B0604020202020204" pitchFamily="34" charset="0"/>
              </a:rPr>
              <a:t>Data preparation : Detecting the Outliers</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12F5AAB-C5CC-408D-B1A0-B33F68B72ADE}"/>
              </a:ext>
            </a:extLst>
          </p:cNvPr>
          <p:cNvSpPr/>
          <p:nvPr/>
        </p:nvSpPr>
        <p:spPr>
          <a:xfrm>
            <a:off x="2640929" y="1335987"/>
            <a:ext cx="9306427" cy="752120"/>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lumMod val="75000"/>
                  </a:schemeClr>
                </a:solidFill>
                <a:latin typeface="Arial" panose="020B0604020202020204" pitchFamily="34" charset="0"/>
                <a:cs typeface="Arial" panose="020B0604020202020204" pitchFamily="34" charset="0"/>
              </a:rPr>
              <a:t>As '</a:t>
            </a:r>
            <a:r>
              <a:rPr lang="en-US" altLang="en-US" dirty="0" err="1">
                <a:solidFill>
                  <a:schemeClr val="bg1">
                    <a:lumMod val="75000"/>
                  </a:schemeClr>
                </a:solidFill>
                <a:latin typeface="Arial" panose="020B0604020202020204" pitchFamily="34" charset="0"/>
                <a:cs typeface="Arial" panose="020B0604020202020204" pitchFamily="34" charset="0"/>
              </a:rPr>
              <a:t>pdays</a:t>
            </a:r>
            <a:r>
              <a:rPr lang="en-US" altLang="en-US" dirty="0">
                <a:solidFill>
                  <a:schemeClr val="bg1">
                    <a:lumMod val="75000"/>
                  </a:schemeClr>
                </a:solidFill>
                <a:latin typeface="Arial" panose="020B0604020202020204" pitchFamily="34" charset="0"/>
                <a:cs typeface="Arial" panose="020B0604020202020204" pitchFamily="34" charset="0"/>
              </a:rPr>
              <a:t>' has value of -1 more then 74% of this column. Therefore we recommend to drop this column. We will continue with the rest of the columns for building the ML Models </a:t>
            </a:r>
            <a:endParaRPr lang="en-US" altLang="en-US" sz="4000" dirty="0">
              <a:solidFill>
                <a:schemeClr val="bg1">
                  <a:lumMod val="75000"/>
                </a:schemeClr>
              </a:solidFill>
              <a:latin typeface="Arial" panose="020B0604020202020204" pitchFamily="34" charset="0"/>
              <a:cs typeface="Arial" panose="020B0604020202020204" pitchFamily="34" charset="0"/>
            </a:endParaRPr>
          </a:p>
        </p:txBody>
      </p:sp>
      <p:sp>
        <p:nvSpPr>
          <p:cNvPr id="31" name="Rectangle: Rounded Corners 30">
            <a:extLst>
              <a:ext uri="{FF2B5EF4-FFF2-40B4-BE49-F238E27FC236}">
                <a16:creationId xmlns:a16="http://schemas.microsoft.com/office/drawing/2014/main" id="{BA3E2C57-1A6B-46BD-9E78-966A4CB0CA63}"/>
              </a:ext>
            </a:extLst>
          </p:cNvPr>
          <p:cNvSpPr/>
          <p:nvPr/>
        </p:nvSpPr>
        <p:spPr>
          <a:xfrm>
            <a:off x="2883132" y="2218977"/>
            <a:ext cx="8822019" cy="452728"/>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US" dirty="0">
                <a:solidFill>
                  <a:schemeClr val="bg1">
                    <a:lumMod val="75000"/>
                  </a:schemeClr>
                </a:solidFill>
                <a:latin typeface="Arial" panose="020B0604020202020204" pitchFamily="34" charset="0"/>
                <a:cs typeface="Arial" panose="020B0604020202020204" pitchFamily="34" charset="0"/>
              </a:rPr>
              <a:t>Converting categorical features into dummy variables &amp; dropping irrelevant columns </a:t>
            </a:r>
          </a:p>
        </p:txBody>
      </p:sp>
      <p:pic>
        <p:nvPicPr>
          <p:cNvPr id="12" name="Picture 11">
            <a:extLst>
              <a:ext uri="{FF2B5EF4-FFF2-40B4-BE49-F238E27FC236}">
                <a16:creationId xmlns:a16="http://schemas.microsoft.com/office/drawing/2014/main" id="{32C7F376-EFB8-422A-9E77-92155905686C}"/>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tretch>
            <a:fillRect/>
          </a:stretch>
        </p:blipFill>
        <p:spPr>
          <a:xfrm>
            <a:off x="2511676" y="3107647"/>
            <a:ext cx="6987166" cy="1114581"/>
          </a:xfrm>
          <a:prstGeom prst="rect">
            <a:avLst/>
          </a:prstGeom>
        </p:spPr>
      </p:pic>
      <p:pic>
        <p:nvPicPr>
          <p:cNvPr id="16" name="Picture 15">
            <a:extLst>
              <a:ext uri="{FF2B5EF4-FFF2-40B4-BE49-F238E27FC236}">
                <a16:creationId xmlns:a16="http://schemas.microsoft.com/office/drawing/2014/main" id="{8A7B3500-089C-4AB9-BA26-5C447547A72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11676" y="4466508"/>
            <a:ext cx="3370509" cy="1114581"/>
          </a:xfrm>
          <a:prstGeom prst="rect">
            <a:avLst/>
          </a:prstGeom>
        </p:spPr>
      </p:pic>
      <p:sp>
        <p:nvSpPr>
          <p:cNvPr id="20" name="Rectangle: Rounded Corners 19">
            <a:extLst>
              <a:ext uri="{FF2B5EF4-FFF2-40B4-BE49-F238E27FC236}">
                <a16:creationId xmlns:a16="http://schemas.microsoft.com/office/drawing/2014/main" id="{9170E1D3-9517-42D7-873D-F5018EF8E5CF}"/>
              </a:ext>
            </a:extLst>
          </p:cNvPr>
          <p:cNvSpPr/>
          <p:nvPr/>
        </p:nvSpPr>
        <p:spPr>
          <a:xfrm>
            <a:off x="6096000" y="4658170"/>
            <a:ext cx="5851356" cy="752120"/>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lumMod val="75000"/>
                  </a:schemeClr>
                </a:solidFill>
                <a:latin typeface="Arial" panose="020B0604020202020204" pitchFamily="34" charset="0"/>
                <a:cs typeface="Arial" panose="020B0604020202020204" pitchFamily="34" charset="0"/>
              </a:rPr>
              <a:t>This is our final dataset which we are used to build relevant ML Models </a:t>
            </a:r>
          </a:p>
        </p:txBody>
      </p:sp>
    </p:spTree>
    <p:extLst>
      <p:ext uri="{BB962C8B-B14F-4D97-AF65-F5344CB8AC3E}">
        <p14:creationId xmlns:p14="http://schemas.microsoft.com/office/powerpoint/2010/main" val="3090511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29</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2068423" y="3075057"/>
            <a:ext cx="8222123" cy="707886"/>
          </a:xfrm>
          <a:prstGeom prst="rect">
            <a:avLst/>
          </a:prstGeom>
          <a:noFill/>
        </p:spPr>
        <p:txBody>
          <a:bodyPr wrap="none" rtlCol="0">
            <a:spAutoFit/>
          </a:bodyPr>
          <a:lstStyle/>
          <a:p>
            <a:r>
              <a:rPr lang="en-US" sz="4000" dirty="0">
                <a:solidFill>
                  <a:srgbClr val="000000"/>
                </a:solidFill>
                <a:latin typeface="Arial" panose="020B0604020202020204" pitchFamily="34" charset="0"/>
                <a:cs typeface="Arial" panose="020B0604020202020204" pitchFamily="34" charset="0"/>
              </a:rPr>
              <a:t>APPENDIX III: Predictive Modelling</a:t>
            </a:r>
            <a:endParaRPr lang="en-IN" sz="4000" dirty="0">
              <a:solidFill>
                <a:srgbClr val="000000"/>
              </a:solidFill>
              <a:latin typeface="Arial" panose="020B0604020202020204" pitchFamily="34" charset="0"/>
              <a:cs typeface="Arial" panose="020B0604020202020204" pitchFamily="34" charset="0"/>
            </a:endParaRPr>
          </a:p>
        </p:txBody>
      </p:sp>
      <p:sp>
        <p:nvSpPr>
          <p:cNvPr id="5" name="Arrow: Left 4">
            <a:hlinkClick r:id="rId2" action="ppaction://hlinksldjump"/>
            <a:extLst>
              <a:ext uri="{FF2B5EF4-FFF2-40B4-BE49-F238E27FC236}">
                <a16:creationId xmlns:a16="http://schemas.microsoft.com/office/drawing/2014/main" id="{1E14C8CC-9269-45DC-85DB-673B91C2FB98}"/>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BDFDB4E-1BDB-4076-B376-E1B7CB65DF66}"/>
              </a:ext>
            </a:extLst>
          </p:cNvPr>
          <p:cNvSpPr txBox="1"/>
          <p:nvPr/>
        </p:nvSpPr>
        <p:spPr>
          <a:xfrm>
            <a:off x="5274590" y="3856116"/>
            <a:ext cx="6672019" cy="2308324"/>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Appendix I 	: EDA / Visualization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Appendix II	: Data Wrangling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Appendix III	: Predictive Modelling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Appendix IV	: Model Comparison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Appendix V	: Business Solution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Appendix VI 	: Conclusion &amp; Recommendations</a:t>
            </a:r>
            <a:endParaRPr lang="en-US" sz="2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62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fontScale="90000"/>
          </a:bodyPr>
          <a:lstStyle/>
          <a:p>
            <a:pPr algn="ctr"/>
            <a:r>
              <a:rPr lang="en-US" dirty="0">
                <a:solidFill>
                  <a:schemeClr val="bg1">
                    <a:lumMod val="75000"/>
                  </a:schemeClr>
                </a:solidFill>
                <a:latin typeface="Arial" panose="020B0604020202020204" pitchFamily="34" charset="0"/>
                <a:cs typeface="Arial" panose="020B0604020202020204" pitchFamily="34" charset="0"/>
              </a:rPr>
              <a:t>INTRODUCTION</a:t>
            </a:r>
            <a:endParaRPr lang="en-IN"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a:t>
            </a:fld>
            <a:endParaRPr lang="en-IN" dirty="0">
              <a:solidFill>
                <a:srgbClr val="000000"/>
              </a:solidFill>
              <a:latin typeface="Arial" panose="020B0604020202020204" pitchFamily="34" charset="0"/>
              <a:cs typeface="Arial" panose="020B0604020202020204" pitchFamily="34" charset="0"/>
            </a:endParaRPr>
          </a:p>
        </p:txBody>
      </p:sp>
      <p:sp>
        <p:nvSpPr>
          <p:cNvPr id="3" name="Flowchart: Alternate Process 2">
            <a:extLst>
              <a:ext uri="{FF2B5EF4-FFF2-40B4-BE49-F238E27FC236}">
                <a16:creationId xmlns:a16="http://schemas.microsoft.com/office/drawing/2014/main" id="{7B55D49F-E06B-4580-BDE2-676E10AA2123}"/>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b="1" dirty="0">
                <a:solidFill>
                  <a:srgbClr val="91763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4" name="Rectangle 3">
            <a:extLst>
              <a:ext uri="{FF2B5EF4-FFF2-40B4-BE49-F238E27FC236}">
                <a16:creationId xmlns:a16="http://schemas.microsoft.com/office/drawing/2014/main" id="{A31E7F34-9FF9-437E-AA38-DF06D675F094}"/>
              </a:ext>
            </a:extLst>
          </p:cNvPr>
          <p:cNvSpPr/>
          <p:nvPr/>
        </p:nvSpPr>
        <p:spPr>
          <a:xfrm>
            <a:off x="2862470" y="1763113"/>
            <a:ext cx="9139032" cy="3477875"/>
          </a:xfrm>
          <a:prstGeom prst="rect">
            <a:avLst/>
          </a:prstGeom>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IN" sz="2000" dirty="0">
                <a:latin typeface="Arial" panose="020B0604020202020204" pitchFamily="34" charset="0"/>
                <a:cs typeface="Arial" panose="020B0604020202020204" pitchFamily="34" charset="0"/>
              </a:rPr>
              <a:t>Marketing campaign is one of the most important skills which any organization can hone. Having a good marketing campaign is one of the keys, in determining the success of an organization.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Machine Learning (ML) algorithms helps us  create more advanced customer interactions. Companies have been expanding their customer service and other consumer conversation tools in recent years with ML.</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ML helps to make the marketing experience more targeted and personalized to the consumers, ensuring that the right products and services are advertised to the right people.</a:t>
            </a:r>
          </a:p>
        </p:txBody>
      </p:sp>
      <p:sp>
        <p:nvSpPr>
          <p:cNvPr id="10" name="Arrow: Left 9">
            <a:hlinkClick r:id="rId13" action="ppaction://hlinksldjump"/>
            <a:extLst>
              <a:ext uri="{FF2B5EF4-FFF2-40B4-BE49-F238E27FC236}">
                <a16:creationId xmlns:a16="http://schemas.microsoft.com/office/drawing/2014/main" id="{D93A681A-CC8D-4CE2-AC9C-4451AEBBF907}"/>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395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3919F18-31EE-42B2-B90B-FF0EEA08C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161" y="4283291"/>
            <a:ext cx="4425924" cy="2383371"/>
          </a:xfrm>
          <a:prstGeom prst="rect">
            <a:avLst/>
          </a:prstGeom>
        </p:spPr>
      </p:pic>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30</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Logistic Regression</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4" action="ppaction://hlinksldjump"/>
            <a:extLst>
              <a:ext uri="{FF2B5EF4-FFF2-40B4-BE49-F238E27FC236}">
                <a16:creationId xmlns:a16="http://schemas.microsoft.com/office/drawing/2014/main" id="{12CC5652-017F-4C30-B93E-366518F3F4CF}"/>
              </a:ext>
            </a:extLst>
          </p:cNvPr>
          <p:cNvSpPr/>
          <p:nvPr/>
        </p:nvSpPr>
        <p:spPr>
          <a:xfrm>
            <a:off x="1149028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0499A5A6-1C14-4827-B919-D22A7A149C22}"/>
              </a:ext>
            </a:extLst>
          </p:cNvPr>
          <p:cNvGraphicFramePr>
            <a:graphicFrameLocks noGrp="1"/>
          </p:cNvGraphicFramePr>
          <p:nvPr>
            <p:extLst>
              <p:ext uri="{D42A27DB-BD31-4B8C-83A1-F6EECF244321}">
                <p14:modId xmlns:p14="http://schemas.microsoft.com/office/powerpoint/2010/main" val="2487072845"/>
              </p:ext>
            </p:extLst>
          </p:nvPr>
        </p:nvGraphicFramePr>
        <p:xfrm>
          <a:off x="2640930" y="1766784"/>
          <a:ext cx="9306428" cy="2392680"/>
        </p:xfrm>
        <a:graphic>
          <a:graphicData uri="http://schemas.openxmlformats.org/drawingml/2006/table">
            <a:tbl>
              <a:tblPr firstRow="1" bandRow="1">
                <a:tableStyleId>{5C22544A-7EE6-4342-B048-85BDC9FD1C3A}</a:tableStyleId>
              </a:tblPr>
              <a:tblGrid>
                <a:gridCol w="2763583">
                  <a:extLst>
                    <a:ext uri="{9D8B030D-6E8A-4147-A177-3AD203B41FA5}">
                      <a16:colId xmlns:a16="http://schemas.microsoft.com/office/drawing/2014/main" val="2111416055"/>
                    </a:ext>
                  </a:extLst>
                </a:gridCol>
                <a:gridCol w="1889631">
                  <a:extLst>
                    <a:ext uri="{9D8B030D-6E8A-4147-A177-3AD203B41FA5}">
                      <a16:colId xmlns:a16="http://schemas.microsoft.com/office/drawing/2014/main" val="1463016544"/>
                    </a:ext>
                  </a:extLst>
                </a:gridCol>
                <a:gridCol w="2805199">
                  <a:extLst>
                    <a:ext uri="{9D8B030D-6E8A-4147-A177-3AD203B41FA5}">
                      <a16:colId xmlns:a16="http://schemas.microsoft.com/office/drawing/2014/main" val="2458687858"/>
                    </a:ext>
                  </a:extLst>
                </a:gridCol>
                <a:gridCol w="1848015">
                  <a:extLst>
                    <a:ext uri="{9D8B030D-6E8A-4147-A177-3AD203B41FA5}">
                      <a16:colId xmlns:a16="http://schemas.microsoft.com/office/drawing/2014/main" val="2361352583"/>
                    </a:ext>
                  </a:extLst>
                </a:gridCol>
              </a:tblGrid>
              <a:tr h="370840">
                <a:tc gridSpan="2">
                  <a:txBody>
                    <a:bodyPr/>
                    <a:lstStyle/>
                    <a:p>
                      <a:pPr algn="ctr"/>
                      <a:r>
                        <a:rPr lang="en-US" dirty="0">
                          <a:solidFill>
                            <a:srgbClr val="000000"/>
                          </a:solidFill>
                          <a:latin typeface="Arial" panose="020B0604020202020204" pitchFamily="34" charset="0"/>
                          <a:cs typeface="Arial" panose="020B0604020202020204" pitchFamily="34" charset="0"/>
                        </a:rPr>
                        <a:t>Before Optimal Threshold</a:t>
                      </a:r>
                      <a:endParaRPr lang="en-IN"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Arial" panose="020B0604020202020204" pitchFamily="34" charset="0"/>
                          <a:cs typeface="Arial" panose="020B0604020202020204" pitchFamily="34" charset="0"/>
                        </a:rPr>
                        <a:t>After Optimal Threshold</a:t>
                      </a:r>
                      <a:endParaRPr lang="en-IN"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r>
                        <a:rPr lang="en-US" dirty="0">
                          <a:latin typeface="Arial" panose="020B0604020202020204" pitchFamily="34" charset="0"/>
                          <a:cs typeface="Arial" panose="020B0604020202020204" pitchFamily="34" charset="0"/>
                        </a:rPr>
                        <a:t>Accuracy score</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latin typeface="Arial" panose="020B0604020202020204" pitchFamily="34" charset="0"/>
                          <a:cs typeface="Arial" panose="020B0604020202020204" pitchFamily="34" charset="0"/>
                        </a:rPr>
                        <a:t>0.82803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Arial" panose="020B0604020202020204" pitchFamily="34" charset="0"/>
                          <a:cs typeface="Arial" panose="020B0604020202020204" pitchFamily="34" charset="0"/>
                        </a:rPr>
                        <a:t>Accuracy score</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0.834303</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r>
                        <a:rPr lang="en-US" dirty="0">
                          <a:latin typeface="Arial" panose="020B0604020202020204" pitchFamily="34" charset="0"/>
                          <a:cs typeface="Arial" panose="020B0604020202020204" pitchFamily="34" charset="0"/>
                        </a:rPr>
                        <a:t>Number of correctly classified observations</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Arial" panose="020B0604020202020204" pitchFamily="34" charset="0"/>
                          <a:cs typeface="Arial" panose="020B0604020202020204" pitchFamily="34" charset="0"/>
                        </a:rPr>
                        <a:t>1849</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Arial" panose="020B0604020202020204" pitchFamily="34" charset="0"/>
                          <a:cs typeface="Arial" panose="020B0604020202020204" pitchFamily="34" charset="0"/>
                        </a:rPr>
                        <a:t>Number of correctly classified observations</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Arial" panose="020B0604020202020204" pitchFamily="34" charset="0"/>
                          <a:cs typeface="Arial" panose="020B0604020202020204" pitchFamily="34" charset="0"/>
                        </a:rPr>
                        <a:t>1863</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Number of incorrectly classified observations</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Arial" panose="020B0604020202020204" pitchFamily="34" charset="0"/>
                          <a:cs typeface="Arial" panose="020B0604020202020204" pitchFamily="34" charset="0"/>
                        </a:rPr>
                        <a:t>384</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Number of incorrectly classified observations</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Arial" panose="020B0604020202020204" pitchFamily="34" charset="0"/>
                          <a:cs typeface="Arial" panose="020B0604020202020204" pitchFamily="34" charset="0"/>
                        </a:rPr>
                        <a:t>370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Log loss</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latin typeface="Arial" panose="020B0604020202020204" pitchFamily="34" charset="0"/>
                          <a:cs typeface="Arial" panose="020B0604020202020204" pitchFamily="34" charset="0"/>
                        </a:rPr>
                        <a:t>5.93957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Log loss</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5.72299</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6131708"/>
                  </a:ext>
                </a:extLst>
              </a:tr>
            </a:tbl>
          </a:graphicData>
        </a:graphic>
      </p:graphicFrame>
      <p:pic>
        <p:nvPicPr>
          <p:cNvPr id="6" name="Picture 5">
            <a:extLst>
              <a:ext uri="{FF2B5EF4-FFF2-40B4-BE49-F238E27FC236}">
                <a16:creationId xmlns:a16="http://schemas.microsoft.com/office/drawing/2014/main" id="{31F9F7A1-CB89-4A09-9B50-0B9F13C44CB6}"/>
              </a:ext>
            </a:extLst>
          </p:cNvPr>
          <p:cNvPicPr>
            <a:picLocks noChangeAspect="1"/>
          </p:cNvPicPr>
          <p:nvPr/>
        </p:nvPicPr>
        <p:blipFill rotWithShape="1">
          <a:blip r:embed="rId15">
            <a:extLst>
              <a:ext uri="{BEBA8EAE-BF5A-486C-A8C5-ECC9F3942E4B}">
                <a14:imgProps xmlns:a14="http://schemas.microsoft.com/office/drawing/2010/main">
                  <a14:imgLayer r:embed="rId16">
                    <a14:imgEffect>
                      <a14:sharpenSoften amount="50000"/>
                    </a14:imgEffect>
                  </a14:imgLayer>
                </a14:imgProps>
              </a:ext>
              <a:ext uri="{28A0092B-C50C-407E-A947-70E740481C1C}">
                <a14:useLocalDpi xmlns:a14="http://schemas.microsoft.com/office/drawing/2010/main" val="0"/>
              </a:ext>
            </a:extLst>
          </a:blip>
          <a:srcRect r="3640"/>
          <a:stretch/>
        </p:blipFill>
        <p:spPr>
          <a:xfrm>
            <a:off x="2640931" y="4283291"/>
            <a:ext cx="4425924" cy="2392680"/>
          </a:xfrm>
          <a:prstGeom prst="rect">
            <a:avLst/>
          </a:prstGeom>
        </p:spPr>
      </p:pic>
      <p:sp>
        <p:nvSpPr>
          <p:cNvPr id="11" name="Rectangle: Rounded Corners 10">
            <a:extLst>
              <a:ext uri="{FF2B5EF4-FFF2-40B4-BE49-F238E27FC236}">
                <a16:creationId xmlns:a16="http://schemas.microsoft.com/office/drawing/2014/main" id="{A696CF7A-46F1-4FC0-AD39-3343A33A873E}"/>
              </a:ext>
            </a:extLst>
          </p:cNvPr>
          <p:cNvSpPr/>
          <p:nvPr/>
        </p:nvSpPr>
        <p:spPr>
          <a:xfrm>
            <a:off x="5642765" y="1289460"/>
            <a:ext cx="3302758" cy="319124"/>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Optimal Threshold : </a:t>
            </a:r>
            <a:r>
              <a:rPr lang="en-US" altLang="en-US" dirty="0">
                <a:solidFill>
                  <a:schemeClr val="bg1">
                    <a:lumMod val="75000"/>
                  </a:schemeClr>
                </a:solidFill>
                <a:latin typeface="Arial Unicode MS" panose="020B0604020202020204" pitchFamily="34" charset="-128"/>
              </a:rPr>
              <a:t>0.61020</a:t>
            </a:r>
            <a:r>
              <a:rPr lang="en-US" altLang="en-US" sz="2400" dirty="0">
                <a:solidFill>
                  <a:schemeClr val="tx1"/>
                </a:solidFill>
              </a:rPr>
              <a:t> </a:t>
            </a:r>
            <a:endParaRPr lang="en-US" altLang="en-US"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1060335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31</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Logistic Regression</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0499A5A6-1C14-4827-B919-D22A7A149C22}"/>
              </a:ext>
            </a:extLst>
          </p:cNvPr>
          <p:cNvGraphicFramePr>
            <a:graphicFrameLocks noGrp="1"/>
          </p:cNvGraphicFramePr>
          <p:nvPr>
            <p:extLst>
              <p:ext uri="{D42A27DB-BD31-4B8C-83A1-F6EECF244321}">
                <p14:modId xmlns:p14="http://schemas.microsoft.com/office/powerpoint/2010/main" val="13324823"/>
              </p:ext>
            </p:extLst>
          </p:nvPr>
        </p:nvGraphicFramePr>
        <p:xfrm>
          <a:off x="8055837" y="1875064"/>
          <a:ext cx="4028001" cy="155467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800" dirty="0">
                          <a:solidFill>
                            <a:srgbClr val="000000"/>
                          </a:solidFill>
                          <a:latin typeface="Arial" panose="020B0604020202020204" pitchFamily="34" charset="0"/>
                          <a:cs typeface="Arial" panose="020B0604020202020204" pitchFamily="34" charset="0"/>
                        </a:rPr>
                        <a:t>Before Optimal Threshold</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831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221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163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1018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sp>
        <p:nvSpPr>
          <p:cNvPr id="11" name="Rectangle: Rounded Corners 10">
            <a:extLst>
              <a:ext uri="{FF2B5EF4-FFF2-40B4-BE49-F238E27FC236}">
                <a16:creationId xmlns:a16="http://schemas.microsoft.com/office/drawing/2014/main" id="{A696CF7A-46F1-4FC0-AD39-3343A33A873E}"/>
              </a:ext>
            </a:extLst>
          </p:cNvPr>
          <p:cNvSpPr/>
          <p:nvPr/>
        </p:nvSpPr>
        <p:spPr>
          <a:xfrm>
            <a:off x="8484301" y="1308805"/>
            <a:ext cx="3302758" cy="319124"/>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Optimal Threshold : </a:t>
            </a:r>
            <a:r>
              <a:rPr lang="en-US" altLang="en-US" dirty="0">
                <a:solidFill>
                  <a:schemeClr val="bg1">
                    <a:lumMod val="75000"/>
                  </a:schemeClr>
                </a:solidFill>
                <a:latin typeface="Arial Unicode MS" panose="020B0604020202020204" pitchFamily="34" charset="-128"/>
              </a:rPr>
              <a:t>0.61020</a:t>
            </a:r>
            <a:r>
              <a:rPr lang="en-US" altLang="en-US" sz="2400" dirty="0">
                <a:solidFill>
                  <a:schemeClr val="tx1"/>
                </a:solidFill>
              </a:rPr>
              <a:t> </a:t>
            </a:r>
            <a:endParaRPr lang="en-US" altLang="en-US" sz="4000" dirty="0">
              <a:solidFill>
                <a:schemeClr val="tx1"/>
              </a:solidFill>
              <a:latin typeface="Arial" panose="020B0604020202020204" pitchFamily="34" charset="0"/>
            </a:endParaRPr>
          </a:p>
        </p:txBody>
      </p:sp>
      <p:pic>
        <p:nvPicPr>
          <p:cNvPr id="5" name="Picture 4">
            <a:extLst>
              <a:ext uri="{FF2B5EF4-FFF2-40B4-BE49-F238E27FC236}">
                <a16:creationId xmlns:a16="http://schemas.microsoft.com/office/drawing/2014/main" id="{90635E1B-65F6-4FA4-8F94-DBAE7D7D724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99904" y="1875064"/>
            <a:ext cx="5348653" cy="4233077"/>
          </a:xfrm>
          <a:prstGeom prst="rect">
            <a:avLst/>
          </a:prstGeom>
        </p:spPr>
      </p:pic>
      <p:graphicFrame>
        <p:nvGraphicFramePr>
          <p:cNvPr id="12" name="Table 13">
            <a:extLst>
              <a:ext uri="{FF2B5EF4-FFF2-40B4-BE49-F238E27FC236}">
                <a16:creationId xmlns:a16="http://schemas.microsoft.com/office/drawing/2014/main" id="{51BF0DF8-C3DC-4A17-AC2D-7ECBE16B6FAD}"/>
              </a:ext>
            </a:extLst>
          </p:cNvPr>
          <p:cNvGraphicFramePr>
            <a:graphicFrameLocks noGrp="1"/>
          </p:cNvGraphicFramePr>
          <p:nvPr>
            <p:extLst>
              <p:ext uri="{D42A27DB-BD31-4B8C-83A1-F6EECF244321}">
                <p14:modId xmlns:p14="http://schemas.microsoft.com/office/powerpoint/2010/main" val="21539705"/>
              </p:ext>
            </p:extLst>
          </p:nvPr>
        </p:nvGraphicFramePr>
        <p:xfrm>
          <a:off x="8055836" y="3665371"/>
          <a:ext cx="4028001" cy="1559752"/>
        </p:xfrm>
        <a:graphic>
          <a:graphicData uri="http://schemas.openxmlformats.org/drawingml/2006/table">
            <a:tbl>
              <a:tblPr firstRow="1" bandRow="1">
                <a:tableStyleId>{5C22544A-7EE6-4342-B048-85BDC9FD1C3A}</a:tableStyleId>
              </a:tblPr>
              <a:tblGrid>
                <a:gridCol w="1342667">
                  <a:extLst>
                    <a:ext uri="{9D8B030D-6E8A-4147-A177-3AD203B41FA5}">
                      <a16:colId xmlns:a16="http://schemas.microsoft.com/office/drawing/2014/main" val="1519407207"/>
                    </a:ext>
                  </a:extLst>
                </a:gridCol>
                <a:gridCol w="1342667">
                  <a:extLst>
                    <a:ext uri="{9D8B030D-6E8A-4147-A177-3AD203B41FA5}">
                      <a16:colId xmlns:a16="http://schemas.microsoft.com/office/drawing/2014/main" val="1093821755"/>
                    </a:ext>
                  </a:extLst>
                </a:gridCol>
                <a:gridCol w="1342667">
                  <a:extLst>
                    <a:ext uri="{9D8B030D-6E8A-4147-A177-3AD203B41FA5}">
                      <a16:colId xmlns:a16="http://schemas.microsoft.com/office/drawing/2014/main" val="3641384421"/>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Arial" panose="020B0604020202020204" pitchFamily="34" charset="0"/>
                          <a:cs typeface="Arial" panose="020B0604020202020204" pitchFamily="34" charset="0"/>
                        </a:rPr>
                        <a:t>After Optimal Threshold</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610106304"/>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9020638"/>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922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130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1449224"/>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240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941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414368"/>
                  </a:ext>
                </a:extLst>
              </a:tr>
            </a:tbl>
          </a:graphicData>
        </a:graphic>
      </p:graphicFrame>
      <p:graphicFrame>
        <p:nvGraphicFramePr>
          <p:cNvPr id="16" name="Table 13">
            <a:extLst>
              <a:ext uri="{FF2B5EF4-FFF2-40B4-BE49-F238E27FC236}">
                <a16:creationId xmlns:a16="http://schemas.microsoft.com/office/drawing/2014/main" id="{674B847D-B11B-44AE-859C-961D28F8651F}"/>
              </a:ext>
            </a:extLst>
          </p:cNvPr>
          <p:cNvGraphicFramePr>
            <a:graphicFrameLocks noGrp="1"/>
          </p:cNvGraphicFramePr>
          <p:nvPr>
            <p:extLst>
              <p:ext uri="{D42A27DB-BD31-4B8C-83A1-F6EECF244321}">
                <p14:modId xmlns:p14="http://schemas.microsoft.com/office/powerpoint/2010/main" val="2536183889"/>
              </p:ext>
            </p:extLst>
          </p:nvPr>
        </p:nvGraphicFramePr>
        <p:xfrm>
          <a:off x="8055836" y="5494170"/>
          <a:ext cx="4028000" cy="741680"/>
        </p:xfrm>
        <a:graphic>
          <a:graphicData uri="http://schemas.openxmlformats.org/drawingml/2006/table">
            <a:tbl>
              <a:tblPr firstRow="1" bandRow="1">
                <a:tableStyleId>{5C22544A-7EE6-4342-B048-85BDC9FD1C3A}</a:tableStyleId>
              </a:tblPr>
              <a:tblGrid>
                <a:gridCol w="2058698">
                  <a:extLst>
                    <a:ext uri="{9D8B030D-6E8A-4147-A177-3AD203B41FA5}">
                      <a16:colId xmlns:a16="http://schemas.microsoft.com/office/drawing/2014/main" val="1519407207"/>
                    </a:ext>
                  </a:extLst>
                </a:gridCol>
                <a:gridCol w="1969302">
                  <a:extLst>
                    <a:ext uri="{9D8B030D-6E8A-4147-A177-3AD203B41FA5}">
                      <a16:colId xmlns:a16="http://schemas.microsoft.com/office/drawing/2014/main" val="87291494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AUC Score </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rgbClr val="000000"/>
                          </a:solidFill>
                          <a:latin typeface="Arial" panose="020B0604020202020204" pitchFamily="34" charset="0"/>
                          <a:cs typeface="Arial" panose="020B0604020202020204" pitchFamily="34" charset="0"/>
                        </a:rPr>
                        <a:t>0.90681</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1063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Arial" panose="020B0604020202020204" pitchFamily="34" charset="0"/>
                          <a:cs typeface="Arial" panose="020B0604020202020204" pitchFamily="34" charset="0"/>
                        </a:rPr>
                        <a:t>F1 Score</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0.84132</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8450709"/>
                  </a:ext>
                </a:extLst>
              </a:tr>
            </a:tbl>
          </a:graphicData>
        </a:graphic>
      </p:graphicFrame>
    </p:spTree>
    <p:extLst>
      <p:ext uri="{BB962C8B-B14F-4D97-AF65-F5344CB8AC3E}">
        <p14:creationId xmlns:p14="http://schemas.microsoft.com/office/powerpoint/2010/main" val="4109258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32</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GridSearchCV</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0499A5A6-1C14-4827-B919-D22A7A149C22}"/>
              </a:ext>
            </a:extLst>
          </p:cNvPr>
          <p:cNvGraphicFramePr>
            <a:graphicFrameLocks noGrp="1"/>
          </p:cNvGraphicFramePr>
          <p:nvPr>
            <p:extLst>
              <p:ext uri="{D42A27DB-BD31-4B8C-83A1-F6EECF244321}">
                <p14:modId xmlns:p14="http://schemas.microsoft.com/office/powerpoint/2010/main" val="2466618451"/>
              </p:ext>
            </p:extLst>
          </p:nvPr>
        </p:nvGraphicFramePr>
        <p:xfrm>
          <a:off x="8055837" y="1875064"/>
          <a:ext cx="4028001" cy="155467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800" dirty="0">
                          <a:solidFill>
                            <a:srgbClr val="000000"/>
                          </a:solidFill>
                          <a:latin typeface="Arial" panose="020B0604020202020204" pitchFamily="34" charset="0"/>
                          <a:cs typeface="Arial" panose="020B0604020202020204" pitchFamily="34" charset="0"/>
                        </a:rPr>
                        <a:t>Confusion Matrix</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a:t>
                      </a:r>
                      <a:r>
                        <a:rPr lang="en-IN" sz="1400" dirty="0">
                          <a:effectLst/>
                          <a:latin typeface="Arial" panose="020B0604020202020204" pitchFamily="34" charset="0"/>
                          <a:ea typeface="Calibri" panose="020F0502020204030204" pitchFamily="34" charset="0"/>
                          <a:cs typeface="Arial" panose="020B0604020202020204" pitchFamily="34" charset="0"/>
                        </a:rPr>
                        <a:t>41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111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a:t>
                      </a:r>
                      <a:r>
                        <a:rPr lang="en-IN" sz="1400" dirty="0">
                          <a:effectLst/>
                          <a:latin typeface="Arial" panose="020B0604020202020204" pitchFamily="34" charset="0"/>
                          <a:ea typeface="Calibri" panose="020F0502020204030204" pitchFamily="34" charset="0"/>
                          <a:cs typeface="Arial" panose="020B0604020202020204" pitchFamily="34" charset="0"/>
                        </a:rPr>
                        <a:t>33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a:t>
                      </a:r>
                      <a:r>
                        <a:rPr lang="en-IN" sz="1400" dirty="0">
                          <a:effectLst/>
                          <a:latin typeface="Arial" panose="020B0604020202020204" pitchFamily="34" charset="0"/>
                          <a:ea typeface="Calibri" panose="020F0502020204030204" pitchFamily="34" charset="0"/>
                          <a:cs typeface="Arial" panose="020B0604020202020204" pitchFamily="34" charset="0"/>
                        </a:rPr>
                        <a:t>48</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sp>
        <p:nvSpPr>
          <p:cNvPr id="11" name="Rectangle: Rounded Corners 10">
            <a:extLst>
              <a:ext uri="{FF2B5EF4-FFF2-40B4-BE49-F238E27FC236}">
                <a16:creationId xmlns:a16="http://schemas.microsoft.com/office/drawing/2014/main" id="{A696CF7A-46F1-4FC0-AD39-3343A33A873E}"/>
              </a:ext>
            </a:extLst>
          </p:cNvPr>
          <p:cNvSpPr/>
          <p:nvPr/>
        </p:nvSpPr>
        <p:spPr>
          <a:xfrm>
            <a:off x="8484301" y="1308805"/>
            <a:ext cx="3302758" cy="319124"/>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Optimal Threshold : </a:t>
            </a:r>
            <a:r>
              <a:rPr lang="en-US" altLang="en-US" dirty="0">
                <a:solidFill>
                  <a:schemeClr val="bg1">
                    <a:lumMod val="75000"/>
                  </a:schemeClr>
                </a:solidFill>
                <a:latin typeface="Arial Unicode MS" panose="020B0604020202020204" pitchFamily="34" charset="-128"/>
              </a:rPr>
              <a:t>0.61020</a:t>
            </a:r>
            <a:r>
              <a:rPr lang="en-US" altLang="en-US" sz="2400" dirty="0">
                <a:solidFill>
                  <a:schemeClr val="tx1"/>
                </a:solidFill>
              </a:rPr>
              <a:t> </a:t>
            </a:r>
            <a:endParaRPr lang="en-US" altLang="en-US" sz="4000" dirty="0">
              <a:solidFill>
                <a:schemeClr val="tx1"/>
              </a:solidFill>
              <a:latin typeface="Arial" panose="020B0604020202020204" pitchFamily="34" charset="0"/>
            </a:endParaRPr>
          </a:p>
        </p:txBody>
      </p:sp>
      <p:pic>
        <p:nvPicPr>
          <p:cNvPr id="5" name="Picture 4">
            <a:extLst>
              <a:ext uri="{FF2B5EF4-FFF2-40B4-BE49-F238E27FC236}">
                <a16:creationId xmlns:a16="http://schemas.microsoft.com/office/drawing/2014/main" id="{90635E1B-65F6-4FA4-8F94-DBAE7D7D724E}"/>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a:stretch/>
        </p:blipFill>
        <p:spPr>
          <a:xfrm>
            <a:off x="2499904" y="1468367"/>
            <a:ext cx="5348653" cy="2924688"/>
          </a:xfrm>
          <a:prstGeom prst="rect">
            <a:avLst/>
          </a:prstGeom>
        </p:spPr>
      </p:pic>
      <p:graphicFrame>
        <p:nvGraphicFramePr>
          <p:cNvPr id="12" name="Table 13">
            <a:extLst>
              <a:ext uri="{FF2B5EF4-FFF2-40B4-BE49-F238E27FC236}">
                <a16:creationId xmlns:a16="http://schemas.microsoft.com/office/drawing/2014/main" id="{51BF0DF8-C3DC-4A17-AC2D-7ECBE16B6FAD}"/>
              </a:ext>
            </a:extLst>
          </p:cNvPr>
          <p:cNvGraphicFramePr>
            <a:graphicFrameLocks noGrp="1"/>
          </p:cNvGraphicFramePr>
          <p:nvPr>
            <p:extLst>
              <p:ext uri="{D42A27DB-BD31-4B8C-83A1-F6EECF244321}">
                <p14:modId xmlns:p14="http://schemas.microsoft.com/office/powerpoint/2010/main" val="3093977490"/>
              </p:ext>
            </p:extLst>
          </p:nvPr>
        </p:nvGraphicFramePr>
        <p:xfrm>
          <a:off x="8055836" y="3665371"/>
          <a:ext cx="4028000" cy="1483360"/>
        </p:xfrm>
        <a:graphic>
          <a:graphicData uri="http://schemas.openxmlformats.org/drawingml/2006/table">
            <a:tbl>
              <a:tblPr firstRow="1" bandRow="1">
                <a:tableStyleId>{5C22544A-7EE6-4342-B048-85BDC9FD1C3A}</a:tableStyleId>
              </a:tblPr>
              <a:tblGrid>
                <a:gridCol w="2058698">
                  <a:extLst>
                    <a:ext uri="{9D8B030D-6E8A-4147-A177-3AD203B41FA5}">
                      <a16:colId xmlns:a16="http://schemas.microsoft.com/office/drawing/2014/main" val="1519407207"/>
                    </a:ext>
                  </a:extLst>
                </a:gridCol>
                <a:gridCol w="1969302">
                  <a:extLst>
                    <a:ext uri="{9D8B030D-6E8A-4147-A177-3AD203B41FA5}">
                      <a16:colId xmlns:a16="http://schemas.microsoft.com/office/drawing/2014/main" val="87291494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Accuracy Score </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rgbClr val="000000"/>
                          </a:solidFill>
                          <a:latin typeface="Arial" panose="020B0604020202020204" pitchFamily="34" charset="0"/>
                          <a:cs typeface="Arial" panose="020B0604020202020204" pitchFamily="34" charset="0"/>
                        </a:rPr>
                        <a:t>0.801164</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106304"/>
                  </a:ext>
                </a:extLst>
              </a:tr>
              <a:tr h="370840">
                <a:tc gridSpan="2">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dirty="0">
                          <a:solidFill>
                            <a:srgbClr val="000000"/>
                          </a:solidFill>
                          <a:latin typeface="Arial" panose="020B0604020202020204" pitchFamily="34" charset="0"/>
                          <a:cs typeface="Arial" panose="020B0604020202020204" pitchFamily="34" charset="0"/>
                        </a:rPr>
                        <a:t>Hyperparameters</a:t>
                      </a:r>
                      <a:endParaRPr lang="en-IN" sz="1800" b="1" dirty="0">
                        <a:solidFill>
                          <a:srgbClr val="000000"/>
                        </a:solidFill>
                        <a:latin typeface="Arial" panose="020B060402020202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9020638"/>
                  </a:ext>
                </a:extLst>
              </a:tr>
              <a:tr h="370840">
                <a:tc>
                  <a:txBody>
                    <a:bodyPr/>
                    <a:lstStyle/>
                    <a:p>
                      <a:pPr algn="ctr">
                        <a:lnSpc>
                          <a:spcPct val="107000"/>
                        </a:lnSpc>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Max Depth</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latin typeface="Arial" panose="020B0604020202020204" pitchFamily="34" charset="0"/>
                          <a:cs typeface="Arial" panose="020B0604020202020204" pitchFamily="34" charset="0"/>
                        </a:rPr>
                        <a:t> 3</a:t>
                      </a:r>
                      <a:endParaRPr lang="en-IN" sz="1800" dirty="0">
                        <a:latin typeface="Arial" panose="020B060402020202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1449224"/>
                  </a:ext>
                </a:extLst>
              </a:tr>
              <a:tr h="370840">
                <a:tc>
                  <a:txBody>
                    <a:bodyPr/>
                    <a:lstStyle/>
                    <a:p>
                      <a:pPr algn="ctr">
                        <a:lnSpc>
                          <a:spcPct val="107000"/>
                        </a:lnSpc>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Max Features</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latin typeface="Arial" panose="020B0604020202020204" pitchFamily="34" charset="0"/>
                          <a:cs typeface="Arial" panose="020B0604020202020204" pitchFamily="34" charset="0"/>
                        </a:rPr>
                        <a:t>None</a:t>
                      </a:r>
                      <a:endParaRPr lang="en-IN" sz="1800" dirty="0">
                        <a:latin typeface="Arial" panose="020B060402020202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414368"/>
                  </a:ext>
                </a:extLst>
              </a:tr>
            </a:tbl>
          </a:graphicData>
        </a:graphic>
      </p:graphicFrame>
    </p:spTree>
    <p:extLst>
      <p:ext uri="{BB962C8B-B14F-4D97-AF65-F5344CB8AC3E}">
        <p14:creationId xmlns:p14="http://schemas.microsoft.com/office/powerpoint/2010/main" val="2442357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33</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Decision Tree</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0499A5A6-1C14-4827-B919-D22A7A149C22}"/>
              </a:ext>
            </a:extLst>
          </p:cNvPr>
          <p:cNvGraphicFramePr>
            <a:graphicFrameLocks noGrp="1"/>
          </p:cNvGraphicFramePr>
          <p:nvPr/>
        </p:nvGraphicFramePr>
        <p:xfrm>
          <a:off x="8001245" y="1468367"/>
          <a:ext cx="4028001" cy="155467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800" dirty="0">
                          <a:solidFill>
                            <a:srgbClr val="000000"/>
                          </a:solidFill>
                          <a:latin typeface="Arial" panose="020B0604020202020204" pitchFamily="34" charset="0"/>
                          <a:cs typeface="Arial" panose="020B0604020202020204" pitchFamily="34" charset="0"/>
                        </a:rPr>
                        <a:t>Confusion Matrix</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939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113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a:t>
                      </a:r>
                      <a:r>
                        <a:rPr lang="en-IN" sz="1400" dirty="0">
                          <a:effectLst/>
                          <a:latin typeface="Arial" panose="020B0604020202020204" pitchFamily="34" charset="0"/>
                          <a:ea typeface="Calibri" panose="020F0502020204030204" pitchFamily="34" charset="0"/>
                          <a:cs typeface="Arial" panose="020B0604020202020204" pitchFamily="34" charset="0"/>
                        </a:rPr>
                        <a:t>34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a:t>
                      </a:r>
                      <a:r>
                        <a:rPr lang="en-IN" sz="1400" dirty="0">
                          <a:effectLst/>
                          <a:latin typeface="Arial" panose="020B0604020202020204" pitchFamily="34" charset="0"/>
                          <a:ea typeface="Calibri" panose="020F0502020204030204" pitchFamily="34" charset="0"/>
                          <a:cs typeface="Arial" panose="020B0604020202020204" pitchFamily="34" charset="0"/>
                        </a:rPr>
                        <a:t>47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pic>
        <p:nvPicPr>
          <p:cNvPr id="5" name="Picture 4">
            <a:extLst>
              <a:ext uri="{FF2B5EF4-FFF2-40B4-BE49-F238E27FC236}">
                <a16:creationId xmlns:a16="http://schemas.microsoft.com/office/drawing/2014/main" id="{90635E1B-65F6-4FA4-8F94-DBAE7D7D724E}"/>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a:stretch/>
        </p:blipFill>
        <p:spPr>
          <a:xfrm>
            <a:off x="2511871" y="1468367"/>
            <a:ext cx="5324718" cy="2924688"/>
          </a:xfrm>
          <a:prstGeom prst="rect">
            <a:avLst/>
          </a:prstGeom>
        </p:spPr>
      </p:pic>
      <p:graphicFrame>
        <p:nvGraphicFramePr>
          <p:cNvPr id="12" name="Table 13">
            <a:extLst>
              <a:ext uri="{FF2B5EF4-FFF2-40B4-BE49-F238E27FC236}">
                <a16:creationId xmlns:a16="http://schemas.microsoft.com/office/drawing/2014/main" id="{51BF0DF8-C3DC-4A17-AC2D-7ECBE16B6FAD}"/>
              </a:ext>
            </a:extLst>
          </p:cNvPr>
          <p:cNvGraphicFramePr>
            <a:graphicFrameLocks noGrp="1"/>
          </p:cNvGraphicFramePr>
          <p:nvPr>
            <p:extLst>
              <p:ext uri="{D42A27DB-BD31-4B8C-83A1-F6EECF244321}">
                <p14:modId xmlns:p14="http://schemas.microsoft.com/office/powerpoint/2010/main" val="2083973079"/>
              </p:ext>
            </p:extLst>
          </p:nvPr>
        </p:nvGraphicFramePr>
        <p:xfrm>
          <a:off x="8055836" y="3665371"/>
          <a:ext cx="4028000" cy="370840"/>
        </p:xfrm>
        <a:graphic>
          <a:graphicData uri="http://schemas.openxmlformats.org/drawingml/2006/table">
            <a:tbl>
              <a:tblPr firstRow="1" bandRow="1">
                <a:tableStyleId>{5C22544A-7EE6-4342-B048-85BDC9FD1C3A}</a:tableStyleId>
              </a:tblPr>
              <a:tblGrid>
                <a:gridCol w="2058698">
                  <a:extLst>
                    <a:ext uri="{9D8B030D-6E8A-4147-A177-3AD203B41FA5}">
                      <a16:colId xmlns:a16="http://schemas.microsoft.com/office/drawing/2014/main" val="1519407207"/>
                    </a:ext>
                  </a:extLst>
                </a:gridCol>
                <a:gridCol w="1969302">
                  <a:extLst>
                    <a:ext uri="{9D8B030D-6E8A-4147-A177-3AD203B41FA5}">
                      <a16:colId xmlns:a16="http://schemas.microsoft.com/office/drawing/2014/main" val="87291494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Accuracy Score </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Arial" panose="020B0604020202020204" pitchFamily="34" charset="0"/>
                          <a:cs typeface="Arial" panose="020B0604020202020204" pitchFamily="34" charset="0"/>
                        </a:rPr>
                        <a:t>0</a:t>
                      </a:r>
                      <a:r>
                        <a:rPr lang="en-IN" sz="1800" b="0" dirty="0">
                          <a:solidFill>
                            <a:srgbClr val="000000"/>
                          </a:solidFill>
                          <a:latin typeface="Arial" panose="020B0604020202020204" pitchFamily="34" charset="0"/>
                          <a:cs typeface="Arial" panose="020B0604020202020204" pitchFamily="34" charset="0"/>
                        </a:rPr>
                        <a:t>.799820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106304"/>
                  </a:ext>
                </a:extLst>
              </a:tr>
            </a:tbl>
          </a:graphicData>
        </a:graphic>
      </p:graphicFrame>
      <p:pic>
        <p:nvPicPr>
          <p:cNvPr id="6" name="Picture 5">
            <a:extLst>
              <a:ext uri="{FF2B5EF4-FFF2-40B4-BE49-F238E27FC236}">
                <a16:creationId xmlns:a16="http://schemas.microsoft.com/office/drawing/2014/main" id="{B73836B8-2D3A-4A62-9432-DD931D507BD3}"/>
              </a:ext>
            </a:extLst>
          </p:cNvPr>
          <p:cNvPicPr>
            <a:picLocks noChangeAspect="1"/>
          </p:cNvPicPr>
          <p:nvPr/>
        </p:nvPicPr>
        <p:blipFill>
          <a:blip r:embed="rId16">
            <a:extLst>
              <a:ext uri="{BEBA8EAE-BF5A-486C-A8C5-ECC9F3942E4B}">
                <a14:imgProps xmlns:a14="http://schemas.microsoft.com/office/drawing/2010/main">
                  <a14:imgLayer r:embed="rId17">
                    <a14:imgEffect>
                      <a14:sharpenSoften amount="50000"/>
                    </a14:imgEffect>
                  </a14:imgLayer>
                </a14:imgProps>
              </a:ext>
              <a:ext uri="{28A0092B-C50C-407E-A947-70E740481C1C}">
                <a14:useLocalDpi xmlns:a14="http://schemas.microsoft.com/office/drawing/2010/main" val="0"/>
              </a:ext>
            </a:extLst>
          </a:blip>
          <a:stretch>
            <a:fillRect/>
          </a:stretch>
        </p:blipFill>
        <p:spPr>
          <a:xfrm>
            <a:off x="2494721" y="4635120"/>
            <a:ext cx="9534525" cy="1571625"/>
          </a:xfrm>
          <a:prstGeom prst="rect">
            <a:avLst/>
          </a:prstGeom>
        </p:spPr>
      </p:pic>
    </p:spTree>
    <p:extLst>
      <p:ext uri="{BB962C8B-B14F-4D97-AF65-F5344CB8AC3E}">
        <p14:creationId xmlns:p14="http://schemas.microsoft.com/office/powerpoint/2010/main" val="59355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34</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Random Forest</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0499A5A6-1C14-4827-B919-D22A7A149C22}"/>
              </a:ext>
            </a:extLst>
          </p:cNvPr>
          <p:cNvGraphicFramePr>
            <a:graphicFrameLocks noGrp="1"/>
          </p:cNvGraphicFramePr>
          <p:nvPr>
            <p:extLst>
              <p:ext uri="{D42A27DB-BD31-4B8C-83A1-F6EECF244321}">
                <p14:modId xmlns:p14="http://schemas.microsoft.com/office/powerpoint/2010/main" val="3967180578"/>
              </p:ext>
            </p:extLst>
          </p:nvPr>
        </p:nvGraphicFramePr>
        <p:xfrm>
          <a:off x="8001245" y="1468367"/>
          <a:ext cx="4028001" cy="155467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800" dirty="0">
                          <a:solidFill>
                            <a:srgbClr val="000000"/>
                          </a:solidFill>
                          <a:latin typeface="Arial" panose="020B0604020202020204" pitchFamily="34" charset="0"/>
                          <a:cs typeface="Arial" panose="020B0604020202020204" pitchFamily="34" charset="0"/>
                        </a:rPr>
                        <a:t>Confusion Matrix</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943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109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982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pic>
        <p:nvPicPr>
          <p:cNvPr id="5" name="Picture 4">
            <a:extLst>
              <a:ext uri="{FF2B5EF4-FFF2-40B4-BE49-F238E27FC236}">
                <a16:creationId xmlns:a16="http://schemas.microsoft.com/office/drawing/2014/main" id="{90635E1B-65F6-4FA4-8F94-DBAE7D7D724E}"/>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a:stretch/>
        </p:blipFill>
        <p:spPr>
          <a:xfrm>
            <a:off x="2511871" y="1525425"/>
            <a:ext cx="5324718" cy="2810572"/>
          </a:xfrm>
          <a:prstGeom prst="rect">
            <a:avLst/>
          </a:prstGeom>
        </p:spPr>
      </p:pic>
      <p:graphicFrame>
        <p:nvGraphicFramePr>
          <p:cNvPr id="12" name="Table 13">
            <a:extLst>
              <a:ext uri="{FF2B5EF4-FFF2-40B4-BE49-F238E27FC236}">
                <a16:creationId xmlns:a16="http://schemas.microsoft.com/office/drawing/2014/main" id="{51BF0DF8-C3DC-4A17-AC2D-7ECBE16B6FAD}"/>
              </a:ext>
            </a:extLst>
          </p:cNvPr>
          <p:cNvGraphicFramePr>
            <a:graphicFrameLocks noGrp="1"/>
          </p:cNvGraphicFramePr>
          <p:nvPr>
            <p:extLst>
              <p:ext uri="{D42A27DB-BD31-4B8C-83A1-F6EECF244321}">
                <p14:modId xmlns:p14="http://schemas.microsoft.com/office/powerpoint/2010/main" val="3795208810"/>
              </p:ext>
            </p:extLst>
          </p:nvPr>
        </p:nvGraphicFramePr>
        <p:xfrm>
          <a:off x="8055836" y="3665371"/>
          <a:ext cx="4028000" cy="370840"/>
        </p:xfrm>
        <a:graphic>
          <a:graphicData uri="http://schemas.openxmlformats.org/drawingml/2006/table">
            <a:tbl>
              <a:tblPr firstRow="1" bandRow="1">
                <a:tableStyleId>{5C22544A-7EE6-4342-B048-85BDC9FD1C3A}</a:tableStyleId>
              </a:tblPr>
              <a:tblGrid>
                <a:gridCol w="2058698">
                  <a:extLst>
                    <a:ext uri="{9D8B030D-6E8A-4147-A177-3AD203B41FA5}">
                      <a16:colId xmlns:a16="http://schemas.microsoft.com/office/drawing/2014/main" val="1519407207"/>
                    </a:ext>
                  </a:extLst>
                </a:gridCol>
                <a:gridCol w="1969302">
                  <a:extLst>
                    <a:ext uri="{9D8B030D-6E8A-4147-A177-3AD203B41FA5}">
                      <a16:colId xmlns:a16="http://schemas.microsoft.com/office/drawing/2014/main" val="87291494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Accuracy Score </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rgbClr val="000000"/>
                          </a:solidFill>
                          <a:latin typeface="Arial" panose="020B0604020202020204" pitchFamily="34" charset="0"/>
                          <a:cs typeface="Arial" panose="020B0604020202020204" pitchFamily="34" charset="0"/>
                        </a:rPr>
                        <a:t>0.862068</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106304"/>
                  </a:ext>
                </a:extLst>
              </a:tr>
            </a:tbl>
          </a:graphicData>
        </a:graphic>
      </p:graphicFrame>
    </p:spTree>
    <p:extLst>
      <p:ext uri="{BB962C8B-B14F-4D97-AF65-F5344CB8AC3E}">
        <p14:creationId xmlns:p14="http://schemas.microsoft.com/office/powerpoint/2010/main" val="58551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35</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Ada Boost</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0499A5A6-1C14-4827-B919-D22A7A149C22}"/>
              </a:ext>
            </a:extLst>
          </p:cNvPr>
          <p:cNvGraphicFramePr>
            <a:graphicFrameLocks noGrp="1"/>
          </p:cNvGraphicFramePr>
          <p:nvPr>
            <p:extLst>
              <p:ext uri="{D42A27DB-BD31-4B8C-83A1-F6EECF244321}">
                <p14:modId xmlns:p14="http://schemas.microsoft.com/office/powerpoint/2010/main" val="1733369016"/>
              </p:ext>
            </p:extLst>
          </p:nvPr>
        </p:nvGraphicFramePr>
        <p:xfrm>
          <a:off x="8001245" y="1468367"/>
          <a:ext cx="4028001" cy="155467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800" dirty="0">
                          <a:solidFill>
                            <a:srgbClr val="000000"/>
                          </a:solidFill>
                          <a:latin typeface="Arial" panose="020B0604020202020204" pitchFamily="34" charset="0"/>
                          <a:cs typeface="Arial" panose="020B0604020202020204" pitchFamily="34" charset="0"/>
                        </a:rPr>
                        <a:t>Confusion Matrix</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847</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205</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204</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977</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pic>
        <p:nvPicPr>
          <p:cNvPr id="5" name="Picture 4">
            <a:extLst>
              <a:ext uri="{FF2B5EF4-FFF2-40B4-BE49-F238E27FC236}">
                <a16:creationId xmlns:a16="http://schemas.microsoft.com/office/drawing/2014/main" id="{90635E1B-65F6-4FA4-8F94-DBAE7D7D724E}"/>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a:stretch/>
        </p:blipFill>
        <p:spPr>
          <a:xfrm>
            <a:off x="2564413" y="1525425"/>
            <a:ext cx="5219633" cy="2810572"/>
          </a:xfrm>
          <a:prstGeom prst="rect">
            <a:avLst/>
          </a:prstGeom>
        </p:spPr>
      </p:pic>
      <p:graphicFrame>
        <p:nvGraphicFramePr>
          <p:cNvPr id="12" name="Table 13">
            <a:extLst>
              <a:ext uri="{FF2B5EF4-FFF2-40B4-BE49-F238E27FC236}">
                <a16:creationId xmlns:a16="http://schemas.microsoft.com/office/drawing/2014/main" id="{51BF0DF8-C3DC-4A17-AC2D-7ECBE16B6FAD}"/>
              </a:ext>
            </a:extLst>
          </p:cNvPr>
          <p:cNvGraphicFramePr>
            <a:graphicFrameLocks noGrp="1"/>
          </p:cNvGraphicFramePr>
          <p:nvPr>
            <p:extLst>
              <p:ext uri="{D42A27DB-BD31-4B8C-83A1-F6EECF244321}">
                <p14:modId xmlns:p14="http://schemas.microsoft.com/office/powerpoint/2010/main" val="2293863514"/>
              </p:ext>
            </p:extLst>
          </p:nvPr>
        </p:nvGraphicFramePr>
        <p:xfrm>
          <a:off x="8055836" y="3665371"/>
          <a:ext cx="4028000" cy="370840"/>
        </p:xfrm>
        <a:graphic>
          <a:graphicData uri="http://schemas.openxmlformats.org/drawingml/2006/table">
            <a:tbl>
              <a:tblPr firstRow="1" bandRow="1">
                <a:tableStyleId>{5C22544A-7EE6-4342-B048-85BDC9FD1C3A}</a:tableStyleId>
              </a:tblPr>
              <a:tblGrid>
                <a:gridCol w="2058698">
                  <a:extLst>
                    <a:ext uri="{9D8B030D-6E8A-4147-A177-3AD203B41FA5}">
                      <a16:colId xmlns:a16="http://schemas.microsoft.com/office/drawing/2014/main" val="1519407207"/>
                    </a:ext>
                  </a:extLst>
                </a:gridCol>
                <a:gridCol w="1969302">
                  <a:extLst>
                    <a:ext uri="{9D8B030D-6E8A-4147-A177-3AD203B41FA5}">
                      <a16:colId xmlns:a16="http://schemas.microsoft.com/office/drawing/2014/main" val="87291494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Accuracy Score </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rgbClr val="000000"/>
                          </a:solidFill>
                          <a:latin typeface="Arial" panose="020B0604020202020204" pitchFamily="34" charset="0"/>
                          <a:cs typeface="Arial" panose="020B0604020202020204" pitchFamily="34" charset="0"/>
                        </a:rPr>
                        <a:t>0.816838</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106304"/>
                  </a:ext>
                </a:extLst>
              </a:tr>
            </a:tbl>
          </a:graphicData>
        </a:graphic>
      </p:graphicFrame>
    </p:spTree>
    <p:extLst>
      <p:ext uri="{BB962C8B-B14F-4D97-AF65-F5344CB8AC3E}">
        <p14:creationId xmlns:p14="http://schemas.microsoft.com/office/powerpoint/2010/main" val="2114049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36</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Voting Classifier</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0499A5A6-1C14-4827-B919-D22A7A149C22}"/>
              </a:ext>
            </a:extLst>
          </p:cNvPr>
          <p:cNvGraphicFramePr>
            <a:graphicFrameLocks noGrp="1"/>
          </p:cNvGraphicFramePr>
          <p:nvPr>
            <p:extLst>
              <p:ext uri="{D42A27DB-BD31-4B8C-83A1-F6EECF244321}">
                <p14:modId xmlns:p14="http://schemas.microsoft.com/office/powerpoint/2010/main" val="812624635"/>
              </p:ext>
            </p:extLst>
          </p:nvPr>
        </p:nvGraphicFramePr>
        <p:xfrm>
          <a:off x="8001245" y="1468367"/>
          <a:ext cx="4028001" cy="155467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800" dirty="0">
                          <a:solidFill>
                            <a:srgbClr val="000000"/>
                          </a:solidFill>
                          <a:latin typeface="Arial" panose="020B0604020202020204" pitchFamily="34" charset="0"/>
                          <a:cs typeface="Arial" panose="020B0604020202020204" pitchFamily="34" charset="0"/>
                        </a:rPr>
                        <a:t>Confusion Matrix</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970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271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pic>
        <p:nvPicPr>
          <p:cNvPr id="5" name="Picture 4">
            <a:extLst>
              <a:ext uri="{FF2B5EF4-FFF2-40B4-BE49-F238E27FC236}">
                <a16:creationId xmlns:a16="http://schemas.microsoft.com/office/drawing/2014/main" id="{90635E1B-65F6-4FA4-8F94-DBAE7D7D724E}"/>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a:stretch/>
        </p:blipFill>
        <p:spPr>
          <a:xfrm>
            <a:off x="2582258" y="1525425"/>
            <a:ext cx="5183943" cy="2810572"/>
          </a:xfrm>
          <a:prstGeom prst="rect">
            <a:avLst/>
          </a:prstGeom>
        </p:spPr>
      </p:pic>
      <p:graphicFrame>
        <p:nvGraphicFramePr>
          <p:cNvPr id="12" name="Table 13">
            <a:extLst>
              <a:ext uri="{FF2B5EF4-FFF2-40B4-BE49-F238E27FC236}">
                <a16:creationId xmlns:a16="http://schemas.microsoft.com/office/drawing/2014/main" id="{51BF0DF8-C3DC-4A17-AC2D-7ECBE16B6FAD}"/>
              </a:ext>
            </a:extLst>
          </p:cNvPr>
          <p:cNvGraphicFramePr>
            <a:graphicFrameLocks noGrp="1"/>
          </p:cNvGraphicFramePr>
          <p:nvPr>
            <p:extLst>
              <p:ext uri="{D42A27DB-BD31-4B8C-83A1-F6EECF244321}">
                <p14:modId xmlns:p14="http://schemas.microsoft.com/office/powerpoint/2010/main" val="2801035774"/>
              </p:ext>
            </p:extLst>
          </p:nvPr>
        </p:nvGraphicFramePr>
        <p:xfrm>
          <a:off x="8055836" y="3665371"/>
          <a:ext cx="4028000" cy="370840"/>
        </p:xfrm>
        <a:graphic>
          <a:graphicData uri="http://schemas.openxmlformats.org/drawingml/2006/table">
            <a:tbl>
              <a:tblPr firstRow="1" bandRow="1">
                <a:tableStyleId>{5C22544A-7EE6-4342-B048-85BDC9FD1C3A}</a:tableStyleId>
              </a:tblPr>
              <a:tblGrid>
                <a:gridCol w="2058698">
                  <a:extLst>
                    <a:ext uri="{9D8B030D-6E8A-4147-A177-3AD203B41FA5}">
                      <a16:colId xmlns:a16="http://schemas.microsoft.com/office/drawing/2014/main" val="1519407207"/>
                    </a:ext>
                  </a:extLst>
                </a:gridCol>
                <a:gridCol w="1969302">
                  <a:extLst>
                    <a:ext uri="{9D8B030D-6E8A-4147-A177-3AD203B41FA5}">
                      <a16:colId xmlns:a16="http://schemas.microsoft.com/office/drawing/2014/main" val="87291494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Accuracy Score </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rgbClr val="000000"/>
                          </a:solidFill>
                          <a:latin typeface="Arial" panose="020B0604020202020204" pitchFamily="34" charset="0"/>
                          <a:cs typeface="Arial" panose="020B0604020202020204" pitchFamily="34" charset="0"/>
                        </a:rPr>
                        <a:t>0.841916</a:t>
                      </a:r>
                      <a:endParaRPr lang="en-IN" sz="1800" b="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106304"/>
                  </a:ext>
                </a:extLst>
              </a:tr>
            </a:tbl>
          </a:graphicData>
        </a:graphic>
      </p:graphicFrame>
    </p:spTree>
    <p:extLst>
      <p:ext uri="{BB962C8B-B14F-4D97-AF65-F5344CB8AC3E}">
        <p14:creationId xmlns:p14="http://schemas.microsoft.com/office/powerpoint/2010/main" val="145046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37</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2068423" y="3075057"/>
            <a:ext cx="7938392" cy="707886"/>
          </a:xfrm>
          <a:prstGeom prst="rect">
            <a:avLst/>
          </a:prstGeom>
          <a:noFill/>
        </p:spPr>
        <p:txBody>
          <a:bodyPr wrap="none" rtlCol="0">
            <a:spAutoFit/>
          </a:bodyPr>
          <a:lstStyle/>
          <a:p>
            <a:r>
              <a:rPr lang="en-US" sz="4000" dirty="0">
                <a:solidFill>
                  <a:srgbClr val="000000"/>
                </a:solidFill>
                <a:latin typeface="Arial" panose="020B0604020202020204" pitchFamily="34" charset="0"/>
                <a:cs typeface="Arial" panose="020B0604020202020204" pitchFamily="34" charset="0"/>
              </a:rPr>
              <a:t>APPENDIX IV: Model Comparison</a:t>
            </a:r>
            <a:endParaRPr lang="en-IN" sz="4000" dirty="0">
              <a:solidFill>
                <a:srgbClr val="000000"/>
              </a:solidFill>
              <a:latin typeface="Arial" panose="020B0604020202020204" pitchFamily="34" charset="0"/>
              <a:cs typeface="Arial" panose="020B0604020202020204" pitchFamily="34" charset="0"/>
            </a:endParaRPr>
          </a:p>
        </p:txBody>
      </p:sp>
      <p:sp>
        <p:nvSpPr>
          <p:cNvPr id="5" name="Arrow: Left 4">
            <a:hlinkClick r:id="rId2" action="ppaction://hlinksldjump"/>
            <a:extLst>
              <a:ext uri="{FF2B5EF4-FFF2-40B4-BE49-F238E27FC236}">
                <a16:creationId xmlns:a16="http://schemas.microsoft.com/office/drawing/2014/main" id="{1E14C8CC-9269-45DC-85DB-673B91C2FB98}"/>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A1D1FB2-E97D-467E-AD11-46B59F91C66F}"/>
              </a:ext>
            </a:extLst>
          </p:cNvPr>
          <p:cNvSpPr txBox="1"/>
          <p:nvPr/>
        </p:nvSpPr>
        <p:spPr>
          <a:xfrm>
            <a:off x="5274590" y="3856116"/>
            <a:ext cx="6672019" cy="2308324"/>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Appendix I 	: EDA / Visualization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Appendix II	: Data Wrangling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Appendix III	: Predictive Modelling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Appendix IV	: Model Comparison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Appendix V	: Business Solution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Appendix VI 	: Conclusion &amp; Recommendations</a:t>
            </a:r>
            <a:endParaRPr lang="en-US" sz="2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6523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38</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29" y="713086"/>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rPr>
              <a:t>Model Comparison : Based on Confusion Matrix</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4" name="Table 13">
            <a:extLst>
              <a:ext uri="{FF2B5EF4-FFF2-40B4-BE49-F238E27FC236}">
                <a16:creationId xmlns:a16="http://schemas.microsoft.com/office/drawing/2014/main" id="{986B59F1-CD4E-480D-A3F4-5E18080501C0}"/>
              </a:ext>
            </a:extLst>
          </p:cNvPr>
          <p:cNvGraphicFramePr>
            <a:graphicFrameLocks noGrp="1"/>
          </p:cNvGraphicFramePr>
          <p:nvPr>
            <p:extLst>
              <p:ext uri="{D42A27DB-BD31-4B8C-83A1-F6EECF244321}">
                <p14:modId xmlns:p14="http://schemas.microsoft.com/office/powerpoint/2010/main" val="3000389781"/>
              </p:ext>
            </p:extLst>
          </p:nvPr>
        </p:nvGraphicFramePr>
        <p:xfrm>
          <a:off x="2640930" y="1289545"/>
          <a:ext cx="4028001" cy="1559752"/>
        </p:xfrm>
        <a:graphic>
          <a:graphicData uri="http://schemas.openxmlformats.org/drawingml/2006/table">
            <a:tbl>
              <a:tblPr firstRow="1" bandRow="1">
                <a:tableStyleId>{5C22544A-7EE6-4342-B048-85BDC9FD1C3A}</a:tableStyleId>
              </a:tblPr>
              <a:tblGrid>
                <a:gridCol w="1342667">
                  <a:extLst>
                    <a:ext uri="{9D8B030D-6E8A-4147-A177-3AD203B41FA5}">
                      <a16:colId xmlns:a16="http://schemas.microsoft.com/office/drawing/2014/main" val="1519407207"/>
                    </a:ext>
                  </a:extLst>
                </a:gridCol>
                <a:gridCol w="1342667">
                  <a:extLst>
                    <a:ext uri="{9D8B030D-6E8A-4147-A177-3AD203B41FA5}">
                      <a16:colId xmlns:a16="http://schemas.microsoft.com/office/drawing/2014/main" val="1093821755"/>
                    </a:ext>
                  </a:extLst>
                </a:gridCol>
                <a:gridCol w="1342667">
                  <a:extLst>
                    <a:ext uri="{9D8B030D-6E8A-4147-A177-3AD203B41FA5}">
                      <a16:colId xmlns:a16="http://schemas.microsoft.com/office/drawing/2014/main" val="3641384421"/>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Arial" panose="020B0604020202020204" pitchFamily="34" charset="0"/>
                          <a:cs typeface="Arial" panose="020B0604020202020204" pitchFamily="34" charset="0"/>
                        </a:rPr>
                        <a:t>Logistic Regression</a:t>
                      </a:r>
                      <a:endParaRPr lang="en-IN" sz="16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610106304"/>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9020638"/>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922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130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1449224"/>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240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400" dirty="0">
                          <a:effectLst/>
                          <a:latin typeface="Arial" panose="020B0604020202020204" pitchFamily="34" charset="0"/>
                          <a:ea typeface="Times New Roman" panose="02020603050405020304" pitchFamily="18" charset="0"/>
                          <a:cs typeface="Arial" panose="020B0604020202020204" pitchFamily="34" charset="0"/>
                        </a:rPr>
                        <a:t>941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414368"/>
                  </a:ext>
                </a:extLst>
              </a:tr>
            </a:tbl>
          </a:graphicData>
        </a:graphic>
      </p:graphicFrame>
      <p:graphicFrame>
        <p:nvGraphicFramePr>
          <p:cNvPr id="15" name="Table 3">
            <a:extLst>
              <a:ext uri="{FF2B5EF4-FFF2-40B4-BE49-F238E27FC236}">
                <a16:creationId xmlns:a16="http://schemas.microsoft.com/office/drawing/2014/main" id="{3E3F080F-0924-427E-A0DA-D14E1284E329}"/>
              </a:ext>
            </a:extLst>
          </p:cNvPr>
          <p:cNvGraphicFramePr>
            <a:graphicFrameLocks noGrp="1"/>
          </p:cNvGraphicFramePr>
          <p:nvPr>
            <p:extLst>
              <p:ext uri="{D42A27DB-BD31-4B8C-83A1-F6EECF244321}">
                <p14:modId xmlns:p14="http://schemas.microsoft.com/office/powerpoint/2010/main" val="755874196"/>
              </p:ext>
            </p:extLst>
          </p:nvPr>
        </p:nvGraphicFramePr>
        <p:xfrm>
          <a:off x="2640930" y="2853716"/>
          <a:ext cx="4028001" cy="1524192"/>
        </p:xfrm>
        <a:graphic>
          <a:graphicData uri="http://schemas.openxmlformats.org/drawingml/2006/table">
            <a:tbl>
              <a:tblPr firstRow="1" bandRow="1">
                <a:tableStyleId>{5C22544A-7EE6-4342-B048-85BDC9FD1C3A}</a:tableStyleId>
              </a:tblPr>
              <a:tblGrid>
                <a:gridCol w="1344216">
                  <a:extLst>
                    <a:ext uri="{9D8B030D-6E8A-4147-A177-3AD203B41FA5}">
                      <a16:colId xmlns:a16="http://schemas.microsoft.com/office/drawing/2014/main" val="2111416055"/>
                    </a:ext>
                  </a:extLst>
                </a:gridCol>
                <a:gridCol w="1337481">
                  <a:extLst>
                    <a:ext uri="{9D8B030D-6E8A-4147-A177-3AD203B41FA5}">
                      <a16:colId xmlns:a16="http://schemas.microsoft.com/office/drawing/2014/main" val="2979385574"/>
                    </a:ext>
                  </a:extLst>
                </a:gridCol>
                <a:gridCol w="1346304">
                  <a:extLst>
                    <a:ext uri="{9D8B030D-6E8A-4147-A177-3AD203B41FA5}">
                      <a16:colId xmlns:a16="http://schemas.microsoft.com/office/drawing/2014/main" val="1463016544"/>
                    </a:ext>
                  </a:extLst>
                </a:gridCol>
              </a:tblGrid>
              <a:tr h="233251">
                <a:tc gridSpan="3">
                  <a:txBody>
                    <a:bodyPr/>
                    <a:lstStyle/>
                    <a:p>
                      <a:pPr algn="ctr"/>
                      <a:r>
                        <a:rPr lang="en-US" sz="1600" dirty="0">
                          <a:solidFill>
                            <a:srgbClr val="000000"/>
                          </a:solidFill>
                          <a:latin typeface="Arial" panose="020B0604020202020204" pitchFamily="34" charset="0"/>
                          <a:cs typeface="Arial" panose="020B0604020202020204" pitchFamily="34" charset="0"/>
                        </a:rPr>
                        <a:t>GridSearchCV</a:t>
                      </a:r>
                      <a:endParaRPr lang="en-IN" sz="16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a:t>
                      </a:r>
                      <a:r>
                        <a:rPr lang="en-IN" sz="1400" dirty="0">
                          <a:effectLst/>
                          <a:latin typeface="Arial" panose="020B0604020202020204" pitchFamily="34" charset="0"/>
                          <a:ea typeface="Calibri" panose="020F0502020204030204" pitchFamily="34" charset="0"/>
                          <a:cs typeface="Arial" panose="020B0604020202020204" pitchFamily="34" charset="0"/>
                        </a:rPr>
                        <a:t>41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111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a:t>
                      </a:r>
                      <a:r>
                        <a:rPr lang="en-IN" sz="1400" dirty="0">
                          <a:effectLst/>
                          <a:latin typeface="Arial" panose="020B0604020202020204" pitchFamily="34" charset="0"/>
                          <a:ea typeface="Calibri" panose="020F0502020204030204" pitchFamily="34" charset="0"/>
                          <a:cs typeface="Arial" panose="020B0604020202020204" pitchFamily="34" charset="0"/>
                        </a:rPr>
                        <a:t>33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a:t>
                      </a:r>
                      <a:r>
                        <a:rPr lang="en-IN" sz="1400" dirty="0">
                          <a:effectLst/>
                          <a:latin typeface="Arial" panose="020B0604020202020204" pitchFamily="34" charset="0"/>
                          <a:ea typeface="Calibri" panose="020F0502020204030204" pitchFamily="34" charset="0"/>
                          <a:cs typeface="Arial" panose="020B0604020202020204" pitchFamily="34" charset="0"/>
                        </a:rPr>
                        <a:t>48</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graphicFrame>
        <p:nvGraphicFramePr>
          <p:cNvPr id="16" name="Table 3">
            <a:extLst>
              <a:ext uri="{FF2B5EF4-FFF2-40B4-BE49-F238E27FC236}">
                <a16:creationId xmlns:a16="http://schemas.microsoft.com/office/drawing/2014/main" id="{53470172-6EFC-40D8-B31D-A3748CD0FEE6}"/>
              </a:ext>
            </a:extLst>
          </p:cNvPr>
          <p:cNvGraphicFramePr>
            <a:graphicFrameLocks noGrp="1"/>
          </p:cNvGraphicFramePr>
          <p:nvPr>
            <p:extLst>
              <p:ext uri="{D42A27DB-BD31-4B8C-83A1-F6EECF244321}">
                <p14:modId xmlns:p14="http://schemas.microsoft.com/office/powerpoint/2010/main" val="2255371074"/>
              </p:ext>
            </p:extLst>
          </p:nvPr>
        </p:nvGraphicFramePr>
        <p:xfrm>
          <a:off x="2640929" y="4381092"/>
          <a:ext cx="4028001" cy="1524192"/>
        </p:xfrm>
        <a:graphic>
          <a:graphicData uri="http://schemas.openxmlformats.org/drawingml/2006/table">
            <a:tbl>
              <a:tblPr firstRow="1" bandRow="1">
                <a:tableStyleId>{5C22544A-7EE6-4342-B048-85BDC9FD1C3A}</a:tableStyleId>
              </a:tblPr>
              <a:tblGrid>
                <a:gridCol w="1357865">
                  <a:extLst>
                    <a:ext uri="{9D8B030D-6E8A-4147-A177-3AD203B41FA5}">
                      <a16:colId xmlns:a16="http://schemas.microsoft.com/office/drawing/2014/main" val="2111416055"/>
                    </a:ext>
                  </a:extLst>
                </a:gridCol>
                <a:gridCol w="1310185">
                  <a:extLst>
                    <a:ext uri="{9D8B030D-6E8A-4147-A177-3AD203B41FA5}">
                      <a16:colId xmlns:a16="http://schemas.microsoft.com/office/drawing/2014/main" val="2979385574"/>
                    </a:ext>
                  </a:extLst>
                </a:gridCol>
                <a:gridCol w="1359951">
                  <a:extLst>
                    <a:ext uri="{9D8B030D-6E8A-4147-A177-3AD203B41FA5}">
                      <a16:colId xmlns:a16="http://schemas.microsoft.com/office/drawing/2014/main" val="1463016544"/>
                    </a:ext>
                  </a:extLst>
                </a:gridCol>
              </a:tblGrid>
              <a:tr h="233251">
                <a:tc gridSpan="3">
                  <a:txBody>
                    <a:bodyPr/>
                    <a:lstStyle/>
                    <a:p>
                      <a:pPr algn="ctr"/>
                      <a:r>
                        <a:rPr lang="en-US" sz="1600" dirty="0">
                          <a:solidFill>
                            <a:srgbClr val="000000"/>
                          </a:solidFill>
                          <a:latin typeface="Arial" panose="020B0604020202020204" pitchFamily="34" charset="0"/>
                          <a:cs typeface="Arial" panose="020B0604020202020204" pitchFamily="34" charset="0"/>
                        </a:rPr>
                        <a:t>Decision Tree</a:t>
                      </a:r>
                      <a:endParaRPr lang="en-IN" sz="16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939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113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a:t>
                      </a:r>
                      <a:r>
                        <a:rPr lang="en-IN" sz="1400" dirty="0">
                          <a:effectLst/>
                          <a:latin typeface="Arial" panose="020B0604020202020204" pitchFamily="34" charset="0"/>
                          <a:ea typeface="Calibri" panose="020F0502020204030204" pitchFamily="34" charset="0"/>
                          <a:cs typeface="Arial" panose="020B0604020202020204" pitchFamily="34" charset="0"/>
                        </a:rPr>
                        <a:t>34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a:t>
                      </a:r>
                      <a:r>
                        <a:rPr lang="en-IN" sz="1400" dirty="0">
                          <a:effectLst/>
                          <a:latin typeface="Arial" panose="020B0604020202020204" pitchFamily="34" charset="0"/>
                          <a:ea typeface="Calibri" panose="020F0502020204030204" pitchFamily="34" charset="0"/>
                          <a:cs typeface="Arial" panose="020B0604020202020204" pitchFamily="34" charset="0"/>
                        </a:rPr>
                        <a:t>47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graphicFrame>
        <p:nvGraphicFramePr>
          <p:cNvPr id="17" name="Table 3">
            <a:extLst>
              <a:ext uri="{FF2B5EF4-FFF2-40B4-BE49-F238E27FC236}">
                <a16:creationId xmlns:a16="http://schemas.microsoft.com/office/drawing/2014/main" id="{8C3A9E6E-5FE8-48B7-80DE-3615B77592E6}"/>
              </a:ext>
            </a:extLst>
          </p:cNvPr>
          <p:cNvGraphicFramePr>
            <a:graphicFrameLocks noGrp="1"/>
          </p:cNvGraphicFramePr>
          <p:nvPr>
            <p:extLst>
              <p:ext uri="{D42A27DB-BD31-4B8C-83A1-F6EECF244321}">
                <p14:modId xmlns:p14="http://schemas.microsoft.com/office/powerpoint/2010/main" val="496531465"/>
              </p:ext>
            </p:extLst>
          </p:nvPr>
        </p:nvGraphicFramePr>
        <p:xfrm>
          <a:off x="7294142" y="1289545"/>
          <a:ext cx="4028001" cy="152419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600" dirty="0">
                          <a:solidFill>
                            <a:srgbClr val="000000"/>
                          </a:solidFill>
                          <a:latin typeface="Arial" panose="020B0604020202020204" pitchFamily="34" charset="0"/>
                          <a:cs typeface="Arial" panose="020B0604020202020204" pitchFamily="34" charset="0"/>
                        </a:rPr>
                        <a:t>Random Forest</a:t>
                      </a:r>
                      <a:endParaRPr lang="en-IN" sz="16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943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109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763F"/>
                    </a:solid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1763F"/>
                    </a:solid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982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graphicFrame>
        <p:nvGraphicFramePr>
          <p:cNvPr id="18" name="Table 3">
            <a:extLst>
              <a:ext uri="{FF2B5EF4-FFF2-40B4-BE49-F238E27FC236}">
                <a16:creationId xmlns:a16="http://schemas.microsoft.com/office/drawing/2014/main" id="{2D3B9108-DD1F-492B-AD34-78A47352A2CA}"/>
              </a:ext>
            </a:extLst>
          </p:cNvPr>
          <p:cNvGraphicFramePr>
            <a:graphicFrameLocks noGrp="1"/>
          </p:cNvGraphicFramePr>
          <p:nvPr>
            <p:extLst>
              <p:ext uri="{D42A27DB-BD31-4B8C-83A1-F6EECF244321}">
                <p14:modId xmlns:p14="http://schemas.microsoft.com/office/powerpoint/2010/main" val="3517142613"/>
              </p:ext>
            </p:extLst>
          </p:nvPr>
        </p:nvGraphicFramePr>
        <p:xfrm>
          <a:off x="7294143" y="2819817"/>
          <a:ext cx="4028001" cy="152419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600" dirty="0">
                          <a:solidFill>
                            <a:srgbClr val="000000"/>
                          </a:solidFill>
                          <a:latin typeface="Arial" panose="020B0604020202020204" pitchFamily="34" charset="0"/>
                          <a:cs typeface="Arial" panose="020B0604020202020204" pitchFamily="34" charset="0"/>
                        </a:rPr>
                        <a:t>Ada Boost</a:t>
                      </a:r>
                      <a:endParaRPr lang="en-IN" sz="16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847</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205</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204</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977</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graphicFrame>
        <p:nvGraphicFramePr>
          <p:cNvPr id="19" name="Table 3">
            <a:extLst>
              <a:ext uri="{FF2B5EF4-FFF2-40B4-BE49-F238E27FC236}">
                <a16:creationId xmlns:a16="http://schemas.microsoft.com/office/drawing/2014/main" id="{5909697F-0113-4AED-A793-B9ABBBB64C0E}"/>
              </a:ext>
            </a:extLst>
          </p:cNvPr>
          <p:cNvGraphicFramePr>
            <a:graphicFrameLocks noGrp="1"/>
          </p:cNvGraphicFramePr>
          <p:nvPr>
            <p:extLst>
              <p:ext uri="{D42A27DB-BD31-4B8C-83A1-F6EECF244321}">
                <p14:modId xmlns:p14="http://schemas.microsoft.com/office/powerpoint/2010/main" val="2452656014"/>
              </p:ext>
            </p:extLst>
          </p:nvPr>
        </p:nvGraphicFramePr>
        <p:xfrm>
          <a:off x="7294142" y="4347193"/>
          <a:ext cx="4028001" cy="1524192"/>
        </p:xfrm>
        <a:graphic>
          <a:graphicData uri="http://schemas.openxmlformats.org/drawingml/2006/table">
            <a:tbl>
              <a:tblPr firstRow="1" bandRow="1">
                <a:tableStyleId>{5C22544A-7EE6-4342-B048-85BDC9FD1C3A}</a:tableStyleId>
              </a:tblPr>
              <a:tblGrid>
                <a:gridCol w="1565360">
                  <a:extLst>
                    <a:ext uri="{9D8B030D-6E8A-4147-A177-3AD203B41FA5}">
                      <a16:colId xmlns:a16="http://schemas.microsoft.com/office/drawing/2014/main" val="2111416055"/>
                    </a:ext>
                  </a:extLst>
                </a:gridCol>
                <a:gridCol w="1265937">
                  <a:extLst>
                    <a:ext uri="{9D8B030D-6E8A-4147-A177-3AD203B41FA5}">
                      <a16:colId xmlns:a16="http://schemas.microsoft.com/office/drawing/2014/main" val="2979385574"/>
                    </a:ext>
                  </a:extLst>
                </a:gridCol>
                <a:gridCol w="1196704">
                  <a:extLst>
                    <a:ext uri="{9D8B030D-6E8A-4147-A177-3AD203B41FA5}">
                      <a16:colId xmlns:a16="http://schemas.microsoft.com/office/drawing/2014/main" val="1463016544"/>
                    </a:ext>
                  </a:extLst>
                </a:gridCol>
              </a:tblGrid>
              <a:tr h="233251">
                <a:tc gridSpan="3">
                  <a:txBody>
                    <a:bodyPr/>
                    <a:lstStyle/>
                    <a:p>
                      <a:pPr algn="ctr"/>
                      <a:r>
                        <a:rPr lang="en-US" sz="1600" dirty="0">
                          <a:solidFill>
                            <a:srgbClr val="000000"/>
                          </a:solidFill>
                          <a:latin typeface="Arial" panose="020B0604020202020204" pitchFamily="34" charset="0"/>
                          <a:cs typeface="Arial" panose="020B0604020202020204" pitchFamily="34" charset="0"/>
                        </a:rPr>
                        <a:t>Voting Classifier</a:t>
                      </a:r>
                      <a:endParaRPr lang="en-IN" sz="16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5655262"/>
                  </a:ext>
                </a:extLst>
              </a:tr>
              <a:tr h="370840">
                <a:tc>
                  <a:txBody>
                    <a:bodyPr/>
                    <a:lstStyle/>
                    <a:p>
                      <a:pPr algn="ctr">
                        <a:lnSpc>
                          <a:spcPct val="107000"/>
                        </a:lnSpc>
                        <a:spcAft>
                          <a:spcPts val="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Refusal</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Predicted Acceptance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787826"/>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Refused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970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82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924020"/>
                  </a:ext>
                </a:extLst>
              </a:tr>
              <a:tr h="370840">
                <a:tc>
                  <a:txBody>
                    <a:bodyPr/>
                    <a:lstStyle/>
                    <a:p>
                      <a:pPr algn="ctr">
                        <a:lnSpc>
                          <a:spcPct val="107000"/>
                        </a:lnSpc>
                        <a:spcAft>
                          <a:spcPts val="0"/>
                        </a:spcAft>
                      </a:pPr>
                      <a:r>
                        <a:rPr lang="en-IN" sz="1200" b="1" dirty="0">
                          <a:effectLst/>
                          <a:latin typeface="Arial" panose="020B0604020202020204" pitchFamily="34" charset="0"/>
                          <a:ea typeface="Times New Roman" panose="02020603050405020304" pitchFamily="18" charset="0"/>
                          <a:cs typeface="Arial" panose="020B0604020202020204" pitchFamily="34" charset="0"/>
                        </a:rPr>
                        <a:t>Accepted Term Deposit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271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910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5203406"/>
                  </a:ext>
                </a:extLst>
              </a:tr>
            </a:tbl>
          </a:graphicData>
        </a:graphic>
      </p:graphicFrame>
      <p:sp>
        <p:nvSpPr>
          <p:cNvPr id="4" name="Rectangle: Rounded Corners 3">
            <a:extLst>
              <a:ext uri="{FF2B5EF4-FFF2-40B4-BE49-F238E27FC236}">
                <a16:creationId xmlns:a16="http://schemas.microsoft.com/office/drawing/2014/main" id="{5791C80D-51A5-4A2E-8C13-7771F6A92BA9}"/>
              </a:ext>
            </a:extLst>
          </p:cNvPr>
          <p:cNvSpPr/>
          <p:nvPr/>
        </p:nvSpPr>
        <p:spPr>
          <a:xfrm>
            <a:off x="1760561" y="5937240"/>
            <a:ext cx="9306428" cy="784235"/>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bg1">
                    <a:lumMod val="75000"/>
                  </a:schemeClr>
                </a:solidFill>
                <a:latin typeface="Arial" panose="020B0604020202020204" pitchFamily="34" charset="0"/>
                <a:cs typeface="Arial" panose="020B0604020202020204" pitchFamily="34" charset="0"/>
              </a:rPr>
              <a:t>Based on Confusion Matrix we can conclude that the Random Forest model was the best model as it is having the least number of misclassified observations from test set. Only 308 observation were misclassified.</a:t>
            </a:r>
          </a:p>
        </p:txBody>
      </p:sp>
    </p:spTree>
    <p:extLst>
      <p:ext uri="{BB962C8B-B14F-4D97-AF65-F5344CB8AC3E}">
        <p14:creationId xmlns:p14="http://schemas.microsoft.com/office/powerpoint/2010/main" val="1453590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39</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rPr>
              <a:t>Model Comparison : Based on Accuracy Scores</a:t>
            </a: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CB1E8F3B-E44F-4811-BFAC-C05D150EB7D1}"/>
              </a:ext>
            </a:extLst>
          </p:cNvPr>
          <p:cNvGraphicFramePr>
            <a:graphicFrameLocks noGrp="1"/>
          </p:cNvGraphicFramePr>
          <p:nvPr>
            <p:extLst>
              <p:ext uri="{D42A27DB-BD31-4B8C-83A1-F6EECF244321}">
                <p14:modId xmlns:p14="http://schemas.microsoft.com/office/powerpoint/2010/main" val="2013429544"/>
              </p:ext>
            </p:extLst>
          </p:nvPr>
        </p:nvGraphicFramePr>
        <p:xfrm>
          <a:off x="3753133" y="1635379"/>
          <a:ext cx="5445457" cy="2595880"/>
        </p:xfrm>
        <a:graphic>
          <a:graphicData uri="http://schemas.openxmlformats.org/drawingml/2006/table">
            <a:tbl>
              <a:tblPr firstRow="1" bandRow="1">
                <a:tableStyleId>{5C22544A-7EE6-4342-B048-85BDC9FD1C3A}</a:tableStyleId>
              </a:tblPr>
              <a:tblGrid>
                <a:gridCol w="3138986">
                  <a:extLst>
                    <a:ext uri="{9D8B030D-6E8A-4147-A177-3AD203B41FA5}">
                      <a16:colId xmlns:a16="http://schemas.microsoft.com/office/drawing/2014/main" val="4069071905"/>
                    </a:ext>
                  </a:extLst>
                </a:gridCol>
                <a:gridCol w="2306471">
                  <a:extLst>
                    <a:ext uri="{9D8B030D-6E8A-4147-A177-3AD203B41FA5}">
                      <a16:colId xmlns:a16="http://schemas.microsoft.com/office/drawing/2014/main" val="1577169155"/>
                    </a:ext>
                  </a:extLst>
                </a:gridCol>
              </a:tblGrid>
              <a:tr h="370840">
                <a:tc>
                  <a:txBody>
                    <a:bodyPr/>
                    <a:lstStyle/>
                    <a:p>
                      <a:pPr algn="ctr"/>
                      <a:r>
                        <a:rPr lang="en-US" sz="1800" dirty="0">
                          <a:solidFill>
                            <a:srgbClr val="000000"/>
                          </a:solidFill>
                          <a:latin typeface="Arial" panose="020B0604020202020204" pitchFamily="34" charset="0"/>
                          <a:cs typeface="Arial" panose="020B0604020202020204" pitchFamily="34" charset="0"/>
                        </a:rPr>
                        <a:t>Model </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0000"/>
                          </a:solidFill>
                          <a:latin typeface="Arial" panose="020B0604020202020204" pitchFamily="34" charset="0"/>
                          <a:cs typeface="Arial" panose="020B0604020202020204" pitchFamily="34" charset="0"/>
                        </a:rPr>
                        <a:t>Accuracy Score</a:t>
                      </a:r>
                      <a:endParaRPr lang="en-IN" sz="18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7322259"/>
                  </a:ext>
                </a:extLst>
              </a:tr>
              <a:tr h="370840">
                <a:tc>
                  <a:txBody>
                    <a:bodyPr/>
                    <a:lstStyle/>
                    <a:p>
                      <a:pPr algn="ctr">
                        <a:lnSpc>
                          <a:spcPct val="107000"/>
                        </a:lnSpc>
                        <a:spcAft>
                          <a:spcPts val="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Random Forest</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763F"/>
                    </a:solidFill>
                  </a:tcPr>
                </a:tc>
                <a:tc>
                  <a:txBody>
                    <a:bodyPr/>
                    <a:lstStyle/>
                    <a:p>
                      <a:pPr algn="ctr">
                        <a:lnSpc>
                          <a:spcPct val="107000"/>
                        </a:lnSpc>
                        <a:spcAft>
                          <a:spcPts val="0"/>
                        </a:spcAft>
                      </a:pPr>
                      <a:r>
                        <a:rPr lang="en-IN" sz="1800" b="1" dirty="0">
                          <a:solidFill>
                            <a:srgbClr val="000000"/>
                          </a:solidFill>
                          <a:latin typeface="Arial" panose="020B0604020202020204" pitchFamily="34" charset="0"/>
                          <a:cs typeface="Arial" panose="020B0604020202020204" pitchFamily="34" charset="0"/>
                        </a:rPr>
                        <a:t>0.862068</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763F"/>
                    </a:solidFill>
                  </a:tcPr>
                </a:tc>
                <a:extLst>
                  <a:ext uri="{0D108BD9-81ED-4DB2-BD59-A6C34878D82A}">
                    <a16:rowId xmlns:a16="http://schemas.microsoft.com/office/drawing/2014/main" val="347655585"/>
                  </a:ext>
                </a:extLst>
              </a:tr>
              <a:tr h="370840">
                <a:tc>
                  <a:txBody>
                    <a:bodyPr/>
                    <a:lstStyle/>
                    <a:p>
                      <a:pPr algn="ctr">
                        <a:lnSpc>
                          <a:spcPct val="107000"/>
                        </a:lnSpc>
                        <a:spcAft>
                          <a:spcPts val="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Voting Classifier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800" b="0" dirty="0">
                          <a:solidFill>
                            <a:srgbClr val="000000"/>
                          </a:solidFill>
                          <a:latin typeface="Arial" panose="020B0604020202020204" pitchFamily="34" charset="0"/>
                          <a:cs typeface="Arial" panose="020B0604020202020204" pitchFamily="34" charset="0"/>
                        </a:rPr>
                        <a:t>0.841916</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548622"/>
                  </a:ext>
                </a:extLst>
              </a:tr>
              <a:tr h="370840">
                <a:tc>
                  <a:txBody>
                    <a:bodyPr/>
                    <a:lstStyle/>
                    <a:p>
                      <a:pPr algn="ctr">
                        <a:lnSpc>
                          <a:spcPct val="107000"/>
                        </a:lnSpc>
                        <a:spcAft>
                          <a:spcPts val="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Logistic Regression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0.834303</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70998"/>
                  </a:ext>
                </a:extLst>
              </a:tr>
              <a:tr h="370840">
                <a:tc>
                  <a:txBody>
                    <a:bodyPr/>
                    <a:lstStyle/>
                    <a:p>
                      <a:pPr algn="ctr">
                        <a:lnSpc>
                          <a:spcPct val="107000"/>
                        </a:lnSpc>
                        <a:spcAft>
                          <a:spcPts val="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Ada Boost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800" b="0" dirty="0">
                          <a:solidFill>
                            <a:srgbClr val="000000"/>
                          </a:solidFill>
                          <a:latin typeface="Arial" panose="020B0604020202020204" pitchFamily="34" charset="0"/>
                          <a:cs typeface="Arial" panose="020B0604020202020204" pitchFamily="34" charset="0"/>
                        </a:rPr>
                        <a:t>0.816838</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8338127"/>
                  </a:ext>
                </a:extLst>
              </a:tr>
              <a:tr h="370840">
                <a:tc>
                  <a:txBody>
                    <a:bodyPr/>
                    <a:lstStyle/>
                    <a:p>
                      <a:pPr algn="ctr">
                        <a:lnSpc>
                          <a:spcPct val="107000"/>
                        </a:lnSpc>
                        <a:spcAft>
                          <a:spcPts val="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GridSearchCV</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800" b="0" dirty="0">
                          <a:solidFill>
                            <a:srgbClr val="000000"/>
                          </a:solidFill>
                          <a:latin typeface="Arial" panose="020B0604020202020204" pitchFamily="34" charset="0"/>
                          <a:cs typeface="Arial" panose="020B0604020202020204" pitchFamily="34" charset="0"/>
                        </a:rPr>
                        <a:t>0.801164</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73361"/>
                  </a:ext>
                </a:extLst>
              </a:tr>
              <a:tr h="370840">
                <a:tc>
                  <a:txBody>
                    <a:bodyPr/>
                    <a:lstStyle/>
                    <a:p>
                      <a:pPr algn="ctr">
                        <a:lnSpc>
                          <a:spcPct val="107000"/>
                        </a:lnSpc>
                        <a:spcAft>
                          <a:spcPts val="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Decision Tree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solidFill>
                            <a:srgbClr val="000000"/>
                          </a:solidFill>
                          <a:latin typeface="Arial" panose="020B0604020202020204" pitchFamily="34" charset="0"/>
                          <a:cs typeface="Arial" panose="020B0604020202020204" pitchFamily="34" charset="0"/>
                        </a:rPr>
                        <a:t>0.799820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1662110"/>
                  </a:ext>
                </a:extLst>
              </a:tr>
            </a:tbl>
          </a:graphicData>
        </a:graphic>
      </p:graphicFrame>
      <p:sp>
        <p:nvSpPr>
          <p:cNvPr id="20" name="Rectangle: Rounded Corners 19">
            <a:extLst>
              <a:ext uri="{FF2B5EF4-FFF2-40B4-BE49-F238E27FC236}">
                <a16:creationId xmlns:a16="http://schemas.microsoft.com/office/drawing/2014/main" id="{08CFA19C-6808-4E76-ABC8-0C240418DE2C}"/>
              </a:ext>
            </a:extLst>
          </p:cNvPr>
          <p:cNvSpPr/>
          <p:nvPr/>
        </p:nvSpPr>
        <p:spPr>
          <a:xfrm>
            <a:off x="2426039" y="4509569"/>
            <a:ext cx="9306428" cy="1295093"/>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bg1">
                    <a:lumMod val="75000"/>
                  </a:schemeClr>
                </a:solidFill>
                <a:latin typeface="Arial" panose="020B0604020202020204" pitchFamily="34" charset="0"/>
                <a:cs typeface="Arial" panose="020B0604020202020204" pitchFamily="34" charset="0"/>
              </a:rPr>
              <a:t>Based on accuracy score values we can conclude that the Random Forest model was the best model as it is having the best accuracy score value of 0.8620689655172413</a:t>
            </a:r>
          </a:p>
        </p:txBody>
      </p:sp>
    </p:spTree>
    <p:extLst>
      <p:ext uri="{BB962C8B-B14F-4D97-AF65-F5344CB8AC3E}">
        <p14:creationId xmlns:p14="http://schemas.microsoft.com/office/powerpoint/2010/main" val="118782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fontScale="90000"/>
          </a:bodyPr>
          <a:lstStyle/>
          <a:p>
            <a:pPr algn="ctr"/>
            <a:r>
              <a:rPr lang="en-US" dirty="0">
                <a:solidFill>
                  <a:schemeClr val="bg1">
                    <a:lumMod val="75000"/>
                  </a:schemeClr>
                </a:solidFill>
                <a:latin typeface="Arial" panose="020B0604020202020204" pitchFamily="34" charset="0"/>
                <a:cs typeface="Arial" panose="020B0604020202020204" pitchFamily="34" charset="0"/>
              </a:rPr>
              <a:t>DATASET</a:t>
            </a:r>
            <a:endParaRPr lang="en-IN"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4</a:t>
            </a:fld>
            <a:endParaRPr lang="en-IN"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31E7F34-9FF9-437E-AA38-DF06D675F094}"/>
              </a:ext>
            </a:extLst>
          </p:cNvPr>
          <p:cNvSpPr/>
          <p:nvPr/>
        </p:nvSpPr>
        <p:spPr>
          <a:xfrm>
            <a:off x="2862470" y="2347885"/>
            <a:ext cx="9139032" cy="2308324"/>
          </a:xfrm>
          <a:prstGeom prst="rect">
            <a:avLst/>
          </a:prstGeom>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IN" sz="2400" dirty="0">
                <a:latin typeface="Arial" panose="020B0604020202020204" pitchFamily="34" charset="0"/>
                <a:cs typeface="Arial" panose="020B0604020202020204" pitchFamily="34" charset="0"/>
              </a:rPr>
              <a:t>The data is related with direct marketing campaigns (phone calls) of a Portuguese banking institution. The bank conducted a marketing campaign on their customers to encourage them to subscribe the term deposit service.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source of our dataset is from Kaggle:</a:t>
            </a:r>
          </a:p>
        </p:txBody>
      </p:sp>
      <p:sp>
        <p:nvSpPr>
          <p:cNvPr id="7" name="Flowchart: Alternate Process 6">
            <a:extLst>
              <a:ext uri="{FF2B5EF4-FFF2-40B4-BE49-F238E27FC236}">
                <a16:creationId xmlns:a16="http://schemas.microsoft.com/office/drawing/2014/main" id="{5F5CAE10-E77F-4456-ACB0-AE45EFE571EF}"/>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1" name="Arrow: Left 10">
            <a:hlinkClick r:id="rId13" action="ppaction://hlinksldjump"/>
            <a:extLst>
              <a:ext uri="{FF2B5EF4-FFF2-40B4-BE49-F238E27FC236}">
                <a16:creationId xmlns:a16="http://schemas.microsoft.com/office/drawing/2014/main" id="{603F5373-3D90-46CB-8254-5A172B9A93BA}"/>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65D0E3A2-503E-4229-8D85-1D7201BB64DF}"/>
              </a:ext>
            </a:extLst>
          </p:cNvPr>
          <p:cNvSpPr/>
          <p:nvPr/>
        </p:nvSpPr>
        <p:spPr>
          <a:xfrm>
            <a:off x="9125617" y="3919628"/>
            <a:ext cx="2102127" cy="647749"/>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schemeClr>
                </a:solidFill>
                <a:latin typeface="Arial" panose="020B060402020202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Dataset Link</a:t>
            </a:r>
            <a:endParaRPr lang="en-IN" sz="2400" b="1"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4315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40</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2068423" y="3075057"/>
            <a:ext cx="7601953" cy="707886"/>
          </a:xfrm>
          <a:prstGeom prst="rect">
            <a:avLst/>
          </a:prstGeom>
          <a:noFill/>
        </p:spPr>
        <p:txBody>
          <a:bodyPr wrap="none" rtlCol="0">
            <a:spAutoFit/>
          </a:bodyPr>
          <a:lstStyle/>
          <a:p>
            <a:r>
              <a:rPr lang="en-US" sz="4000" dirty="0">
                <a:solidFill>
                  <a:srgbClr val="000000"/>
                </a:solidFill>
                <a:latin typeface="Arial" panose="020B0604020202020204" pitchFamily="34" charset="0"/>
                <a:cs typeface="Arial" panose="020B0604020202020204" pitchFamily="34" charset="0"/>
              </a:rPr>
              <a:t>APPENDIX V: Business Solution</a:t>
            </a:r>
            <a:endParaRPr lang="en-IN" sz="4000" dirty="0">
              <a:solidFill>
                <a:srgbClr val="000000"/>
              </a:solidFill>
              <a:latin typeface="Arial" panose="020B0604020202020204" pitchFamily="34" charset="0"/>
              <a:cs typeface="Arial" panose="020B0604020202020204" pitchFamily="34" charset="0"/>
            </a:endParaRPr>
          </a:p>
        </p:txBody>
      </p:sp>
      <p:sp>
        <p:nvSpPr>
          <p:cNvPr id="5" name="Arrow: Left 4">
            <a:hlinkClick r:id="rId2" action="ppaction://hlinksldjump"/>
            <a:extLst>
              <a:ext uri="{FF2B5EF4-FFF2-40B4-BE49-F238E27FC236}">
                <a16:creationId xmlns:a16="http://schemas.microsoft.com/office/drawing/2014/main" id="{1E14C8CC-9269-45DC-85DB-673B91C2FB98}"/>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C8F406C-9E8B-4F80-868F-2D9895D5D381}"/>
              </a:ext>
            </a:extLst>
          </p:cNvPr>
          <p:cNvSpPr txBox="1"/>
          <p:nvPr/>
        </p:nvSpPr>
        <p:spPr>
          <a:xfrm>
            <a:off x="5274590" y="3856116"/>
            <a:ext cx="6672019" cy="2308324"/>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Appendix I 	: EDA / Visualization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Appendix II	: Data Wrangling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Appendix III	: Predictive Modelling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Appendix IV	: Model Comparison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Appendix V	: Business Solution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Appendix VI 	: Conclusion &amp; Recommendations</a:t>
            </a:r>
            <a:endParaRPr lang="en-US" sz="2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823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80F525-DFB3-479B-B0C3-D0C9D3FB777F}"/>
              </a:ext>
            </a:extLst>
          </p:cNvPr>
          <p:cNvGrpSpPr/>
          <p:nvPr/>
        </p:nvGrpSpPr>
        <p:grpSpPr>
          <a:xfrm>
            <a:off x="2680550" y="3477074"/>
            <a:ext cx="9227187" cy="3043637"/>
            <a:chOff x="2618784" y="1526656"/>
            <a:chExt cx="9227187" cy="3043637"/>
          </a:xfrm>
        </p:grpSpPr>
        <p:pic>
          <p:nvPicPr>
            <p:cNvPr id="23" name="Picture 22">
              <a:extLst>
                <a:ext uri="{FF2B5EF4-FFF2-40B4-BE49-F238E27FC236}">
                  <a16:creationId xmlns:a16="http://schemas.microsoft.com/office/drawing/2014/main" id="{751F1568-4317-4F7D-A851-7A826A32F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784" y="1526656"/>
              <a:ext cx="9227187" cy="3043637"/>
            </a:xfrm>
            <a:prstGeom prst="rect">
              <a:avLst/>
            </a:prstGeom>
          </p:spPr>
        </p:pic>
        <p:cxnSp>
          <p:nvCxnSpPr>
            <p:cNvPr id="24" name="Straight Arrow Connector 23">
              <a:extLst>
                <a:ext uri="{FF2B5EF4-FFF2-40B4-BE49-F238E27FC236}">
                  <a16:creationId xmlns:a16="http://schemas.microsoft.com/office/drawing/2014/main" id="{270ABCE7-2A86-4BA8-9FF8-6FD197FB02B0}"/>
                </a:ext>
              </a:extLst>
            </p:cNvPr>
            <p:cNvCxnSpPr>
              <a:cxnSpLocks/>
              <a:stCxn id="28" idx="1"/>
            </p:cNvCxnSpPr>
            <p:nvPr/>
          </p:nvCxnSpPr>
          <p:spPr>
            <a:xfrm flipH="1">
              <a:off x="3469698" y="1863188"/>
              <a:ext cx="1402134" cy="9735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777301-73FD-4C2A-BEC0-40A6566BC93E}"/>
                </a:ext>
              </a:extLst>
            </p:cNvPr>
            <p:cNvCxnSpPr>
              <a:cxnSpLocks/>
              <a:stCxn id="29" idx="1"/>
            </p:cNvCxnSpPr>
            <p:nvPr/>
          </p:nvCxnSpPr>
          <p:spPr>
            <a:xfrm flipH="1">
              <a:off x="3581400" y="2166955"/>
              <a:ext cx="1290432" cy="9447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DC618F3-602E-4E80-93D0-8500726833DE}"/>
                </a:ext>
              </a:extLst>
            </p:cNvPr>
            <p:cNvCxnSpPr>
              <a:cxnSpLocks/>
              <a:stCxn id="30" idx="1"/>
            </p:cNvCxnSpPr>
            <p:nvPr/>
          </p:nvCxnSpPr>
          <p:spPr>
            <a:xfrm flipH="1">
              <a:off x="3803374" y="2458736"/>
              <a:ext cx="1081710" cy="765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3F02A2-5D72-439E-83B9-A07C3F319C48}"/>
                </a:ext>
              </a:extLst>
            </p:cNvPr>
            <p:cNvCxnSpPr>
              <a:cxnSpLocks/>
              <a:stCxn id="31" idx="1"/>
            </p:cNvCxnSpPr>
            <p:nvPr/>
          </p:nvCxnSpPr>
          <p:spPr>
            <a:xfrm flipH="1">
              <a:off x="3949148" y="2762503"/>
              <a:ext cx="935936" cy="5960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9779D77-42DF-4102-8690-1C6E23050DFF}"/>
                </a:ext>
              </a:extLst>
            </p:cNvPr>
            <p:cNvSpPr txBox="1"/>
            <p:nvPr/>
          </p:nvSpPr>
          <p:spPr>
            <a:xfrm>
              <a:off x="4871832" y="1678522"/>
              <a:ext cx="1006558" cy="369332"/>
            </a:xfrm>
            <a:prstGeom prst="rect">
              <a:avLst/>
            </a:prstGeom>
            <a:noFill/>
          </p:spPr>
          <p:txBody>
            <a:bodyPr wrap="none" rtlCol="0">
              <a:spAutoFit/>
            </a:bodyPr>
            <a:lstStyle/>
            <a:p>
              <a:r>
                <a:rPr lang="en-US" dirty="0"/>
                <a:t>Duration</a:t>
              </a:r>
              <a:endParaRPr lang="en-IN" dirty="0"/>
            </a:p>
          </p:txBody>
        </p:sp>
        <p:sp>
          <p:nvSpPr>
            <p:cNvPr id="29" name="TextBox 28">
              <a:extLst>
                <a:ext uri="{FF2B5EF4-FFF2-40B4-BE49-F238E27FC236}">
                  <a16:creationId xmlns:a16="http://schemas.microsoft.com/office/drawing/2014/main" id="{46B69CFF-25BC-4588-9C7E-C07C78462E50}"/>
                </a:ext>
              </a:extLst>
            </p:cNvPr>
            <p:cNvSpPr txBox="1"/>
            <p:nvPr/>
          </p:nvSpPr>
          <p:spPr>
            <a:xfrm>
              <a:off x="4871832" y="1982289"/>
              <a:ext cx="918841" cy="369332"/>
            </a:xfrm>
            <a:prstGeom prst="rect">
              <a:avLst/>
            </a:prstGeom>
            <a:noFill/>
          </p:spPr>
          <p:txBody>
            <a:bodyPr wrap="none" rtlCol="0">
              <a:spAutoFit/>
            </a:bodyPr>
            <a:lstStyle/>
            <a:p>
              <a:r>
                <a:rPr lang="en-US" dirty="0"/>
                <a:t>Balance</a:t>
              </a:r>
              <a:endParaRPr lang="en-IN" dirty="0"/>
            </a:p>
          </p:txBody>
        </p:sp>
        <p:sp>
          <p:nvSpPr>
            <p:cNvPr id="30" name="TextBox 29">
              <a:extLst>
                <a:ext uri="{FF2B5EF4-FFF2-40B4-BE49-F238E27FC236}">
                  <a16:creationId xmlns:a16="http://schemas.microsoft.com/office/drawing/2014/main" id="{D9FBBC75-9012-4672-8C31-6EE6BF6B5EFF}"/>
                </a:ext>
              </a:extLst>
            </p:cNvPr>
            <p:cNvSpPr txBox="1"/>
            <p:nvPr/>
          </p:nvSpPr>
          <p:spPr>
            <a:xfrm>
              <a:off x="4885084" y="2274070"/>
              <a:ext cx="540212" cy="369332"/>
            </a:xfrm>
            <a:prstGeom prst="rect">
              <a:avLst/>
            </a:prstGeom>
            <a:noFill/>
          </p:spPr>
          <p:txBody>
            <a:bodyPr wrap="none" rtlCol="0">
              <a:spAutoFit/>
            </a:bodyPr>
            <a:lstStyle/>
            <a:p>
              <a:r>
                <a:rPr lang="en-US" dirty="0"/>
                <a:t>Age</a:t>
              </a:r>
              <a:endParaRPr lang="en-IN" dirty="0"/>
            </a:p>
          </p:txBody>
        </p:sp>
        <p:sp>
          <p:nvSpPr>
            <p:cNvPr id="31" name="TextBox 30">
              <a:extLst>
                <a:ext uri="{FF2B5EF4-FFF2-40B4-BE49-F238E27FC236}">
                  <a16:creationId xmlns:a16="http://schemas.microsoft.com/office/drawing/2014/main" id="{C75FC84E-5190-49CA-9B97-05D51A0A5C06}"/>
                </a:ext>
              </a:extLst>
            </p:cNvPr>
            <p:cNvSpPr txBox="1"/>
            <p:nvPr/>
          </p:nvSpPr>
          <p:spPr>
            <a:xfrm>
              <a:off x="4885084" y="2577837"/>
              <a:ext cx="537840" cy="369332"/>
            </a:xfrm>
            <a:prstGeom prst="rect">
              <a:avLst/>
            </a:prstGeom>
            <a:noFill/>
          </p:spPr>
          <p:txBody>
            <a:bodyPr wrap="none" rtlCol="0">
              <a:spAutoFit/>
            </a:bodyPr>
            <a:lstStyle/>
            <a:p>
              <a:r>
                <a:rPr lang="en-US" dirty="0"/>
                <a:t>Day</a:t>
              </a:r>
              <a:endParaRPr lang="en-IN" dirty="0"/>
            </a:p>
          </p:txBody>
        </p:sp>
      </p:grpSp>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41</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rPr>
              <a:t>Business Solution : </a:t>
            </a:r>
            <a:r>
              <a:rPr lang="en-IN" sz="2400" b="1" dirty="0">
                <a:solidFill>
                  <a:srgbClr val="000000"/>
                </a:solidFill>
                <a:latin typeface="Arial" panose="020B0604020202020204" pitchFamily="34" charset="0"/>
                <a:cs typeface="Arial" panose="020B0604020202020204" pitchFamily="34" charset="0"/>
              </a:rPr>
              <a:t>Feature Importance</a:t>
            </a:r>
            <a:r>
              <a:rPr lang="en-IN" sz="2400" dirty="0">
                <a:solidFill>
                  <a:schemeClr val="bg1">
                    <a:lumMod val="75000"/>
                  </a:schemeClr>
                </a:solidFill>
                <a:latin typeface="Arial" panose="020B0604020202020204" pitchFamily="34" charset="0"/>
                <a:cs typeface="Arial" panose="020B0604020202020204" pitchFamily="34" charset="0"/>
              </a:rPr>
              <a:t>'</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Appendix V</a:t>
            </a:r>
            <a:endParaRPr lang="en-IN"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4"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08CFA19C-6808-4E76-ABC8-0C240418DE2C}"/>
              </a:ext>
            </a:extLst>
          </p:cNvPr>
          <p:cNvSpPr/>
          <p:nvPr/>
        </p:nvSpPr>
        <p:spPr>
          <a:xfrm>
            <a:off x="2640930" y="1289460"/>
            <a:ext cx="9306428" cy="2038366"/>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IN" dirty="0">
                <a:solidFill>
                  <a:schemeClr val="bg1">
                    <a:lumMod val="75000"/>
                  </a:schemeClr>
                </a:solidFill>
                <a:latin typeface="Arial" panose="020B0604020202020204" pitchFamily="34" charset="0"/>
                <a:cs typeface="Arial" panose="020B0604020202020204" pitchFamily="34" charset="0"/>
              </a:rPr>
              <a:t>We have selected our final ML model based on the Accuracy Score values. As seen earlier in our case the Random Forest model has the best Accuracy Score value of 0.8620689655172413. Therefore, to determine our Business Solution we will use Random Forest as our final ML model.</a:t>
            </a:r>
          </a:p>
          <a:p>
            <a:pPr lvl="0" eaLnBrk="0" fontAlgn="base" hangingPunct="0">
              <a:spcBef>
                <a:spcPct val="0"/>
              </a:spcBef>
              <a:spcAft>
                <a:spcPct val="0"/>
              </a:spcAft>
            </a:pPr>
            <a:endParaRPr lang="en-IN" sz="600" dirty="0">
              <a:solidFill>
                <a:schemeClr val="bg1">
                  <a:lumMod val="75000"/>
                </a:schemeClr>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IN" dirty="0">
                <a:solidFill>
                  <a:schemeClr val="bg1">
                    <a:lumMod val="75000"/>
                  </a:schemeClr>
                </a:solidFill>
                <a:latin typeface="Arial" panose="020B0604020202020204" pitchFamily="34" charset="0"/>
                <a:cs typeface="Arial" panose="020B0604020202020204" pitchFamily="34" charset="0"/>
              </a:rPr>
              <a:t>In order to make any actionable recommendations, we are looking upon the feature’s importance based on our selected model i.e. Random Forest model.</a:t>
            </a:r>
            <a:endParaRPr lang="en-US" altLang="en-US"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068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42</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531015" y="3075057"/>
            <a:ext cx="11129970" cy="707886"/>
          </a:xfrm>
          <a:prstGeom prst="rect">
            <a:avLst/>
          </a:prstGeom>
          <a:noFill/>
        </p:spPr>
        <p:txBody>
          <a:bodyPr wrap="none" rtlCol="0">
            <a:spAutoFit/>
          </a:bodyPr>
          <a:lstStyle/>
          <a:p>
            <a:r>
              <a:rPr lang="en-US" sz="4000" dirty="0">
                <a:solidFill>
                  <a:srgbClr val="000000"/>
                </a:solidFill>
                <a:latin typeface="Arial" panose="020B0604020202020204" pitchFamily="34" charset="0"/>
                <a:cs typeface="Arial" panose="020B0604020202020204" pitchFamily="34" charset="0"/>
              </a:rPr>
              <a:t>APPENDIX VI: Conclusion &amp; Recommendations</a:t>
            </a:r>
            <a:endParaRPr lang="en-IN" sz="4000" dirty="0">
              <a:solidFill>
                <a:srgbClr val="000000"/>
              </a:solidFill>
              <a:latin typeface="Arial" panose="020B0604020202020204" pitchFamily="34" charset="0"/>
              <a:cs typeface="Arial" panose="020B0604020202020204" pitchFamily="34" charset="0"/>
            </a:endParaRPr>
          </a:p>
        </p:txBody>
      </p:sp>
      <p:sp>
        <p:nvSpPr>
          <p:cNvPr id="5" name="Arrow: Left 4">
            <a:hlinkClick r:id="rId2" action="ppaction://hlinksldjump"/>
            <a:extLst>
              <a:ext uri="{FF2B5EF4-FFF2-40B4-BE49-F238E27FC236}">
                <a16:creationId xmlns:a16="http://schemas.microsoft.com/office/drawing/2014/main" id="{1E14C8CC-9269-45DC-85DB-673B91C2FB98}"/>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E38B213-301A-4E94-8DF9-D6B7B788DB92}"/>
              </a:ext>
            </a:extLst>
          </p:cNvPr>
          <p:cNvSpPr txBox="1"/>
          <p:nvPr/>
        </p:nvSpPr>
        <p:spPr>
          <a:xfrm>
            <a:off x="5274590" y="3856116"/>
            <a:ext cx="6672019" cy="2308324"/>
          </a:xfrm>
          <a:prstGeom prst="rect">
            <a:avLst/>
          </a:prstGeom>
          <a:solidFill>
            <a:srgbClr val="262626"/>
          </a:solidFill>
        </p:spPr>
        <p:txBody>
          <a:bodyPr wrap="none" rtlCol="0">
            <a:spAutoFit/>
          </a:bodyPr>
          <a:lstStyle/>
          <a:p>
            <a:r>
              <a:rPr lang="en-US" sz="2400"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Appendix I 	: EDA / Visualization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Appendix II	: Data Wrangling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Appendix III	: Predictive Modelling</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Appendix IV	: Model Comparison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Appendix V	: Business Solution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Appendix VI 	: Conclusion &amp; Recommendations</a:t>
            </a:r>
            <a:endParaRPr lang="en-US" sz="2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7469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CONTINUED…</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43</a:t>
            </a:fld>
            <a:endParaRPr lang="en-IN"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2BA522F-98BD-4812-8C6F-EDCFE06DB281}"/>
              </a:ext>
            </a:extLst>
          </p:cNvPr>
          <p:cNvSpPr txBox="1"/>
          <p:nvPr/>
        </p:nvSpPr>
        <p:spPr>
          <a:xfrm>
            <a:off x="2640930" y="737772"/>
            <a:ext cx="93064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dirty="0">
                <a:solidFill>
                  <a:srgbClr val="000000"/>
                </a:solidFill>
                <a:latin typeface="Arial" panose="020B0604020202020204" pitchFamily="34" charset="0"/>
                <a:cs typeface="Arial" panose="020B0604020202020204" pitchFamily="34" charset="0"/>
              </a:rPr>
              <a:t>Business Solution : </a:t>
            </a:r>
            <a:r>
              <a:rPr lang="en-IN" sz="2400" b="1" dirty="0">
                <a:solidFill>
                  <a:srgbClr val="000000"/>
                </a:solidFill>
                <a:latin typeface="Arial" panose="020B0604020202020204" pitchFamily="34" charset="0"/>
                <a:cs typeface="Arial" panose="020B0604020202020204" pitchFamily="34" charset="0"/>
              </a:rPr>
              <a:t>Feature Importance</a:t>
            </a:r>
            <a:r>
              <a:rPr lang="en-IN" sz="2400" dirty="0">
                <a:solidFill>
                  <a:schemeClr val="bg1">
                    <a:lumMod val="75000"/>
                  </a:schemeClr>
                </a:solidFill>
                <a:latin typeface="Arial" panose="020B0604020202020204" pitchFamily="34" charset="0"/>
                <a:cs typeface="Arial" panose="020B0604020202020204" pitchFamily="34" charset="0"/>
              </a:rPr>
              <a:t>'</a:t>
            </a:r>
            <a:endParaRPr lang="en-US" sz="2400" b="1" dirty="0">
              <a:solidFill>
                <a:srgbClr val="000000"/>
              </a:solidFill>
              <a:latin typeface="Arial" panose="020B060402020202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DD8CAA4C-474C-4020-92BC-2DE7D007F76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sz="2400" b="1" dirty="0">
                <a:solidFill>
                  <a:srgbClr val="91763F"/>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12CC5652-017F-4C30-B93E-366518F3F4CF}"/>
              </a:ext>
            </a:extLst>
          </p:cNvPr>
          <p:cNvSpPr/>
          <p:nvPr/>
        </p:nvSpPr>
        <p:spPr>
          <a:xfrm>
            <a:off x="11435688"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08CFA19C-6808-4E76-ABC8-0C240418DE2C}"/>
              </a:ext>
            </a:extLst>
          </p:cNvPr>
          <p:cNvSpPr/>
          <p:nvPr/>
        </p:nvSpPr>
        <p:spPr>
          <a:xfrm>
            <a:off x="2640930" y="2338054"/>
            <a:ext cx="9306428" cy="2879678"/>
          </a:xfrm>
          <a:prstGeom prst="round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2400" dirty="0">
                <a:solidFill>
                  <a:schemeClr val="bg1">
                    <a:lumMod val="75000"/>
                  </a:schemeClr>
                </a:solidFill>
                <a:latin typeface="Arial" panose="020B0604020202020204" pitchFamily="34" charset="0"/>
                <a:cs typeface="Arial" panose="020B0604020202020204" pitchFamily="34" charset="0"/>
              </a:rPr>
              <a:t>Key outcomes of the analysis are the recommendations for future marketing campaigns:</a:t>
            </a:r>
          </a:p>
          <a:p>
            <a:pPr lvl="0" eaLnBrk="0" fontAlgn="base" hangingPunct="0">
              <a:spcBef>
                <a:spcPct val="0"/>
              </a:spcBef>
              <a:spcAft>
                <a:spcPct val="0"/>
              </a:spcAft>
            </a:pPr>
            <a:endParaRPr lang="en-US" altLang="en-US" sz="2400" dirty="0">
              <a:solidFill>
                <a:schemeClr val="bg1">
                  <a:lumMod val="75000"/>
                </a:schemeClr>
              </a:solidFill>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Ø"/>
            </a:pPr>
            <a:r>
              <a:rPr lang="en-US" altLang="en-US" dirty="0">
                <a:solidFill>
                  <a:schemeClr val="bg1">
                    <a:lumMod val="75000"/>
                  </a:schemeClr>
                </a:solidFill>
                <a:latin typeface="Arial" panose="020B0604020202020204" pitchFamily="34" charset="0"/>
                <a:cs typeface="Arial" panose="020B0604020202020204" pitchFamily="34" charset="0"/>
              </a:rPr>
              <a:t>Sales pitch of the campaign should be 4mins to 6 mins long. </a:t>
            </a:r>
          </a:p>
          <a:p>
            <a:pPr marL="342900" lvl="0" indent="-342900" eaLnBrk="0" fontAlgn="base" hangingPunct="0">
              <a:spcBef>
                <a:spcPct val="0"/>
              </a:spcBef>
              <a:spcAft>
                <a:spcPct val="0"/>
              </a:spcAft>
              <a:buFont typeface="Wingdings" panose="05000000000000000000" pitchFamily="2" charset="2"/>
              <a:buChar char="Ø"/>
            </a:pPr>
            <a:r>
              <a:rPr lang="en-US" altLang="en-US" dirty="0">
                <a:solidFill>
                  <a:schemeClr val="bg1">
                    <a:lumMod val="75000"/>
                  </a:schemeClr>
                </a:solidFill>
                <a:latin typeface="Arial" panose="020B0604020202020204" pitchFamily="34" charset="0"/>
                <a:cs typeface="Arial" panose="020B0604020202020204" pitchFamily="34" charset="0"/>
              </a:rPr>
              <a:t>Customers having account balance north of $935 should be the focus group. </a:t>
            </a:r>
          </a:p>
          <a:p>
            <a:pPr marL="342900" lvl="0" indent="-342900" eaLnBrk="0" fontAlgn="base" hangingPunct="0">
              <a:spcBef>
                <a:spcPct val="0"/>
              </a:spcBef>
              <a:spcAft>
                <a:spcPct val="0"/>
              </a:spcAft>
              <a:buFont typeface="Wingdings" panose="05000000000000000000" pitchFamily="2" charset="2"/>
              <a:buChar char="Ø"/>
            </a:pPr>
            <a:r>
              <a:rPr lang="en-US" altLang="en-US" dirty="0">
                <a:solidFill>
                  <a:schemeClr val="bg1">
                    <a:lumMod val="75000"/>
                  </a:schemeClr>
                </a:solidFill>
                <a:latin typeface="Arial" panose="020B0604020202020204" pitchFamily="34" charset="0"/>
                <a:cs typeface="Arial" panose="020B0604020202020204" pitchFamily="34" charset="0"/>
              </a:rPr>
              <a:t>Customers having age groups between 31 &amp; 53 shouldn't be the focus group. </a:t>
            </a:r>
          </a:p>
          <a:p>
            <a:pPr marL="342900" lvl="0" indent="-342900" eaLnBrk="0" fontAlgn="base" hangingPunct="0">
              <a:spcBef>
                <a:spcPct val="0"/>
              </a:spcBef>
              <a:spcAft>
                <a:spcPct val="0"/>
              </a:spcAft>
              <a:buFont typeface="Wingdings" panose="05000000000000000000" pitchFamily="2" charset="2"/>
              <a:buChar char="Ø"/>
            </a:pPr>
            <a:r>
              <a:rPr lang="en-US" altLang="en-US" dirty="0">
                <a:solidFill>
                  <a:schemeClr val="bg1">
                    <a:lumMod val="75000"/>
                  </a:schemeClr>
                </a:solidFill>
                <a:latin typeface="Arial" panose="020B0604020202020204" pitchFamily="34" charset="0"/>
                <a:cs typeface="Arial" panose="020B0604020202020204" pitchFamily="34" charset="0"/>
              </a:rPr>
              <a:t>Customers are more willing to invest either before 8th or after 23rd of the month.</a:t>
            </a:r>
            <a:endParaRPr lang="en-US" altLang="en-US" sz="40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339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44</a:t>
            </a:fld>
            <a:endParaRPr lang="en-IN" dirty="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D22C74-EEC1-4B4C-B23B-7B82B2F88A87}"/>
              </a:ext>
            </a:extLst>
          </p:cNvPr>
          <p:cNvSpPr txBox="1"/>
          <p:nvPr/>
        </p:nvSpPr>
        <p:spPr>
          <a:xfrm>
            <a:off x="4879160" y="3075057"/>
            <a:ext cx="2433679" cy="707886"/>
          </a:xfrm>
          <a:prstGeom prst="rect">
            <a:avLst/>
          </a:prstGeom>
          <a:noFill/>
        </p:spPr>
        <p:txBody>
          <a:bodyPr wrap="none" rtlCol="0">
            <a:spAutoFit/>
          </a:bodyPr>
          <a:lstStyle/>
          <a:p>
            <a:pPr algn="ctr"/>
            <a:r>
              <a:rPr lang="en-US" sz="4000" dirty="0">
                <a:latin typeface="Arial" panose="020B0604020202020204" pitchFamily="34" charset="0"/>
                <a:cs typeface="Arial" panose="020B0604020202020204" pitchFamily="34" charset="0"/>
              </a:rPr>
              <a:t>THE END</a:t>
            </a:r>
          </a:p>
        </p:txBody>
      </p:sp>
      <p:sp>
        <p:nvSpPr>
          <p:cNvPr id="7" name="Arrow: Left 6">
            <a:hlinkClick r:id="rId2" action="ppaction://hlinksldjump"/>
            <a:extLst>
              <a:ext uri="{FF2B5EF4-FFF2-40B4-BE49-F238E27FC236}">
                <a16:creationId xmlns:a16="http://schemas.microsoft.com/office/drawing/2014/main" id="{872FD47F-8D38-48D3-98B9-616C4C268025}"/>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745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fontScale="90000"/>
          </a:bodyPr>
          <a:lstStyle/>
          <a:p>
            <a:pPr algn="ctr"/>
            <a:r>
              <a:rPr lang="en-US" dirty="0">
                <a:solidFill>
                  <a:schemeClr val="bg1">
                    <a:lumMod val="75000"/>
                  </a:schemeClr>
                </a:solidFill>
                <a:latin typeface="Arial" panose="020B0604020202020204" pitchFamily="34" charset="0"/>
                <a:cs typeface="Arial" panose="020B0604020202020204" pitchFamily="34" charset="0"/>
              </a:rPr>
              <a:t>GOALS</a:t>
            </a:r>
            <a:endParaRPr lang="en-IN"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5</a:t>
            </a:fld>
            <a:endParaRPr lang="en-IN"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31E7F34-9FF9-437E-AA38-DF06D675F094}"/>
              </a:ext>
            </a:extLst>
          </p:cNvPr>
          <p:cNvSpPr/>
          <p:nvPr/>
        </p:nvSpPr>
        <p:spPr>
          <a:xfrm>
            <a:off x="2796209" y="1978555"/>
            <a:ext cx="9205293" cy="3046988"/>
          </a:xfrm>
          <a:prstGeom prst="rect">
            <a:avLst/>
          </a:prstGeom>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IN" sz="2400" dirty="0">
                <a:latin typeface="Arial" panose="020B0604020202020204" pitchFamily="34" charset="0"/>
                <a:cs typeface="Arial" panose="020B0604020202020204" pitchFamily="34" charset="0"/>
              </a:rPr>
              <a:t>Our aim is to utilize machine learning concepts and enhance the marketing campaign. We will ensure this by:</a:t>
            </a:r>
          </a:p>
          <a:p>
            <a:pPr>
              <a:buClr>
                <a:schemeClr val="tx1">
                  <a:lumMod val="75000"/>
                  <a:lumOff val="25000"/>
                </a:schemeClr>
              </a:buClr>
            </a:pPr>
            <a:endParaRPr lang="en-IN" sz="2400" dirty="0">
              <a:latin typeface="Arial" panose="020B0604020202020204" pitchFamily="34" charset="0"/>
              <a:cs typeface="Arial" panose="020B0604020202020204" pitchFamily="34" charset="0"/>
            </a:endParaRPr>
          </a:p>
          <a:p>
            <a:pPr marL="342900" indent="-342900">
              <a:buClr>
                <a:schemeClr val="tx1">
                  <a:lumMod val="75000"/>
                  <a:lumOff val="25000"/>
                </a:schemeClr>
              </a:buClr>
              <a:buFont typeface="Wingdings" panose="05000000000000000000" pitchFamily="2" charset="2"/>
              <a:buChar char="Ø"/>
            </a:pPr>
            <a:r>
              <a:rPr lang="en-GB" sz="2400" dirty="0">
                <a:latin typeface="Arial" panose="020B0604020202020204" pitchFamily="34" charset="0"/>
                <a:cs typeface="Arial" panose="020B0604020202020204" pitchFamily="34" charset="0"/>
              </a:rPr>
              <a:t>Predicting if the customer will / will-not subscribe to a term deposit, by building multiple ML models.</a:t>
            </a:r>
          </a:p>
          <a:p>
            <a:pPr>
              <a:buClr>
                <a:schemeClr val="tx1">
                  <a:lumMod val="75000"/>
                  <a:lumOff val="25000"/>
                </a:schemeClr>
              </a:buClr>
            </a:pPr>
            <a:r>
              <a:rPr lang="en-GB" sz="2400" dirty="0">
                <a:latin typeface="Arial" panose="020B0604020202020204" pitchFamily="34" charset="0"/>
                <a:cs typeface="Arial" panose="020B0604020202020204" pitchFamily="34" charset="0"/>
              </a:rPr>
              <a:t> </a:t>
            </a:r>
          </a:p>
          <a:p>
            <a:pPr marL="342900" indent="-342900">
              <a:buClr>
                <a:schemeClr val="tx1">
                  <a:lumMod val="75000"/>
                  <a:lumOff val="25000"/>
                </a:schemeClr>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Providing </a:t>
            </a:r>
            <a:r>
              <a:rPr lang="en-IN" sz="2400" dirty="0">
                <a:latin typeface="Arial" panose="020B0604020202020204" pitchFamily="34" charset="0"/>
                <a:cs typeface="Arial" panose="020B0604020202020204" pitchFamily="34" charset="0"/>
              </a:rPr>
              <a:t>key outcomes along with actionable recommendations for future marketing campaigns.</a:t>
            </a:r>
            <a:endParaRPr lang="en-US" sz="2400" dirty="0">
              <a:latin typeface="Arial" panose="020B0604020202020204" pitchFamily="34" charset="0"/>
              <a:cs typeface="Arial" panose="020B0604020202020204" pitchFamily="34" charset="0"/>
            </a:endParaRPr>
          </a:p>
        </p:txBody>
      </p:sp>
      <p:sp>
        <p:nvSpPr>
          <p:cNvPr id="10" name="Flowchart: Alternate Process 9">
            <a:extLst>
              <a:ext uri="{FF2B5EF4-FFF2-40B4-BE49-F238E27FC236}">
                <a16:creationId xmlns:a16="http://schemas.microsoft.com/office/drawing/2014/main" id="{BF0BB043-EB10-4E85-8E79-33AB11D14B88}"/>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1" name="Arrow: Left 10">
            <a:hlinkClick r:id="rId13" action="ppaction://hlinksldjump"/>
            <a:extLst>
              <a:ext uri="{FF2B5EF4-FFF2-40B4-BE49-F238E27FC236}">
                <a16:creationId xmlns:a16="http://schemas.microsoft.com/office/drawing/2014/main" id="{B727C4EE-5788-4D81-9CDB-FD22431577B7}"/>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14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fontScale="90000"/>
          </a:bodyPr>
          <a:lstStyle/>
          <a:p>
            <a:pPr algn="ctr"/>
            <a:r>
              <a:rPr lang="en-US" dirty="0">
                <a:solidFill>
                  <a:schemeClr val="bg1">
                    <a:lumMod val="75000"/>
                  </a:schemeClr>
                </a:solidFill>
                <a:latin typeface="Arial" panose="020B0604020202020204" pitchFamily="34" charset="0"/>
                <a:cs typeface="Arial" panose="020B0604020202020204" pitchFamily="34" charset="0"/>
              </a:rPr>
              <a:t>METHODOLOGY</a:t>
            </a:r>
            <a:endParaRPr lang="en-IN"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6</a:t>
            </a:fld>
            <a:endParaRPr lang="en-IN"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31E7F34-9FF9-437E-AA38-DF06D675F094}"/>
              </a:ext>
            </a:extLst>
          </p:cNvPr>
          <p:cNvSpPr/>
          <p:nvPr/>
        </p:nvSpPr>
        <p:spPr>
          <a:xfrm>
            <a:off x="2796209" y="1609223"/>
            <a:ext cx="9205293" cy="3785652"/>
          </a:xfrm>
          <a:prstGeom prst="rect">
            <a:avLst/>
          </a:prstGeom>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IN" sz="2000" dirty="0">
                <a:latin typeface="Arial" panose="020B0604020202020204" pitchFamily="34" charset="0"/>
                <a:cs typeface="Arial" panose="020B0604020202020204" pitchFamily="34" charset="0"/>
              </a:rPr>
              <a:t>In order to enhance the marketing campaigns, we will have to take the following steps:</a:t>
            </a:r>
          </a:p>
          <a:p>
            <a:endParaRPr lang="en-IN" sz="2000" dirty="0">
              <a:latin typeface="Arial" panose="020B0604020202020204" pitchFamily="34" charset="0"/>
              <a:cs typeface="Arial" panose="020B0604020202020204" pitchFamily="34" charset="0"/>
            </a:endParaRPr>
          </a:p>
          <a:p>
            <a:pPr marL="342900" indent="-342900">
              <a:buClr>
                <a:schemeClr val="tx1">
                  <a:lumMod val="75000"/>
                  <a:lumOff val="25000"/>
                </a:schemeClr>
              </a:buClr>
              <a:buFont typeface="Wingdings" panose="05000000000000000000" pitchFamily="2" charset="2"/>
              <a:buChar char="Ø"/>
            </a:pPr>
            <a:r>
              <a:rPr lang="en-IN" sz="2000" dirty="0">
                <a:latin typeface="Arial" panose="020B0604020202020204" pitchFamily="34" charset="0"/>
                <a:cs typeface="Arial" panose="020B0604020202020204" pitchFamily="34" charset="0"/>
              </a:rPr>
              <a:t>Data Collection. </a:t>
            </a:r>
          </a:p>
          <a:p>
            <a:pPr marL="342900" indent="-342900">
              <a:buClr>
                <a:schemeClr val="tx1">
                  <a:lumMod val="75000"/>
                  <a:lumOff val="25000"/>
                </a:schemeClr>
              </a:buCl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buClr>
                <a:schemeClr val="tx1">
                  <a:lumMod val="75000"/>
                  <a:lumOff val="25000"/>
                </a:schemeClr>
              </a:buClr>
              <a:buFont typeface="Wingdings" panose="05000000000000000000" pitchFamily="2" charset="2"/>
              <a:buChar char="Ø"/>
            </a:pPr>
            <a:r>
              <a:rPr lang="en-IN" sz="2000" dirty="0">
                <a:latin typeface="Arial" panose="020B0604020202020204" pitchFamily="34" charset="0"/>
                <a:cs typeface="Arial" panose="020B0604020202020204" pitchFamily="34" charset="0"/>
              </a:rPr>
              <a:t>Exploratory Data Analysis (EDA) / Visualization.</a:t>
            </a:r>
          </a:p>
          <a:p>
            <a:pPr marL="342900" indent="-342900">
              <a:buClr>
                <a:schemeClr val="tx1">
                  <a:lumMod val="75000"/>
                  <a:lumOff val="25000"/>
                </a:schemeClr>
              </a:buCl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buClr>
                <a:schemeClr val="tx1">
                  <a:lumMod val="75000"/>
                  <a:lumOff val="25000"/>
                </a:schemeClr>
              </a:buClr>
              <a:buFont typeface="Wingdings" panose="05000000000000000000" pitchFamily="2" charset="2"/>
              <a:buChar char="Ø"/>
            </a:pPr>
            <a:r>
              <a:rPr lang="en-IN" sz="2000" dirty="0">
                <a:latin typeface="Arial" panose="020B0604020202020204" pitchFamily="34" charset="0"/>
                <a:cs typeface="Arial" panose="020B0604020202020204" pitchFamily="34" charset="0"/>
              </a:rPr>
              <a:t>Data Wrangling.</a:t>
            </a:r>
          </a:p>
          <a:p>
            <a:pPr marL="342900" indent="-342900">
              <a:buClr>
                <a:schemeClr val="tx1">
                  <a:lumMod val="75000"/>
                  <a:lumOff val="25000"/>
                </a:schemeClr>
              </a:buCl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buClr>
                <a:schemeClr val="tx1">
                  <a:lumMod val="75000"/>
                  <a:lumOff val="25000"/>
                </a:schemeClr>
              </a:buClr>
              <a:buFont typeface="Wingdings" panose="05000000000000000000" pitchFamily="2" charset="2"/>
              <a:buChar char="Ø"/>
            </a:pPr>
            <a:r>
              <a:rPr lang="en-IN" sz="2000" dirty="0">
                <a:latin typeface="Arial" panose="020B0604020202020204" pitchFamily="34" charset="0"/>
                <a:cs typeface="Arial" panose="020B0604020202020204" pitchFamily="34" charset="0"/>
              </a:rPr>
              <a:t>Predictive Modelling.</a:t>
            </a:r>
          </a:p>
          <a:p>
            <a:pPr marL="342900" indent="-342900">
              <a:buClr>
                <a:schemeClr val="tx1">
                  <a:lumMod val="75000"/>
                  <a:lumOff val="25000"/>
                </a:schemeClr>
              </a:buCl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buClr>
                <a:schemeClr val="tx1">
                  <a:lumMod val="75000"/>
                  <a:lumOff val="25000"/>
                </a:schemeClr>
              </a:buClr>
              <a:buFont typeface="Wingdings" panose="05000000000000000000" pitchFamily="2" charset="2"/>
              <a:buChar char="Ø"/>
            </a:pPr>
            <a:r>
              <a:rPr lang="en-IN" sz="2000" dirty="0">
                <a:latin typeface="Arial" panose="020B0604020202020204" pitchFamily="34" charset="0"/>
                <a:cs typeface="Arial" panose="020B0604020202020204" pitchFamily="34" charset="0"/>
              </a:rPr>
              <a:t>Key outcomes &amp; recommendations</a:t>
            </a:r>
          </a:p>
        </p:txBody>
      </p:sp>
      <p:sp>
        <p:nvSpPr>
          <p:cNvPr id="10" name="Flowchart: Alternate Process 9">
            <a:extLst>
              <a:ext uri="{FF2B5EF4-FFF2-40B4-BE49-F238E27FC236}">
                <a16:creationId xmlns:a16="http://schemas.microsoft.com/office/drawing/2014/main" id="{F98791B1-2933-4DA4-9A85-DE4D9C8A10DE}"/>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sz="2000" b="1" dirty="0">
                <a:solidFill>
                  <a:srgbClr val="91763F"/>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1" name="Arrow: Left 10">
            <a:hlinkClick r:id="rId13" action="ppaction://hlinksldjump"/>
            <a:extLst>
              <a:ext uri="{FF2B5EF4-FFF2-40B4-BE49-F238E27FC236}">
                <a16:creationId xmlns:a16="http://schemas.microsoft.com/office/drawing/2014/main" id="{EA0F89DD-48A3-49C5-8624-38A7DCD40BE2}"/>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205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fontScale="90000"/>
          </a:bodyPr>
          <a:lstStyle/>
          <a:p>
            <a:pPr algn="ctr"/>
            <a:r>
              <a:rPr lang="en-US" dirty="0">
                <a:solidFill>
                  <a:schemeClr val="bg1">
                    <a:lumMod val="75000"/>
                  </a:schemeClr>
                </a:solidFill>
                <a:latin typeface="Arial" panose="020B0604020202020204" pitchFamily="34" charset="0"/>
                <a:cs typeface="Arial" panose="020B0604020202020204" pitchFamily="34" charset="0"/>
              </a:rPr>
              <a:t>PREDICTIVE-MODELLING</a:t>
            </a:r>
            <a:endParaRPr lang="en-IN"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7</a:t>
            </a:fld>
            <a:endParaRPr lang="en-IN"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31E7F34-9FF9-437E-AA38-DF06D675F094}"/>
              </a:ext>
            </a:extLst>
          </p:cNvPr>
          <p:cNvSpPr/>
          <p:nvPr/>
        </p:nvSpPr>
        <p:spPr>
          <a:xfrm>
            <a:off x="2673378" y="777993"/>
            <a:ext cx="9205293" cy="3170099"/>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US" sz="2000" dirty="0">
                <a:latin typeface="Arial" panose="020B0604020202020204" pitchFamily="34" charset="0"/>
                <a:cs typeface="Arial" panose="020B0604020202020204" pitchFamily="34" charset="0"/>
              </a:rPr>
              <a:t>Summary of ML models used:</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graphicFrame>
        <p:nvGraphicFramePr>
          <p:cNvPr id="5" name="Table 5">
            <a:extLst>
              <a:ext uri="{FF2B5EF4-FFF2-40B4-BE49-F238E27FC236}">
                <a16:creationId xmlns:a16="http://schemas.microsoft.com/office/drawing/2014/main" id="{69B96B9B-FAFE-4C87-A7CA-430AA979FD0E}"/>
              </a:ext>
            </a:extLst>
          </p:cNvPr>
          <p:cNvGraphicFramePr>
            <a:graphicFrameLocks noGrp="1"/>
          </p:cNvGraphicFramePr>
          <p:nvPr>
            <p:extLst>
              <p:ext uri="{D42A27DB-BD31-4B8C-83A1-F6EECF244321}">
                <p14:modId xmlns:p14="http://schemas.microsoft.com/office/powerpoint/2010/main" val="78599050"/>
              </p:ext>
            </p:extLst>
          </p:nvPr>
        </p:nvGraphicFramePr>
        <p:xfrm>
          <a:off x="3944203" y="1138095"/>
          <a:ext cx="6168788" cy="2595880"/>
        </p:xfrm>
        <a:graphic>
          <a:graphicData uri="http://schemas.openxmlformats.org/drawingml/2006/table">
            <a:tbl>
              <a:tblPr firstRow="1" bandRow="1">
                <a:tableStyleId>{5C22544A-7EE6-4342-B048-85BDC9FD1C3A}</a:tableStyleId>
              </a:tblPr>
              <a:tblGrid>
                <a:gridCol w="3099961">
                  <a:extLst>
                    <a:ext uri="{9D8B030D-6E8A-4147-A177-3AD203B41FA5}">
                      <a16:colId xmlns:a16="http://schemas.microsoft.com/office/drawing/2014/main" val="3272810331"/>
                    </a:ext>
                  </a:extLst>
                </a:gridCol>
                <a:gridCol w="3068827">
                  <a:extLst>
                    <a:ext uri="{9D8B030D-6E8A-4147-A177-3AD203B41FA5}">
                      <a16:colId xmlns:a16="http://schemas.microsoft.com/office/drawing/2014/main" val="2494887389"/>
                    </a:ext>
                  </a:extLst>
                </a:gridCol>
              </a:tblGrid>
              <a:tr h="370840">
                <a:tc>
                  <a:txBody>
                    <a:bodyPr/>
                    <a:lstStyle/>
                    <a:p>
                      <a:pPr lvl="0" algn="ctr">
                        <a:lnSpc>
                          <a:spcPct val="100000"/>
                        </a:lnSpc>
                        <a:buClr>
                          <a:schemeClr val="tx1">
                            <a:lumMod val="75000"/>
                            <a:lumOff val="25000"/>
                          </a:schemeClr>
                        </a:buClr>
                        <a:buFont typeface="Wingdings" panose="05000000000000000000" pitchFamily="2" charset="2"/>
                        <a:buNone/>
                      </a:pPr>
                      <a:r>
                        <a:rPr lang="en-US" sz="1800" b="1" u="sng" dirty="0">
                          <a:solidFill>
                            <a:schemeClr val="tx1"/>
                          </a:solidFill>
                          <a:latin typeface="Arial" panose="020B0604020202020204" pitchFamily="34" charset="0"/>
                          <a:cs typeface="Arial" panose="020B0604020202020204" pitchFamily="34" charset="0"/>
                        </a:rPr>
                        <a:t>ML MODELS</a:t>
                      </a:r>
                      <a:endParaRPr lang="en-IN" sz="1800" b="1" u="sng"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US" sz="1800" b="1" u="sng" dirty="0">
                          <a:solidFill>
                            <a:schemeClr val="tx1"/>
                          </a:solidFill>
                          <a:latin typeface="Arial" panose="020B0604020202020204" pitchFamily="34" charset="0"/>
                          <a:cs typeface="Arial" panose="020B0604020202020204" pitchFamily="34" charset="0"/>
                        </a:rPr>
                        <a:t>ACCURACY</a:t>
                      </a:r>
                      <a:endParaRPr lang="en-IN" sz="1800" b="1" u="sng" dirty="0">
                        <a:solidFill>
                          <a:schemeClr val="tx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302899"/>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a:solidFill>
                            <a:srgbClr val="000000"/>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Logistic Regression</a:t>
                      </a:r>
                      <a:endParaRPr lang="en-IN" dirty="0">
                        <a:solidFill>
                          <a:srgbClr val="000000"/>
                        </a:solidFill>
                        <a:latin typeface="Arial" panose="020B0604020202020204" pitchFamily="34" charset="0"/>
                        <a:cs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0000"/>
                        </a:lnSpc>
                      </a:pPr>
                      <a:r>
                        <a:rPr lang="en-US" dirty="0">
                          <a:latin typeface="Arial" panose="020B0604020202020204" pitchFamily="34" charset="0"/>
                          <a:cs typeface="Arial" panose="020B0604020202020204" pitchFamily="34" charset="0"/>
                        </a:rPr>
                        <a:t>0.834303</a:t>
                      </a:r>
                      <a:endParaRPr lang="en-IN" dirty="0">
                        <a:latin typeface="Arial" panose="020B0604020202020204" pitchFamily="34" charset="0"/>
                        <a:cs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1714208"/>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solidFill>
                            <a:srgbClr val="000000"/>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GridSearchCV</a:t>
                      </a:r>
                      <a:endParaRPr lang="en-IN" dirty="0">
                        <a:solidFill>
                          <a:srgbClr val="00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pPr>
                      <a:r>
                        <a:rPr lang="en-US" dirty="0">
                          <a:latin typeface="Arial" panose="020B0604020202020204" pitchFamily="34" charset="0"/>
                          <a:cs typeface="Arial" panose="020B0604020202020204" pitchFamily="34" charset="0"/>
                        </a:rPr>
                        <a:t>0.801164</a:t>
                      </a:r>
                      <a:endParaRPr lang="en-IN"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881527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a:solidFill>
                            <a:srgbClr val="000000"/>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Decision Tree</a:t>
                      </a:r>
                      <a:endParaRPr lang="en-GB" dirty="0">
                        <a:solidFill>
                          <a:srgbClr val="00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pPr>
                      <a:r>
                        <a:rPr lang="en-US" dirty="0">
                          <a:latin typeface="Arial" panose="020B0604020202020204" pitchFamily="34" charset="0"/>
                          <a:cs typeface="Arial" panose="020B0604020202020204" pitchFamily="34" charset="0"/>
                        </a:rPr>
                        <a:t>0.799820</a:t>
                      </a:r>
                      <a:endParaRPr lang="en-IN"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73540578"/>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b="1" dirty="0">
                          <a:solidFill>
                            <a:srgbClr val="000000"/>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Random Forest</a:t>
                      </a:r>
                      <a:endParaRPr lang="en-GB" b="1" dirty="0">
                        <a:solidFill>
                          <a:srgbClr val="00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1763F"/>
                    </a:solidFill>
                  </a:tcPr>
                </a:tc>
                <a:tc>
                  <a:txBody>
                    <a:bodyPr/>
                    <a:lstStyle/>
                    <a:p>
                      <a:pPr algn="ctr">
                        <a:lnSpc>
                          <a:spcPct val="100000"/>
                        </a:lnSpc>
                      </a:pPr>
                      <a:r>
                        <a:rPr lang="en-US" b="1" dirty="0">
                          <a:latin typeface="Arial" panose="020B0604020202020204" pitchFamily="34" charset="0"/>
                          <a:cs typeface="Arial" panose="020B0604020202020204" pitchFamily="34" charset="0"/>
                        </a:rPr>
                        <a:t>0.862068</a:t>
                      </a:r>
                      <a:endParaRPr lang="en-IN" b="1"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1763F"/>
                    </a:solidFill>
                  </a:tcPr>
                </a:tc>
                <a:extLst>
                  <a:ext uri="{0D108BD9-81ED-4DB2-BD59-A6C34878D82A}">
                    <a16:rowId xmlns:a16="http://schemas.microsoft.com/office/drawing/2014/main" val="10469935"/>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a:solidFill>
                            <a:srgbClr val="000000"/>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Ada Boost</a:t>
                      </a:r>
                      <a:endParaRPr lang="en-GB" dirty="0">
                        <a:solidFill>
                          <a:srgbClr val="00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pPr>
                      <a:r>
                        <a:rPr lang="en-US" dirty="0">
                          <a:latin typeface="Arial" panose="020B0604020202020204" pitchFamily="34" charset="0"/>
                          <a:cs typeface="Arial" panose="020B0604020202020204" pitchFamily="34" charset="0"/>
                        </a:rPr>
                        <a:t>0.816838</a:t>
                      </a:r>
                      <a:endParaRPr lang="en-IN"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46699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a:solidFill>
                            <a:srgbClr val="000000"/>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Voting Classifier</a:t>
                      </a:r>
                      <a:endParaRPr lang="en-IN" dirty="0">
                        <a:solidFill>
                          <a:srgbClr val="00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pPr>
                      <a:r>
                        <a:rPr lang="en-US" dirty="0">
                          <a:latin typeface="Arial" panose="020B0604020202020204" pitchFamily="34" charset="0"/>
                          <a:cs typeface="Arial" panose="020B0604020202020204" pitchFamily="34" charset="0"/>
                        </a:rPr>
                        <a:t>0.841916</a:t>
                      </a:r>
                      <a:endParaRPr lang="en-IN"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5731780"/>
                  </a:ext>
                </a:extLst>
              </a:tr>
            </a:tbl>
          </a:graphicData>
        </a:graphic>
      </p:graphicFrame>
      <p:sp>
        <p:nvSpPr>
          <p:cNvPr id="11" name="Rectangle 10">
            <a:extLst>
              <a:ext uri="{FF2B5EF4-FFF2-40B4-BE49-F238E27FC236}">
                <a16:creationId xmlns:a16="http://schemas.microsoft.com/office/drawing/2014/main" id="{4A6F0484-FBCA-42C2-8DE3-E578485E397E}"/>
              </a:ext>
            </a:extLst>
          </p:cNvPr>
          <p:cNvSpPr/>
          <p:nvPr/>
        </p:nvSpPr>
        <p:spPr>
          <a:xfrm>
            <a:off x="2673377" y="4192334"/>
            <a:ext cx="9205293" cy="1938992"/>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IN" b="1" u="sng" dirty="0">
                <a:latin typeface="Arial" panose="020B0604020202020204" pitchFamily="34" charset="0"/>
                <a:cs typeface="Arial" panose="020B0604020202020204" pitchFamily="34" charset="0"/>
              </a:rPr>
              <a:t>CONCLUSION 1: ML MODEL SELECTION</a:t>
            </a:r>
          </a:p>
          <a:p>
            <a:endParaRPr lang="en-IN" sz="1200"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Our final ML model is based on high Accuracy Score values. As seen above in our case the Random Forest model has the best Accuracy Score value of 0.862068.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Therefore, to determine the Business Solution we will use Random Forest as our final ML model.</a:t>
            </a:r>
          </a:p>
        </p:txBody>
      </p:sp>
      <p:sp>
        <p:nvSpPr>
          <p:cNvPr id="14" name="Flowchart: Alternate Process 13">
            <a:extLst>
              <a:ext uri="{FF2B5EF4-FFF2-40B4-BE49-F238E27FC236}">
                <a16:creationId xmlns:a16="http://schemas.microsoft.com/office/drawing/2014/main" id="{B1A29C4D-E5D7-465D-AE84-818052694F47}"/>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Introduction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Predictive-Modelling</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4"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5"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6"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6"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7"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8"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7"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9" action="ppaction://hlinksldjump"/>
            <a:extLst>
              <a:ext uri="{FF2B5EF4-FFF2-40B4-BE49-F238E27FC236}">
                <a16:creationId xmlns:a16="http://schemas.microsoft.com/office/drawing/2014/main" id="{F8653868-568A-4273-84ED-31F824205EC4}"/>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136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fontScale="90000"/>
          </a:bodyPr>
          <a:lstStyle/>
          <a:p>
            <a:pPr algn="ctr"/>
            <a:r>
              <a:rPr lang="en-US" dirty="0">
                <a:solidFill>
                  <a:schemeClr val="bg1">
                    <a:lumMod val="75000"/>
                  </a:schemeClr>
                </a:solidFill>
                <a:latin typeface="Arial" panose="020B0604020202020204" pitchFamily="34" charset="0"/>
                <a:cs typeface="Arial" panose="020B0604020202020204" pitchFamily="34" charset="0"/>
              </a:rPr>
              <a:t>CONTINUED…</a:t>
            </a:r>
            <a:endParaRPr lang="en-IN"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8</a:t>
            </a:fld>
            <a:endParaRPr lang="en-IN" dirty="0">
              <a:solidFill>
                <a:srgbClr val="000000"/>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A6F0484-FBCA-42C2-8DE3-E578485E397E}"/>
              </a:ext>
            </a:extLst>
          </p:cNvPr>
          <p:cNvSpPr/>
          <p:nvPr/>
        </p:nvSpPr>
        <p:spPr>
          <a:xfrm>
            <a:off x="2618785" y="800323"/>
            <a:ext cx="9205293" cy="646331"/>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r>
              <a:rPr lang="en-IN" dirty="0">
                <a:latin typeface="Arial" panose="020B0604020202020204" pitchFamily="34" charset="0"/>
                <a:cs typeface="Arial" panose="020B0604020202020204" pitchFamily="34" charset="0"/>
              </a:rPr>
              <a:t>In order to make any actionable recommendations, we must look upon the feature importance's based on our selected model i.e. Random Forest model.</a:t>
            </a:r>
          </a:p>
        </p:txBody>
      </p:sp>
      <p:sp>
        <p:nvSpPr>
          <p:cNvPr id="12" name="Rectangle 11">
            <a:extLst>
              <a:ext uri="{FF2B5EF4-FFF2-40B4-BE49-F238E27FC236}">
                <a16:creationId xmlns:a16="http://schemas.microsoft.com/office/drawing/2014/main" id="{AE9682AC-A581-47D2-B33E-12DDC34E1C6A}"/>
              </a:ext>
            </a:extLst>
          </p:cNvPr>
          <p:cNvSpPr/>
          <p:nvPr/>
        </p:nvSpPr>
        <p:spPr>
          <a:xfrm>
            <a:off x="2618785" y="4638354"/>
            <a:ext cx="9205293" cy="2031325"/>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As we can see from the above shown bar plot representing the feature importance’s. The top 4 important features are:</a:t>
            </a:r>
          </a:p>
          <a:p>
            <a:pPr lvl="0" eaLnBrk="0" fontAlgn="base" hangingPunct="0">
              <a:spcBef>
                <a:spcPct val="0"/>
              </a:spcBef>
              <a:spcAft>
                <a:spcPct val="0"/>
              </a:spcAft>
            </a:pPr>
            <a:endParaRPr lang="en-US" altLang="en-US" dirty="0">
              <a:solidFill>
                <a:schemeClr val="tx1"/>
              </a:solidFill>
              <a:latin typeface="Arial" panose="020B0604020202020204" pitchFamily="34" charset="0"/>
              <a:cs typeface="Arial" panose="020B0604020202020204" pitchFamily="34" charset="0"/>
            </a:endParaRPr>
          </a:p>
          <a:p>
            <a:pPr marL="342900" lvl="0" indent="-342900" eaLnBrk="0" fontAlgn="base" hangingPunct="0">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cs typeface="Arial" panose="020B0604020202020204" pitchFamily="34" charset="0"/>
              </a:rPr>
              <a:t>Duration 	: Last contact duration in seconds made with the customer. </a:t>
            </a:r>
          </a:p>
          <a:p>
            <a:pPr marL="342900" lvl="0" indent="-342900" eaLnBrk="0" fontAlgn="base" hangingPunct="0">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cs typeface="Arial" panose="020B0604020202020204" pitchFamily="34" charset="0"/>
              </a:rPr>
              <a:t>Balance 	: Customer Balance Amount with the bank. </a:t>
            </a:r>
          </a:p>
          <a:p>
            <a:pPr marL="342900" lvl="0" indent="-342900" eaLnBrk="0" fontAlgn="base" hangingPunct="0">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cs typeface="Arial" panose="020B0604020202020204" pitchFamily="34" charset="0"/>
              </a:rPr>
              <a:t>Age 		: Age of the customer. </a:t>
            </a:r>
          </a:p>
          <a:p>
            <a:pPr marL="342900" lvl="0" indent="-342900" eaLnBrk="0" fontAlgn="base" hangingPunct="0">
              <a:spcBef>
                <a:spcPct val="0"/>
              </a:spcBef>
              <a:spcAft>
                <a:spcPct val="0"/>
              </a:spcAft>
              <a:buClr>
                <a:schemeClr val="tx1">
                  <a:lumMod val="75000"/>
                  <a:lumOff val="25000"/>
                </a:schemeClr>
              </a:buClr>
              <a:buFont typeface="Wingdings" panose="05000000000000000000" pitchFamily="2" charset="2"/>
              <a:buChar char="Ø"/>
            </a:pPr>
            <a:r>
              <a:rPr lang="en-US" altLang="en-US" dirty="0">
                <a:solidFill>
                  <a:schemeClr val="tx1"/>
                </a:solidFill>
                <a:latin typeface="Arial" panose="020B0604020202020204" pitchFamily="34" charset="0"/>
                <a:cs typeface="Arial" panose="020B0604020202020204" pitchFamily="34" charset="0"/>
              </a:rPr>
              <a:t>Day 		: Last contacted day of the week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A011A27D-E839-4FE1-ABBA-BBB8E96B03E5}"/>
              </a:ext>
            </a:extLst>
          </p:cNvPr>
          <p:cNvGrpSpPr/>
          <p:nvPr/>
        </p:nvGrpSpPr>
        <p:grpSpPr>
          <a:xfrm>
            <a:off x="2618784" y="1526656"/>
            <a:ext cx="9227187" cy="3043637"/>
            <a:chOff x="2618784" y="1526656"/>
            <a:chExt cx="9227187" cy="3043637"/>
          </a:xfrm>
        </p:grpSpPr>
        <p:pic>
          <p:nvPicPr>
            <p:cNvPr id="7" name="Picture 6">
              <a:extLst>
                <a:ext uri="{FF2B5EF4-FFF2-40B4-BE49-F238E27FC236}">
                  <a16:creationId xmlns:a16="http://schemas.microsoft.com/office/drawing/2014/main" id="{7ADFC7FC-7E95-4DF9-8FA6-2A8863A6F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784" y="1526656"/>
              <a:ext cx="9227187" cy="3043637"/>
            </a:xfrm>
            <a:prstGeom prst="rect">
              <a:avLst/>
            </a:prstGeom>
          </p:spPr>
        </p:pic>
        <p:cxnSp>
          <p:nvCxnSpPr>
            <p:cNvPr id="17" name="Straight Arrow Connector 16">
              <a:extLst>
                <a:ext uri="{FF2B5EF4-FFF2-40B4-BE49-F238E27FC236}">
                  <a16:creationId xmlns:a16="http://schemas.microsoft.com/office/drawing/2014/main" id="{E3688654-1DCB-4B86-B8BF-032E034F200D}"/>
                </a:ext>
              </a:extLst>
            </p:cNvPr>
            <p:cNvCxnSpPr>
              <a:cxnSpLocks/>
              <a:stCxn id="28" idx="1"/>
            </p:cNvCxnSpPr>
            <p:nvPr/>
          </p:nvCxnSpPr>
          <p:spPr>
            <a:xfrm flipH="1">
              <a:off x="3469698" y="1863188"/>
              <a:ext cx="1402134" cy="9735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85EFB6-2B1B-418E-844D-89D257BFCB65}"/>
                </a:ext>
              </a:extLst>
            </p:cNvPr>
            <p:cNvCxnSpPr>
              <a:cxnSpLocks/>
              <a:stCxn id="31" idx="1"/>
            </p:cNvCxnSpPr>
            <p:nvPr/>
          </p:nvCxnSpPr>
          <p:spPr>
            <a:xfrm flipH="1">
              <a:off x="3581400" y="2166955"/>
              <a:ext cx="1290432" cy="9447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1AFEA3-D242-4D75-8454-7556675D3757}"/>
                </a:ext>
              </a:extLst>
            </p:cNvPr>
            <p:cNvCxnSpPr>
              <a:cxnSpLocks/>
              <a:stCxn id="33" idx="1"/>
            </p:cNvCxnSpPr>
            <p:nvPr/>
          </p:nvCxnSpPr>
          <p:spPr>
            <a:xfrm flipH="1">
              <a:off x="3803374" y="2458736"/>
              <a:ext cx="1081710" cy="765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C39AF9-E678-4D46-8EFE-6956B4BA0DAB}"/>
                </a:ext>
              </a:extLst>
            </p:cNvPr>
            <p:cNvCxnSpPr>
              <a:cxnSpLocks/>
              <a:stCxn id="35" idx="1"/>
            </p:cNvCxnSpPr>
            <p:nvPr/>
          </p:nvCxnSpPr>
          <p:spPr>
            <a:xfrm flipH="1">
              <a:off x="3949148" y="2762503"/>
              <a:ext cx="935936" cy="5960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1DCB52D-49E9-4D86-8F32-331F61B9C5ED}"/>
                </a:ext>
              </a:extLst>
            </p:cNvPr>
            <p:cNvSpPr txBox="1"/>
            <p:nvPr/>
          </p:nvSpPr>
          <p:spPr>
            <a:xfrm>
              <a:off x="4871832" y="1678522"/>
              <a:ext cx="1006558" cy="369332"/>
            </a:xfrm>
            <a:prstGeom prst="rect">
              <a:avLst/>
            </a:prstGeom>
            <a:noFill/>
          </p:spPr>
          <p:txBody>
            <a:bodyPr wrap="none" rtlCol="0">
              <a:spAutoFit/>
            </a:bodyPr>
            <a:lstStyle/>
            <a:p>
              <a:r>
                <a:rPr lang="en-US" dirty="0"/>
                <a:t>Duration</a:t>
              </a:r>
              <a:endParaRPr lang="en-IN" dirty="0"/>
            </a:p>
          </p:txBody>
        </p:sp>
        <p:sp>
          <p:nvSpPr>
            <p:cNvPr id="31" name="TextBox 30">
              <a:extLst>
                <a:ext uri="{FF2B5EF4-FFF2-40B4-BE49-F238E27FC236}">
                  <a16:creationId xmlns:a16="http://schemas.microsoft.com/office/drawing/2014/main" id="{E95D509F-0505-48A9-91D7-24C0C9BBD1B5}"/>
                </a:ext>
              </a:extLst>
            </p:cNvPr>
            <p:cNvSpPr txBox="1"/>
            <p:nvPr/>
          </p:nvSpPr>
          <p:spPr>
            <a:xfrm>
              <a:off x="4871832" y="1982289"/>
              <a:ext cx="918841" cy="369332"/>
            </a:xfrm>
            <a:prstGeom prst="rect">
              <a:avLst/>
            </a:prstGeom>
            <a:noFill/>
          </p:spPr>
          <p:txBody>
            <a:bodyPr wrap="none" rtlCol="0">
              <a:spAutoFit/>
            </a:bodyPr>
            <a:lstStyle/>
            <a:p>
              <a:r>
                <a:rPr lang="en-US" dirty="0"/>
                <a:t>Balance</a:t>
              </a:r>
              <a:endParaRPr lang="en-IN" dirty="0"/>
            </a:p>
          </p:txBody>
        </p:sp>
        <p:sp>
          <p:nvSpPr>
            <p:cNvPr id="33" name="TextBox 32">
              <a:extLst>
                <a:ext uri="{FF2B5EF4-FFF2-40B4-BE49-F238E27FC236}">
                  <a16:creationId xmlns:a16="http://schemas.microsoft.com/office/drawing/2014/main" id="{88CD8540-0AEA-4FA5-801B-4DA63F5983FB}"/>
                </a:ext>
              </a:extLst>
            </p:cNvPr>
            <p:cNvSpPr txBox="1"/>
            <p:nvPr/>
          </p:nvSpPr>
          <p:spPr>
            <a:xfrm>
              <a:off x="4885084" y="2274070"/>
              <a:ext cx="540212" cy="369332"/>
            </a:xfrm>
            <a:prstGeom prst="rect">
              <a:avLst/>
            </a:prstGeom>
            <a:noFill/>
          </p:spPr>
          <p:txBody>
            <a:bodyPr wrap="none" rtlCol="0">
              <a:spAutoFit/>
            </a:bodyPr>
            <a:lstStyle/>
            <a:p>
              <a:r>
                <a:rPr lang="en-US" dirty="0"/>
                <a:t>Age</a:t>
              </a:r>
              <a:endParaRPr lang="en-IN" dirty="0"/>
            </a:p>
          </p:txBody>
        </p:sp>
        <p:sp>
          <p:nvSpPr>
            <p:cNvPr id="35" name="TextBox 34">
              <a:extLst>
                <a:ext uri="{FF2B5EF4-FFF2-40B4-BE49-F238E27FC236}">
                  <a16:creationId xmlns:a16="http://schemas.microsoft.com/office/drawing/2014/main" id="{AEE4C352-8AB1-461C-BE15-FC169CC3DCBD}"/>
                </a:ext>
              </a:extLst>
            </p:cNvPr>
            <p:cNvSpPr txBox="1"/>
            <p:nvPr/>
          </p:nvSpPr>
          <p:spPr>
            <a:xfrm>
              <a:off x="4885084" y="2577837"/>
              <a:ext cx="537840" cy="369332"/>
            </a:xfrm>
            <a:prstGeom prst="rect">
              <a:avLst/>
            </a:prstGeom>
            <a:noFill/>
          </p:spPr>
          <p:txBody>
            <a:bodyPr wrap="none" rtlCol="0">
              <a:spAutoFit/>
            </a:bodyPr>
            <a:lstStyle/>
            <a:p>
              <a:r>
                <a:rPr lang="en-US" dirty="0"/>
                <a:t>Day</a:t>
              </a:r>
              <a:endParaRPr lang="en-IN" dirty="0"/>
            </a:p>
          </p:txBody>
        </p:sp>
      </p:grpSp>
      <p:sp>
        <p:nvSpPr>
          <p:cNvPr id="48" name="Flowchart: Alternate Process 47">
            <a:extLst>
              <a:ext uri="{FF2B5EF4-FFF2-40B4-BE49-F238E27FC236}">
                <a16:creationId xmlns:a16="http://schemas.microsoft.com/office/drawing/2014/main" id="{D4A4DD86-840D-495D-96E2-A7961F9A0A9A}"/>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Introduction</a:t>
            </a:r>
            <a:endParaRPr lang="en-US" sz="24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Predictive-Modelling</a:t>
            </a:r>
            <a:endParaRPr lang="en-US" sz="2400"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Business-Problem</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9" name="Arrow: Left 18">
            <a:hlinkClick r:id="rId14" action="ppaction://hlinksldjump"/>
            <a:extLst>
              <a:ext uri="{FF2B5EF4-FFF2-40B4-BE49-F238E27FC236}">
                <a16:creationId xmlns:a16="http://schemas.microsoft.com/office/drawing/2014/main" id="{A74F6F33-F6D6-4BA3-AE4F-A3F841650A7F}"/>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875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B9C-06FD-4F0E-B6A4-653A291076EF}"/>
              </a:ext>
            </a:extLst>
          </p:cNvPr>
          <p:cNvSpPr>
            <a:spLocks noGrp="1"/>
          </p:cNvSpPr>
          <p:nvPr>
            <p:ph type="title"/>
          </p:nvPr>
        </p:nvSpPr>
        <p:spPr>
          <a:xfrm>
            <a:off x="0" y="0"/>
            <a:ext cx="12192000" cy="647749"/>
          </a:xfrm>
          <a:solidFill>
            <a:schemeClr val="tx1">
              <a:lumMod val="85000"/>
              <a:lumOff val="15000"/>
            </a:schemeClr>
          </a:solidFill>
        </p:spPr>
        <p:txBody>
          <a:bodyPr>
            <a:normAutofit/>
          </a:bodyPr>
          <a:lstStyle/>
          <a:p>
            <a:pPr algn="ctr"/>
            <a:r>
              <a:rPr lang="en-US" sz="4000" dirty="0">
                <a:solidFill>
                  <a:schemeClr val="bg1">
                    <a:lumMod val="75000"/>
                  </a:schemeClr>
                </a:solidFill>
                <a:latin typeface="Arial" panose="020B0604020202020204" pitchFamily="34" charset="0"/>
                <a:cs typeface="Arial" panose="020B0604020202020204" pitchFamily="34" charset="0"/>
              </a:rPr>
              <a:t>BUSINESS-PROBLEM DEFINITION</a:t>
            </a:r>
            <a:endParaRPr lang="en-IN" sz="4000" dirty="0">
              <a:solidFill>
                <a:schemeClr val="bg1">
                  <a:lumMod val="75000"/>
                </a:scheme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1D604C-BAD5-4F46-A5C0-4CF7E24E2B47}"/>
              </a:ext>
            </a:extLst>
          </p:cNvPr>
          <p:cNvSpPr>
            <a:spLocks noGrp="1"/>
          </p:cNvSpPr>
          <p:nvPr>
            <p:ph type="dt" sz="half" idx="10"/>
          </p:nvPr>
        </p:nvSpPr>
        <p:spPr/>
        <p:txBody>
          <a:bodyPr/>
          <a:lstStyle/>
          <a:p>
            <a:fld id="{69D93EEA-D4D7-477F-9C1E-874028F20C00}" type="datetime1">
              <a:rPr lang="en-IN" smtClean="0">
                <a:solidFill>
                  <a:srgbClr val="000000"/>
                </a:solidFill>
                <a:latin typeface="Arial" panose="020B0604020202020204" pitchFamily="34" charset="0"/>
                <a:cs typeface="Arial" panose="020B0604020202020204" pitchFamily="34" charset="0"/>
              </a:rPr>
              <a:t>21-01-2020</a:t>
            </a:fld>
            <a:endParaRPr lang="en-IN" dirty="0">
              <a:solidFill>
                <a:srgbClr val="0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86D99D1B-8A8F-4CC2-A212-9668B44919BA}"/>
              </a:ext>
            </a:extLst>
          </p:cNvPr>
          <p:cNvSpPr>
            <a:spLocks noGrp="1"/>
          </p:cNvSpPr>
          <p:nvPr>
            <p:ph type="sldNum" sz="quarter" idx="12"/>
          </p:nvPr>
        </p:nvSpPr>
        <p:spPr/>
        <p:txBody>
          <a:bodyPr/>
          <a:lstStyle/>
          <a:p>
            <a:fld id="{CFC148F3-EDD8-42CF-A9A5-E13B6866F198}" type="slidenum">
              <a:rPr lang="en-IN" smtClean="0">
                <a:solidFill>
                  <a:srgbClr val="000000"/>
                </a:solidFill>
                <a:latin typeface="Arial" panose="020B0604020202020204" pitchFamily="34" charset="0"/>
                <a:cs typeface="Arial" panose="020B0604020202020204" pitchFamily="34" charset="0"/>
              </a:rPr>
              <a:t>9</a:t>
            </a:fld>
            <a:endParaRPr lang="en-IN" dirty="0">
              <a:solidFill>
                <a:srgbClr val="000000"/>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CF4DFFE-B31C-4050-8754-0B4A30656C91}"/>
              </a:ext>
            </a:extLst>
          </p:cNvPr>
          <p:cNvSpPr/>
          <p:nvPr/>
        </p:nvSpPr>
        <p:spPr>
          <a:xfrm>
            <a:off x="2651830" y="1690065"/>
            <a:ext cx="9205293" cy="3477875"/>
          </a:xfrm>
          <a:prstGeom prst="rect">
            <a:avLst/>
          </a:prstGeom>
          <a:solidFill>
            <a:schemeClr val="bg1">
              <a:lumMod val="75000"/>
            </a:schemeClr>
          </a:solidFill>
          <a:ln>
            <a:noFill/>
          </a:ln>
          <a:effectLst>
            <a:glow rad="228600">
              <a:srgbClr val="262626">
                <a:alpha val="40000"/>
              </a:srgb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prst="coolSlant"/>
          </a:sp3d>
        </p:spPr>
        <p:style>
          <a:lnRef idx="1">
            <a:schemeClr val="accent3"/>
          </a:lnRef>
          <a:fillRef idx="2">
            <a:schemeClr val="accent3"/>
          </a:fillRef>
          <a:effectRef idx="1">
            <a:schemeClr val="accent3"/>
          </a:effectRef>
          <a:fontRef idx="minor">
            <a:schemeClr val="dk1"/>
          </a:fontRef>
        </p:style>
        <p:txBody>
          <a:bodyPr wrap="square" anchor="ctr">
            <a:spAutoFit/>
          </a:bodyPr>
          <a:lstStyle/>
          <a:p>
            <a:pPr lvl="0" eaLnBrk="0" fontAlgn="base" hangingPunct="0">
              <a:spcBef>
                <a:spcPct val="0"/>
              </a:spcBef>
              <a:spcAft>
                <a:spcPct val="0"/>
              </a:spcAft>
            </a:pPr>
            <a:r>
              <a:rPr lang="en-US" altLang="en-US" sz="2000" dirty="0">
                <a:solidFill>
                  <a:schemeClr val="tx1"/>
                </a:solidFill>
                <a:latin typeface="Arial" panose="020B0604020202020204" pitchFamily="34" charset="0"/>
                <a:cs typeface="Arial" panose="020B0604020202020204" pitchFamily="34" charset="0"/>
              </a:rPr>
              <a:t>In order to provide 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pecific actionable recommendations, lets answer the following questions:</a:t>
            </a:r>
          </a:p>
          <a:p>
            <a:pPr lvl="0" eaLnBrk="0" fontAlgn="base" hangingPunct="0">
              <a:spcBef>
                <a:spcPct val="0"/>
              </a:spcBef>
              <a:spcAft>
                <a:spcPct val="0"/>
              </a:spcAft>
            </a:pPr>
            <a:endParaRPr lang="en-US" altLang="en-US" sz="2000" dirty="0">
              <a:solidFill>
                <a:schemeClr val="tx1"/>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Q1. </a:t>
            </a:r>
            <a:r>
              <a:rPr lang="en-IN" sz="2000" dirty="0">
                <a:latin typeface="Arial" panose="020B0604020202020204" pitchFamily="34" charset="0"/>
                <a:cs typeface="Arial" panose="020B0604020202020204" pitchFamily="34" charset="0"/>
              </a:rPr>
              <a:t>The duration of time a customer should be contacted for?</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000" dirty="0">
                <a:solidFill>
                  <a:schemeClr val="tx1"/>
                </a:solidFill>
                <a:latin typeface="Arial" panose="020B0604020202020204" pitchFamily="34" charset="0"/>
                <a:cs typeface="Arial" panose="020B0604020202020204" pitchFamily="34" charset="0"/>
              </a:rPr>
              <a:t>Q2. </a:t>
            </a:r>
            <a:r>
              <a:rPr lang="en-IN" sz="2000" dirty="0">
                <a:latin typeface="Arial" panose="020B0604020202020204" pitchFamily="34" charset="0"/>
                <a:cs typeface="Arial" panose="020B0604020202020204" pitchFamily="34" charset="0"/>
              </a:rPr>
              <a:t>The account balance of a customer who should be contacted?</a:t>
            </a:r>
          </a:p>
          <a:p>
            <a:pPr lvl="0" eaLnBrk="0" fontAlgn="base" hangingPunct="0">
              <a:spcBef>
                <a:spcPct val="0"/>
              </a:spcBef>
              <a:spcAft>
                <a:spcPct val="0"/>
              </a:spcAft>
            </a:pPr>
            <a:endParaRPr lang="en-US" altLang="en-US" sz="2000" dirty="0">
              <a:solidFill>
                <a:schemeClr val="tx1"/>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Q3. </a:t>
            </a:r>
            <a:r>
              <a:rPr lang="en-IN" sz="2000" dirty="0">
                <a:latin typeface="Arial" panose="020B0604020202020204" pitchFamily="34" charset="0"/>
                <a:cs typeface="Arial" panose="020B0604020202020204" pitchFamily="34" charset="0"/>
              </a:rPr>
              <a:t>The age range of a customer who should be contacted?</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000" dirty="0">
                <a:solidFill>
                  <a:schemeClr val="tx1"/>
                </a:solidFill>
                <a:latin typeface="Arial" panose="020B0604020202020204" pitchFamily="34" charset="0"/>
                <a:cs typeface="Arial" panose="020B0604020202020204" pitchFamily="34" charset="0"/>
              </a:rPr>
              <a:t>Q4. </a:t>
            </a:r>
            <a:r>
              <a:rPr lang="en-IN" sz="2000" dirty="0">
                <a:latin typeface="Arial" panose="020B0604020202020204" pitchFamily="34" charset="0"/>
                <a:cs typeface="Arial" panose="020B0604020202020204" pitchFamily="34" charset="0"/>
              </a:rPr>
              <a:t>The day of the month a customer should be approached?</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0" name="Flowchart: Alternate Process 19">
            <a:extLst>
              <a:ext uri="{FF2B5EF4-FFF2-40B4-BE49-F238E27FC236}">
                <a16:creationId xmlns:a16="http://schemas.microsoft.com/office/drawing/2014/main" id="{F6517ADC-5BFC-4F42-A331-874FFD626BBA}"/>
              </a:ext>
            </a:extLst>
          </p:cNvPr>
          <p:cNvSpPr/>
          <p:nvPr/>
        </p:nvSpPr>
        <p:spPr>
          <a:xfrm rot="5400000">
            <a:off x="-1249847" y="2377936"/>
            <a:ext cx="4982817" cy="2102127"/>
          </a:xfrm>
          <a:prstGeom prst="flowChartAlternateProcess">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a:solidFill>
                  <a:schemeClr val="bg1">
                    <a:lumMod val="50000"/>
                  </a:schemeClr>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Introduction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Dataset</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Goals</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Methodology</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Predictive-Modelling</a:t>
            </a:r>
            <a:endParaRPr lang="en-US" dirty="0">
              <a:solidFill>
                <a:schemeClr val="bg1">
                  <a:lumMod val="50000"/>
                </a:schemeClr>
              </a:solidFill>
              <a:latin typeface="Arial" panose="020B0604020202020204" pitchFamily="34" charset="0"/>
              <a:cs typeface="Arial" panose="020B0604020202020204" pitchFamily="34" charset="0"/>
            </a:endParaRPr>
          </a:p>
          <a:p>
            <a:r>
              <a:rPr lang="en-US" sz="2400" b="1" dirty="0">
                <a:solidFill>
                  <a:srgbClr val="91763F"/>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Business-Problem</a:t>
            </a:r>
            <a:endParaRPr lang="en-US" b="1" dirty="0">
              <a:solidFill>
                <a:srgbClr val="91763F"/>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Solution</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Appendix 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Appendix III</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IV</a:t>
            </a:r>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Appendix V</a:t>
            </a:r>
            <a:endParaRPr lang="en-IN"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50000"/>
                  </a:schemeClr>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Appendix V</a:t>
            </a:r>
            <a:r>
              <a:rPr lang="en-US" dirty="0">
                <a:solidFill>
                  <a:schemeClr val="bg1">
                    <a:lumMod val="50000"/>
                  </a:schemeClr>
                </a:solidFill>
                <a:latin typeface="Arial" panose="020B0604020202020204" pitchFamily="34" charset="0"/>
                <a:cs typeface="Arial" panose="020B0604020202020204" pitchFamily="34" charset="0"/>
              </a:rPr>
              <a:t>I</a:t>
            </a:r>
          </a:p>
        </p:txBody>
      </p:sp>
      <p:sp>
        <p:nvSpPr>
          <p:cNvPr id="10" name="Arrow: Left 9">
            <a:hlinkClick r:id="rId13" action="ppaction://hlinksldjump"/>
            <a:extLst>
              <a:ext uri="{FF2B5EF4-FFF2-40B4-BE49-F238E27FC236}">
                <a16:creationId xmlns:a16="http://schemas.microsoft.com/office/drawing/2014/main" id="{E6FFEC4B-90EE-4018-9AB4-11D0AB1B4D39}"/>
              </a:ext>
            </a:extLst>
          </p:cNvPr>
          <p:cNvSpPr/>
          <p:nvPr/>
        </p:nvSpPr>
        <p:spPr>
          <a:xfrm>
            <a:off x="11353800" y="6257634"/>
            <a:ext cx="593558" cy="484632"/>
          </a:xfrm>
          <a:prstGeom prst="leftArrow">
            <a:avLst/>
          </a:prstGeom>
          <a:solidFill>
            <a:schemeClr val="bg2">
              <a:lumMod val="1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2623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3159</Words>
  <Application>Microsoft Office PowerPoint</Application>
  <PresentationFormat>Widescreen</PresentationFormat>
  <Paragraphs>1121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 Unicode MS</vt:lpstr>
      <vt:lpstr>Arial</vt:lpstr>
      <vt:lpstr>Calibri</vt:lpstr>
      <vt:lpstr>Calibri Light</vt:lpstr>
      <vt:lpstr>Wingdings</vt:lpstr>
      <vt:lpstr>Office Theme</vt:lpstr>
      <vt:lpstr>FINAL PROJECT</vt:lpstr>
      <vt:lpstr>TABLE OF CONTENT</vt:lpstr>
      <vt:lpstr>INTRODUCTION</vt:lpstr>
      <vt:lpstr>DATASET</vt:lpstr>
      <vt:lpstr>GOALS</vt:lpstr>
      <vt:lpstr>METHODOLOGY</vt:lpstr>
      <vt:lpstr>PREDICTIVE-MODELLING</vt:lpstr>
      <vt:lpstr>CONTINUED…</vt:lpstr>
      <vt:lpstr>BUSINESS-PROBLEM DEFINITION</vt:lpstr>
      <vt:lpstr>SOLUTION</vt:lpstr>
      <vt:lpstr>SOLUTION</vt:lpstr>
      <vt:lpstr>PowerPoint Presentation</vt:lpstr>
      <vt:lpstr>PowerPoint Presentation</vt:lpstr>
      <vt:lpstr>PowerPoint Presentation</vt:lpstr>
      <vt:lpstr>APPENDIX I: EDA / VISUALIZATION</vt:lpstr>
      <vt:lpstr>CONTINUED…</vt:lpstr>
      <vt:lpstr>CONTINUED…</vt:lpstr>
      <vt:lpstr>CONTINUED…</vt:lpstr>
      <vt:lpstr>CONTINUED…</vt:lpstr>
      <vt:lpstr>CONTINUED…</vt:lpstr>
      <vt:lpstr>CONTINUED…</vt:lpstr>
      <vt:lpstr>CONTINUED…</vt:lpstr>
      <vt:lpstr>CONTINUED…</vt:lpstr>
      <vt:lpstr>CONTINUED…</vt:lpstr>
      <vt:lpstr>PowerPoint Presentation</vt:lpstr>
      <vt:lpstr>CONTINUED…</vt:lpstr>
      <vt:lpstr>CONTINUED…</vt:lpstr>
      <vt:lpstr>CONTINUED…</vt:lpstr>
      <vt:lpstr>PowerPoint Presentation</vt:lpstr>
      <vt:lpstr>CONTINUED…</vt:lpstr>
      <vt:lpstr>CONTINUED…</vt:lpstr>
      <vt:lpstr>CONTINUED…</vt:lpstr>
      <vt:lpstr>CONTINUED…</vt:lpstr>
      <vt:lpstr>CONTINUED…</vt:lpstr>
      <vt:lpstr>CONTINUED…</vt:lpstr>
      <vt:lpstr>CONTINUED…</vt:lpstr>
      <vt:lpstr>PowerPoint Presentation</vt:lpstr>
      <vt:lpstr>CONTINUED…</vt:lpstr>
      <vt:lpstr>CONTINUED…</vt:lpstr>
      <vt:lpstr>PowerPoint Presentation</vt:lpstr>
      <vt:lpstr>CONTINUED…</vt:lpstr>
      <vt:lpstr>PowerPoint Presentation</vt:lpstr>
      <vt:lpstr>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nipun bhalla</dc:creator>
  <cp:lastModifiedBy>nipun bhalla</cp:lastModifiedBy>
  <cp:revision>97</cp:revision>
  <dcterms:created xsi:type="dcterms:W3CDTF">2020-01-20T18:52:36Z</dcterms:created>
  <dcterms:modified xsi:type="dcterms:W3CDTF">2020-01-21T16:12:02Z</dcterms:modified>
</cp:coreProperties>
</file>