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Oswald"/>
      <p:regular r:id="rId23"/>
      <p:bold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de8f937b89_1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de8f937b8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e8f937b89_1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e8f937b89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e8f937b89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e8f937b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e8f937b89_1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e8f937b8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de8f937b89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de8f937b8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e8f937b89_1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de8f937b8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de8f937b89_1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de8f937b89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e8f937b89_1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e8f937b89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de8f937b89_1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de8f937b8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e8f937b89_1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e8f937b8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e8f937b89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e8f937b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de8f937b89_1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de8f937b89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de8f937b89_1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de8f937b8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de8f937b89_1_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de8f937b8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8"/>
            <a:chOff x="-42837" y="4443488"/>
            <a:chExt cx="9229575" cy="642788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1803550" y="350900"/>
            <a:ext cx="5400000" cy="1901100"/>
          </a:xfrm>
          <a:prstGeom prst="rect">
            <a:avLst/>
          </a:prstGeom>
          <a:effectLst>
            <a:outerShdw blurRad="28575" rotWithShape="0" algn="bl" dir="7680000" dist="47625">
              <a:srgbClr val="000000">
                <a:alpha val="46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66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66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66">
              <a:solidFill>
                <a:srgbClr val="20212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>
                <a:solidFill>
                  <a:srgbClr val="202124"/>
                </a:solidFill>
              </a:rPr>
              <a:t>DETECTION  OF         ALZHEIMER'S DISEASE</a:t>
            </a:r>
            <a:endParaRPr sz="4466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6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>
                <a:solidFill>
                  <a:schemeClr val="dk1"/>
                </a:solidFill>
              </a:rPr>
              <a:t>                                   </a:t>
            </a:r>
            <a:r>
              <a:rPr lang="en" sz="4466"/>
              <a:t>                     </a:t>
            </a:r>
            <a:endParaRPr sz="4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BY 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YASHAS S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ANAGHA P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SAGAR NAIK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00"/>
                </a:solidFill>
              </a:rPr>
              <a:t>RANJAN KUMAR A</a:t>
            </a:r>
            <a:endParaRPr sz="2000">
              <a:solidFill>
                <a:srgbClr val="FFFF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2"/>
          <p:cNvSpPr txBox="1"/>
          <p:nvPr>
            <p:ph type="title"/>
          </p:nvPr>
        </p:nvSpPr>
        <p:spPr>
          <a:xfrm>
            <a:off x="779400" y="77325"/>
            <a:ext cx="7585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2"/>
          <p:cNvSpPr txBox="1"/>
          <p:nvPr/>
        </p:nvSpPr>
        <p:spPr>
          <a:xfrm>
            <a:off x="1047750" y="968550"/>
            <a:ext cx="72909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6" name="Google Shape;526;p22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7" name="Google Shape;527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8" name="Google Shape;5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13" y="271313"/>
            <a:ext cx="8669976" cy="39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SPARK</a:t>
            </a:r>
            <a:r>
              <a:rPr lang="en"/>
              <a:t> </a:t>
            </a:r>
            <a:endParaRPr/>
          </a:p>
        </p:txBody>
      </p:sp>
      <p:sp>
        <p:nvSpPr>
          <p:cNvPr id="534" name="Google Shape;534;p23"/>
          <p:cNvSpPr txBox="1"/>
          <p:nvPr/>
        </p:nvSpPr>
        <p:spPr>
          <a:xfrm>
            <a:off x="4075825" y="3101675"/>
            <a:ext cx="3560700" cy="154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>
              <a:solidFill>
                <a:schemeClr val="accent5"/>
              </a:solidFill>
            </a:endParaRPr>
          </a:p>
        </p:txBody>
      </p:sp>
      <p:sp>
        <p:nvSpPr>
          <p:cNvPr id="535" name="Google Shape;535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4"/>
          <p:cNvSpPr txBox="1"/>
          <p:nvPr/>
        </p:nvSpPr>
        <p:spPr>
          <a:xfrm>
            <a:off x="1047750" y="459800"/>
            <a:ext cx="72909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fast and general engine for large-scale data processing.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Open-source cluster computing framework.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Developed to overcome limitations of Hadoop/ MapReduce.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Runs from a single desktop or a huge cluster.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Iterative,interactive or stream processing.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Supports Multiple languages - </a:t>
            </a: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 , Scala, R , Java.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Many times faster than mapreduce.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2000"/>
              <a:buFont typeface="Source Sans Pro"/>
              <a:buChar char="●"/>
            </a:pPr>
            <a:r>
              <a:rPr lang="en"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Multiple Options and libraries - Graph, SQL, ML, Streaming etc.</a:t>
            </a:r>
            <a:endParaRPr sz="20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1" name="Google Shape;541;p24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2" name="Google Shape;542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24"/>
          <p:cNvSpPr txBox="1"/>
          <p:nvPr/>
        </p:nvSpPr>
        <p:spPr>
          <a:xfrm>
            <a:off x="5977300" y="1667625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 txBox="1"/>
          <p:nvPr>
            <p:ph type="title"/>
          </p:nvPr>
        </p:nvSpPr>
        <p:spPr>
          <a:xfrm>
            <a:off x="753450" y="100725"/>
            <a:ext cx="7585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Spark Architecture</a:t>
            </a:r>
            <a:endParaRPr sz="2500"/>
          </a:p>
        </p:txBody>
      </p:sp>
      <p:sp>
        <p:nvSpPr>
          <p:cNvPr id="549" name="Google Shape;549;p25"/>
          <p:cNvSpPr txBox="1"/>
          <p:nvPr/>
        </p:nvSpPr>
        <p:spPr>
          <a:xfrm>
            <a:off x="1047750" y="968550"/>
            <a:ext cx="72909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0" name="Google Shape;550;p25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Google Shape;551;p2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2" name="Google Shape;5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807" y="998850"/>
            <a:ext cx="6676919" cy="31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"/>
          <p:cNvSpPr txBox="1"/>
          <p:nvPr>
            <p:ph type="title"/>
          </p:nvPr>
        </p:nvSpPr>
        <p:spPr>
          <a:xfrm>
            <a:off x="753450" y="100725"/>
            <a:ext cx="7585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Resilient Distributed Datasets(RDD)</a:t>
            </a:r>
            <a:endParaRPr sz="2500"/>
          </a:p>
        </p:txBody>
      </p:sp>
      <p:sp>
        <p:nvSpPr>
          <p:cNvPr id="558" name="Google Shape;558;p26"/>
          <p:cNvSpPr txBox="1"/>
          <p:nvPr/>
        </p:nvSpPr>
        <p:spPr>
          <a:xfrm>
            <a:off x="1047750" y="968550"/>
            <a:ext cx="72909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Spark is build around RDDs. We create, transform, analyze and store RDD in a Spark program.</a:t>
            </a:r>
            <a:endParaRPr sz="1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Dataset contains a collection of elements of any type.</a:t>
            </a:r>
            <a:endParaRPr sz="1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dataset can be </a:t>
            </a:r>
            <a:r>
              <a:rPr lang="en" sz="1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partitioned</a:t>
            </a:r>
            <a:r>
              <a:rPr lang="en" sz="1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distributed across multiple nodes</a:t>
            </a:r>
            <a:endParaRPr sz="1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RDDs are immutable. They can’t be changed</a:t>
            </a:r>
            <a:endParaRPr sz="1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They can be cached and persisted</a:t>
            </a:r>
            <a:endParaRPr sz="1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Transformations act on TDDs  to create new RDD </a:t>
            </a:r>
            <a:endParaRPr sz="1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9" name="Google Shape;559;p26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0" name="Google Shape;560;p2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/>
          <p:nvPr>
            <p:ph type="title"/>
          </p:nvPr>
        </p:nvSpPr>
        <p:spPr>
          <a:xfrm>
            <a:off x="753450" y="100725"/>
            <a:ext cx="7585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Lazy Evaluation</a:t>
            </a:r>
            <a:endParaRPr sz="3000"/>
          </a:p>
        </p:txBody>
      </p:sp>
      <p:sp>
        <p:nvSpPr>
          <p:cNvPr id="566" name="Google Shape;566;p27"/>
          <p:cNvSpPr txBox="1"/>
          <p:nvPr/>
        </p:nvSpPr>
        <p:spPr>
          <a:xfrm>
            <a:off x="1047750" y="987000"/>
            <a:ext cx="72909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Lazy</a:t>
            </a:r>
            <a:r>
              <a:rPr lang="en" sz="17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evaluation means Spark will not load or transform data unless an actions  is performed</a:t>
            </a:r>
            <a:endParaRPr sz="17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1. Load file into RDD</a:t>
            </a:r>
            <a:endParaRPr sz="17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2. Filter the RDD</a:t>
            </a:r>
            <a:endParaRPr sz="17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3. Count no. of elements(only now loading and filtering happens)</a:t>
            </a:r>
            <a:endParaRPr sz="17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Helps internally optimize operations and resource usage</a:t>
            </a:r>
            <a:endParaRPr sz="17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Google Shape;568;p2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"/>
          <p:cNvSpPr txBox="1"/>
          <p:nvPr>
            <p:ph type="title"/>
          </p:nvPr>
        </p:nvSpPr>
        <p:spPr>
          <a:xfrm>
            <a:off x="753450" y="100725"/>
            <a:ext cx="7585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Vector</a:t>
            </a:r>
            <a:r>
              <a:rPr lang="en" sz="3000"/>
              <a:t> </a:t>
            </a:r>
            <a:r>
              <a:rPr lang="en" sz="3000"/>
              <a:t>assembler</a:t>
            </a:r>
            <a:endParaRPr sz="3000"/>
          </a:p>
        </p:txBody>
      </p:sp>
      <p:sp>
        <p:nvSpPr>
          <p:cNvPr id="574" name="Google Shape;574;p28"/>
          <p:cNvSpPr txBox="1"/>
          <p:nvPr/>
        </p:nvSpPr>
        <p:spPr>
          <a:xfrm>
            <a:off x="1047750" y="816525"/>
            <a:ext cx="72909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StringIndexer encodes a string column of labels to a column of label indices. If the input column is numeric, we cast it to string and index the string values. The indices are in [0, numLabels).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VectorAssembler is a transformer that combines a given list of columns into a single vector column.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Char char="●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It is useful for combining raw features and features generated by different feature transformers into a single feature vector, in order to train ML models like logistic regression and decision trees.</a:t>
            </a:r>
            <a:endParaRPr sz="1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CODE:</a:t>
            </a:r>
            <a:b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</a:br>
            <a:r>
              <a:rPr b="1" lang="en" sz="1600">
                <a:solidFill>
                  <a:srgbClr val="292929"/>
                </a:solidFill>
                <a:highlight>
                  <a:srgbClr val="FFFFFF"/>
                </a:highlight>
              </a:rPr>
              <a:t>class pyspark.ml.feature.VectorAssembler(inputCols=None, outputCol=None, handleInvalid=’error’)</a:t>
            </a: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</a:rPr>
              <a:t>:</a:t>
            </a:r>
            <a:endParaRPr sz="1800"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6" name="Google Shape;576;p2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9"/>
          <p:cNvSpPr txBox="1"/>
          <p:nvPr>
            <p:ph type="title"/>
          </p:nvPr>
        </p:nvSpPr>
        <p:spPr>
          <a:xfrm>
            <a:off x="753450" y="100725"/>
            <a:ext cx="7585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and Testing Data</a:t>
            </a:r>
            <a:endParaRPr sz="3000"/>
          </a:p>
        </p:txBody>
      </p:sp>
      <p:sp>
        <p:nvSpPr>
          <p:cNvPr id="582" name="Google Shape;582;p29"/>
          <p:cNvSpPr txBox="1"/>
          <p:nvPr/>
        </p:nvSpPr>
        <p:spPr>
          <a:xfrm>
            <a:off x="1004950" y="764475"/>
            <a:ext cx="72909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Historical Data contains both predictors and outcomes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Split as training and testing data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Training data is used to build the model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Testing data is used to test the model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Apply model on training data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Predict the outcome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Compare </a:t>
            </a:r>
            <a:r>
              <a:rPr lang="en" sz="1600">
                <a:solidFill>
                  <a:srgbClr val="28324A"/>
                </a:solidFill>
              </a:rPr>
              <a:t>the outcome with the actual value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Measure accuracy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Training and Test fit best practices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70:30 split</a:t>
            </a:r>
            <a:endParaRPr sz="1600">
              <a:solidFill>
                <a:srgbClr val="28324A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Char char="●"/>
            </a:pPr>
            <a:r>
              <a:rPr lang="en" sz="1600">
                <a:solidFill>
                  <a:srgbClr val="28324A"/>
                </a:solidFill>
              </a:rPr>
              <a:t>Random selection of records.Should maintain data spread in both datasets.</a:t>
            </a:r>
            <a:endParaRPr sz="1600">
              <a:solidFill>
                <a:srgbClr val="28324A"/>
              </a:solidFill>
            </a:endParaRPr>
          </a:p>
        </p:txBody>
      </p:sp>
      <p:sp>
        <p:nvSpPr>
          <p:cNvPr id="583" name="Google Shape;583;p29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4" name="Google Shape;584;p2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0"/>
          <p:cNvSpPr txBox="1"/>
          <p:nvPr>
            <p:ph idx="1" type="body"/>
          </p:nvPr>
        </p:nvSpPr>
        <p:spPr>
          <a:xfrm>
            <a:off x="1519975" y="1379400"/>
            <a:ext cx="6104100" cy="1602300"/>
          </a:xfrm>
          <a:prstGeom prst="rect">
            <a:avLst/>
          </a:prstGeom>
          <a:effectLst>
            <a:outerShdw blurRad="28575" rotWithShape="0" algn="bl" dir="576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0" lang="en" sz="3800">
                <a:latin typeface="Arial"/>
                <a:ea typeface="Arial"/>
                <a:cs typeface="Arial"/>
                <a:sym typeface="Arial"/>
              </a:rPr>
              <a:t>THANK YOU</a:t>
            </a:r>
            <a:endParaRPr i="0" sz="3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effectLst>
            <a:outerShdw blurRad="57150" rotWithShape="0" algn="bl" dir="5400000" dist="85725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Introduction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70" name="Google Shape;470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"/>
          <p:cNvSpPr txBox="1"/>
          <p:nvPr/>
        </p:nvSpPr>
        <p:spPr>
          <a:xfrm>
            <a:off x="1047750" y="467600"/>
            <a:ext cx="7290900" cy="3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Alzheimer's disease is a progressive neurologic disorder that causes the brain to shrink and brain cells to die.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Alzheimer's disease is the most common cause of dementia.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Alzheimer disease are of 2 stages:Mild cognitive impairment(MCI) and Alzheimer dementia(AD).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476" name="Google Shape;476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/>
          <p:nvPr/>
        </p:nvSpPr>
        <p:spPr>
          <a:xfrm>
            <a:off x="1047750" y="576700"/>
            <a:ext cx="7290900" cy="3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2" name="Google Shape;482;p16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3" name="Google Shape;483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4" name="Google Shape;4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750" y="403100"/>
            <a:ext cx="4903151" cy="31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"/>
          <p:cNvSpPr txBox="1"/>
          <p:nvPr>
            <p:ph type="title"/>
          </p:nvPr>
        </p:nvSpPr>
        <p:spPr>
          <a:xfrm>
            <a:off x="753450" y="100725"/>
            <a:ext cx="75852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Tools</a:t>
            </a:r>
            <a:r>
              <a:rPr lang="en" sz="4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500">
                <a:latin typeface="Arial"/>
                <a:ea typeface="Arial"/>
                <a:cs typeface="Arial"/>
                <a:sym typeface="Arial"/>
              </a:rPr>
              <a:t> 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7"/>
          <p:cNvSpPr txBox="1"/>
          <p:nvPr/>
        </p:nvSpPr>
        <p:spPr>
          <a:xfrm>
            <a:off x="1047750" y="1044225"/>
            <a:ext cx="7290900" cy="29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Registered in ADNI Website and Downloaded the data of MRI Images.(.nii files)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MRI cro tool is used for visualization of MRI images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MATLAB SPM 8 tool is used for segmentation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91" name="Google Shape;491;p17"/>
          <p:cNvSpPr txBox="1"/>
          <p:nvPr/>
        </p:nvSpPr>
        <p:spPr>
          <a:xfrm>
            <a:off x="1168950" y="31634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2" name="Google Shape;492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8"/>
          <p:cNvSpPr txBox="1"/>
          <p:nvPr/>
        </p:nvSpPr>
        <p:spPr>
          <a:xfrm>
            <a:off x="1047750" y="968550"/>
            <a:ext cx="72909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After segmentation we get white matter, gray matter and csv files.Only Gray matter is used for feature extraction.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Gray matter image will be converted to binary data using 2DWT (csv file).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PySpark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8324A"/>
              </a:solidFill>
            </a:endParaRPr>
          </a:p>
        </p:txBody>
      </p:sp>
      <p:sp>
        <p:nvSpPr>
          <p:cNvPr id="498" name="Google Shape;498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 txBox="1"/>
          <p:nvPr>
            <p:ph type="title"/>
          </p:nvPr>
        </p:nvSpPr>
        <p:spPr>
          <a:xfrm>
            <a:off x="702100" y="100725"/>
            <a:ext cx="7585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Machine Learning</a:t>
            </a:r>
            <a:endParaRPr sz="3000"/>
          </a:p>
        </p:txBody>
      </p:sp>
      <p:sp>
        <p:nvSpPr>
          <p:cNvPr id="504" name="Google Shape;504;p19"/>
          <p:cNvSpPr txBox="1"/>
          <p:nvPr/>
        </p:nvSpPr>
        <p:spPr>
          <a:xfrm>
            <a:off x="1047750" y="968550"/>
            <a:ext cx="72909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Machine Learning provides systems the ability to automatically learn and improve from experience without being explicitly programmed.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05" name="Google Shape;505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0"/>
          <p:cNvSpPr txBox="1"/>
          <p:nvPr>
            <p:ph type="title"/>
          </p:nvPr>
        </p:nvSpPr>
        <p:spPr>
          <a:xfrm>
            <a:off x="753450" y="100725"/>
            <a:ext cx="7585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Logistic regression</a:t>
            </a:r>
            <a:endParaRPr sz="2600"/>
          </a:p>
        </p:txBody>
      </p:sp>
      <p:sp>
        <p:nvSpPr>
          <p:cNvPr id="511" name="Google Shape;511;p20"/>
          <p:cNvSpPr txBox="1"/>
          <p:nvPr/>
        </p:nvSpPr>
        <p:spPr>
          <a:xfrm>
            <a:off x="1047750" y="968550"/>
            <a:ext cx="72909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FFFFF"/>
                </a:highlight>
              </a:rPr>
              <a:t>Logistic regression is a supervised learning classification algorithm used to predict the probability of a target variable.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Source Sans Pro"/>
              <a:buChar char="●"/>
            </a:pPr>
            <a:r>
              <a:rPr lang="en" sz="1900">
                <a:solidFill>
                  <a:srgbClr val="333333"/>
                </a:solidFill>
                <a:highlight>
                  <a:srgbClr val="FEFDFA"/>
                </a:highlight>
              </a:rPr>
              <a:t>Logistic Regression performs well when the dataset is linearly separable.</a:t>
            </a:r>
            <a:endParaRPr sz="2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900"/>
              <a:buFont typeface="Source Sans Pro"/>
              <a:buChar char="●"/>
            </a:pPr>
            <a:r>
              <a:rPr lang="en" sz="1900">
                <a:highlight>
                  <a:srgbClr val="FFFFFF"/>
                </a:highlight>
              </a:rPr>
              <a:t>The nature of target or dependent variable is dichotomous, which means there would be only two possible classes.</a:t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2" name="Google Shape;512;p20"/>
          <p:cNvSpPr txBox="1"/>
          <p:nvPr/>
        </p:nvSpPr>
        <p:spPr>
          <a:xfrm>
            <a:off x="1047750" y="3143925"/>
            <a:ext cx="70485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3" name="Google Shape;513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1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HADOOP</a:t>
            </a:r>
            <a:endParaRPr/>
          </a:p>
        </p:txBody>
      </p:sp>
      <p:sp>
        <p:nvSpPr>
          <p:cNvPr id="519" name="Google Shape;519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55648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