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69317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43423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32580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290416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86228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266877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1585579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59130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265851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349026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317254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307757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123591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280560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30DE1F-676B-45BB-B25D-D343437540C2}" type="datetimeFigureOut">
              <a:rPr lang="en-IN" smtClean="0"/>
              <a:pPr/>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58465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BACE7-E71E-4151-B55C-983F84C84EE2}" type="slidenum">
              <a:rPr lang="en-IN" smtClean="0"/>
              <a:pPr/>
              <a:t>‹#›</a:t>
            </a:fld>
            <a:endParaRPr lang="en-IN"/>
          </a:p>
        </p:txBody>
      </p:sp>
      <p:sp>
        <p:nvSpPr>
          <p:cNvPr id="5" name="Date Placeholder 4"/>
          <p:cNvSpPr>
            <a:spLocks noGrp="1"/>
          </p:cNvSpPr>
          <p:nvPr>
            <p:ph type="dt" sz="half" idx="10"/>
          </p:nvPr>
        </p:nvSpPr>
        <p:spPr/>
        <p:txBody>
          <a:bodyPr/>
          <a:lstStyle/>
          <a:p>
            <a:fld id="{1630DE1F-676B-45BB-B25D-D343437540C2}" type="datetimeFigureOut">
              <a:rPr lang="en-IN" smtClean="0"/>
              <a:pPr/>
              <a:t>22-05-2021</a:t>
            </a:fld>
            <a:endParaRPr lang="en-IN"/>
          </a:p>
        </p:txBody>
      </p:sp>
    </p:spTree>
    <p:extLst>
      <p:ext uri="{BB962C8B-B14F-4D97-AF65-F5344CB8AC3E}">
        <p14:creationId xmlns:p14="http://schemas.microsoft.com/office/powerpoint/2010/main" xmlns="" val="290651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30DE1F-676B-45BB-B25D-D343437540C2}" type="datetimeFigureOut">
              <a:rPr lang="en-IN" smtClean="0"/>
              <a:pPr/>
              <a:t>22-05-2021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1BACE7-E71E-4151-B55C-983F84C84EE2}" type="slidenum">
              <a:rPr lang="en-IN" smtClean="0"/>
              <a:pPr/>
              <a:t>‹#›</a:t>
            </a:fld>
            <a:endParaRPr lang="en-IN"/>
          </a:p>
        </p:txBody>
      </p:sp>
    </p:spTree>
    <p:extLst>
      <p:ext uri="{BB962C8B-B14F-4D97-AF65-F5344CB8AC3E}">
        <p14:creationId xmlns:p14="http://schemas.microsoft.com/office/powerpoint/2010/main" xmlns="" val="226974047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492E1-9A84-4406-A1CD-0979CB812799}"/>
              </a:ext>
            </a:extLst>
          </p:cNvPr>
          <p:cNvSpPr>
            <a:spLocks noGrp="1"/>
          </p:cNvSpPr>
          <p:nvPr>
            <p:ph type="ctrTitle"/>
          </p:nvPr>
        </p:nvSpPr>
        <p:spPr>
          <a:xfrm>
            <a:off x="1507067" y="1984016"/>
            <a:ext cx="7766936" cy="1646302"/>
          </a:xfrm>
        </p:spPr>
        <p:txBody>
          <a:bodyPr/>
          <a:lstStyle/>
          <a:p>
            <a:r>
              <a:rPr lang="en-IN" dirty="0"/>
              <a:t>Voice Controlled Home Automation</a:t>
            </a:r>
          </a:p>
        </p:txBody>
      </p:sp>
      <p:sp>
        <p:nvSpPr>
          <p:cNvPr id="3" name="Subtitle 2">
            <a:extLst>
              <a:ext uri="{FF2B5EF4-FFF2-40B4-BE49-F238E27FC236}">
                <a16:creationId xmlns:a16="http://schemas.microsoft.com/office/drawing/2014/main" xmlns="" id="{F0EBC51A-F652-4007-982B-DB712EE57622}"/>
              </a:ext>
            </a:extLst>
          </p:cNvPr>
          <p:cNvSpPr>
            <a:spLocks noGrp="1"/>
          </p:cNvSpPr>
          <p:nvPr>
            <p:ph type="subTitle" idx="1"/>
          </p:nvPr>
        </p:nvSpPr>
        <p:spPr>
          <a:xfrm>
            <a:off x="1507067" y="4050833"/>
            <a:ext cx="7992040" cy="2083637"/>
          </a:xfrm>
        </p:spPr>
        <p:txBody>
          <a:bodyPr>
            <a:normAutofit/>
          </a:bodyPr>
          <a:lstStyle/>
          <a:p>
            <a:r>
              <a:rPr lang="en-IN" b="1" dirty="0"/>
              <a:t>Submitted by :   </a:t>
            </a:r>
          </a:p>
          <a:p>
            <a:endParaRPr lang="en-IN" b="1" dirty="0"/>
          </a:p>
          <a:p>
            <a:pPr algn="l"/>
            <a:r>
              <a:rPr lang="en-IN" b="1" dirty="0"/>
              <a:t>		Ranjan Kumar A					Saikiran K</a:t>
            </a:r>
          </a:p>
          <a:p>
            <a:pPr algn="l"/>
            <a:r>
              <a:rPr lang="en-IN" b="1" dirty="0"/>
              <a:t>		USN : 01JST18CS104				USN : 01JST18CS111</a:t>
            </a:r>
          </a:p>
          <a:p>
            <a:pPr algn="l"/>
            <a:r>
              <a:rPr lang="en-IN" b="1" dirty="0"/>
              <a:t>		Roll no. : 40						Roll no. : 43</a:t>
            </a:r>
          </a:p>
          <a:p>
            <a:endParaRPr lang="en-IN" dirty="0"/>
          </a:p>
          <a:p>
            <a:endParaRPr lang="en-IN" dirty="0"/>
          </a:p>
        </p:txBody>
      </p:sp>
    </p:spTree>
    <p:extLst>
      <p:ext uri="{BB962C8B-B14F-4D97-AF65-F5344CB8AC3E}">
        <p14:creationId xmlns:p14="http://schemas.microsoft.com/office/powerpoint/2010/main" xmlns="" val="49844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1E250-F486-4D53-9EF7-5A703EDB2CEE}"/>
              </a:ext>
            </a:extLst>
          </p:cNvPr>
          <p:cNvSpPr>
            <a:spLocks noGrp="1"/>
          </p:cNvSpPr>
          <p:nvPr>
            <p:ph type="title"/>
          </p:nvPr>
        </p:nvSpPr>
        <p:spPr/>
        <p:txBody>
          <a:bodyPr/>
          <a:lstStyle/>
          <a:p>
            <a:r>
              <a:rPr lang="en-IN" dirty="0"/>
              <a:t>Theory</a:t>
            </a:r>
          </a:p>
        </p:txBody>
      </p:sp>
      <p:sp>
        <p:nvSpPr>
          <p:cNvPr id="3" name="Content Placeholder 2">
            <a:extLst>
              <a:ext uri="{FF2B5EF4-FFF2-40B4-BE49-F238E27FC236}">
                <a16:creationId xmlns:a16="http://schemas.microsoft.com/office/drawing/2014/main" xmlns="" id="{51998030-6C0B-4BBC-BAD6-5BD91D0481E5}"/>
              </a:ext>
            </a:extLst>
          </p:cNvPr>
          <p:cNvSpPr>
            <a:spLocks noGrp="1"/>
          </p:cNvSpPr>
          <p:nvPr>
            <p:ph idx="1"/>
          </p:nvPr>
        </p:nvSpPr>
        <p:spPr>
          <a:xfrm>
            <a:off x="677334" y="1823238"/>
            <a:ext cx="9096982" cy="4533174"/>
          </a:xfrm>
        </p:spPr>
        <p:txBody>
          <a:bodyPr>
            <a:noAutofit/>
          </a:bodyPr>
          <a:lstStyle/>
          <a:p>
            <a:r>
              <a:rPr lang="en-IN" sz="2400" dirty="0"/>
              <a:t>The IoT project utilizes relay to switch electrical appliances on and off when the Bluetooth module triggers it to switch.</a:t>
            </a:r>
          </a:p>
          <a:p>
            <a:r>
              <a:rPr lang="en-IN" sz="2400" dirty="0"/>
              <a:t>A microcontroller is a sensitive piece of hardware that cannot handle 220 volts. So we cannot just control our home appliances directly with the microcontroller and relay is the perfect solution for that.</a:t>
            </a:r>
          </a:p>
          <a:p>
            <a:r>
              <a:rPr lang="en-IN" sz="2400" dirty="0"/>
              <a:t>A relay is basically just a switch which is triggered with a small electrical signal.</a:t>
            </a:r>
          </a:p>
          <a:p>
            <a:r>
              <a:rPr lang="en-IN" sz="2400" dirty="0"/>
              <a:t>It consists of a lever and a core with a copper wire wrapped around it, known as the armature.</a:t>
            </a:r>
          </a:p>
        </p:txBody>
      </p:sp>
    </p:spTree>
    <p:extLst>
      <p:ext uri="{BB962C8B-B14F-4D97-AF65-F5344CB8AC3E}">
        <p14:creationId xmlns:p14="http://schemas.microsoft.com/office/powerpoint/2010/main" xmlns="" val="123850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ABDBE-8940-4295-A739-0D71D17CB9AC}"/>
              </a:ext>
            </a:extLst>
          </p:cNvPr>
          <p:cNvSpPr>
            <a:spLocks noGrp="1"/>
          </p:cNvSpPr>
          <p:nvPr>
            <p:ph type="title"/>
          </p:nvPr>
        </p:nvSpPr>
        <p:spPr/>
        <p:txBody>
          <a:bodyPr/>
          <a:lstStyle/>
          <a:p>
            <a:r>
              <a:rPr lang="en-IN" dirty="0"/>
              <a:t>Theory</a:t>
            </a:r>
          </a:p>
        </p:txBody>
      </p:sp>
      <p:sp>
        <p:nvSpPr>
          <p:cNvPr id="3" name="Content Placeholder 2">
            <a:extLst>
              <a:ext uri="{FF2B5EF4-FFF2-40B4-BE49-F238E27FC236}">
                <a16:creationId xmlns:a16="http://schemas.microsoft.com/office/drawing/2014/main" xmlns="" id="{A774ECF5-F220-4B31-B117-31E1255B79DE}"/>
              </a:ext>
            </a:extLst>
          </p:cNvPr>
          <p:cNvSpPr>
            <a:spLocks noGrp="1"/>
          </p:cNvSpPr>
          <p:nvPr>
            <p:ph idx="1"/>
          </p:nvPr>
        </p:nvSpPr>
        <p:spPr/>
        <p:txBody>
          <a:bodyPr>
            <a:normAutofit/>
          </a:bodyPr>
          <a:lstStyle/>
          <a:p>
            <a:r>
              <a:rPr lang="en-IN" sz="2400" dirty="0"/>
              <a:t>There are two states in a relay, Normally Closed(NC) and Normally Opened(NO).</a:t>
            </a:r>
          </a:p>
          <a:p>
            <a:r>
              <a:rPr lang="en-IN" sz="2400" dirty="0"/>
              <a:t>The appliances are connected between NO and Grounds as the relay is initially in the NC state.</a:t>
            </a:r>
          </a:p>
          <a:p>
            <a:r>
              <a:rPr lang="en-IN" sz="2400" dirty="0"/>
              <a:t>When the microcontroller provides the trigger function, the armature becomes an electromagnet and pulls the lever to NO closing the circuit as a result. </a:t>
            </a:r>
          </a:p>
        </p:txBody>
      </p:sp>
    </p:spTree>
    <p:extLst>
      <p:ext uri="{BB962C8B-B14F-4D97-AF65-F5344CB8AC3E}">
        <p14:creationId xmlns:p14="http://schemas.microsoft.com/office/powerpoint/2010/main" xmlns="" val="9415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57722-96C3-4194-A0F2-920AF2F3B80B}"/>
              </a:ext>
            </a:extLst>
          </p:cNvPr>
          <p:cNvSpPr>
            <a:spLocks noGrp="1"/>
          </p:cNvSpPr>
          <p:nvPr>
            <p:ph type="title"/>
          </p:nvPr>
        </p:nvSpPr>
        <p:spPr/>
        <p:txBody>
          <a:bodyPr/>
          <a:lstStyle/>
          <a:p>
            <a:r>
              <a:rPr lang="en-IN" dirty="0"/>
              <a:t>Theory</a:t>
            </a:r>
          </a:p>
        </p:txBody>
      </p:sp>
      <p:sp>
        <p:nvSpPr>
          <p:cNvPr id="3" name="Content Placeholder 2">
            <a:extLst>
              <a:ext uri="{FF2B5EF4-FFF2-40B4-BE49-F238E27FC236}">
                <a16:creationId xmlns:a16="http://schemas.microsoft.com/office/drawing/2014/main" xmlns="" id="{1F111174-54F0-4F65-8F9B-CD6F6542ACD3}"/>
              </a:ext>
            </a:extLst>
          </p:cNvPr>
          <p:cNvSpPr>
            <a:spLocks noGrp="1"/>
          </p:cNvSpPr>
          <p:nvPr>
            <p:ph idx="1"/>
          </p:nvPr>
        </p:nvSpPr>
        <p:spPr/>
        <p:txBody>
          <a:bodyPr>
            <a:normAutofit/>
          </a:bodyPr>
          <a:lstStyle/>
          <a:p>
            <a:r>
              <a:rPr lang="en-IN" sz="2400" dirty="0"/>
              <a:t>As the relay used in our project has 2 channels, we can control two appliances with it.</a:t>
            </a:r>
          </a:p>
          <a:p>
            <a:r>
              <a:rPr lang="en-IN" sz="2400" dirty="0"/>
              <a:t>The command is given in the form of string which is passed wirelessly using the Bluetooth module HC-05.</a:t>
            </a:r>
          </a:p>
        </p:txBody>
      </p:sp>
    </p:spTree>
    <p:extLst>
      <p:ext uri="{BB962C8B-B14F-4D97-AF65-F5344CB8AC3E}">
        <p14:creationId xmlns:p14="http://schemas.microsoft.com/office/powerpoint/2010/main" xmlns="" val="304528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BA063-45E2-4891-A979-56470B64D63A}"/>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xmlns="" id="{1194DFBC-AFC8-4DD6-844F-CDE89840535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56144" y="2160588"/>
            <a:ext cx="6839750" cy="3881437"/>
          </a:xfrm>
        </p:spPr>
      </p:pic>
    </p:spTree>
    <p:extLst>
      <p:ext uri="{BB962C8B-B14F-4D97-AF65-F5344CB8AC3E}">
        <p14:creationId xmlns:p14="http://schemas.microsoft.com/office/powerpoint/2010/main" xmlns="" val="125000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79477-6ACF-45AA-8BCD-1CE0536B18D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xmlns="" id="{512B0632-4499-4E37-8B3B-BD07A7DDB122}"/>
              </a:ext>
            </a:extLst>
          </p:cNvPr>
          <p:cNvSpPr>
            <a:spLocks noGrp="1"/>
          </p:cNvSpPr>
          <p:nvPr>
            <p:ph idx="1"/>
          </p:nvPr>
        </p:nvSpPr>
        <p:spPr/>
        <p:txBody>
          <a:bodyPr>
            <a:normAutofit/>
          </a:bodyPr>
          <a:lstStyle/>
          <a:p>
            <a:r>
              <a:rPr lang="en-IN" sz="2400" dirty="0"/>
              <a:t>The setup is connected to an active power supply source.</a:t>
            </a:r>
          </a:p>
          <a:p>
            <a:r>
              <a:rPr lang="en-IN" sz="2400" dirty="0"/>
              <a:t>The number of channels in the relay module should be equal to number of devices that are going to be controlled.</a:t>
            </a:r>
          </a:p>
          <a:p>
            <a:r>
              <a:rPr lang="en-IN" sz="2400" dirty="0"/>
              <a:t>We have used 2 channel relay module since we are connecting two appliances in our project.</a:t>
            </a:r>
          </a:p>
        </p:txBody>
      </p:sp>
    </p:spTree>
    <p:extLst>
      <p:ext uri="{BB962C8B-B14F-4D97-AF65-F5344CB8AC3E}">
        <p14:creationId xmlns:p14="http://schemas.microsoft.com/office/powerpoint/2010/main" xmlns="" val="201537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41309-D155-4358-87B6-9F11E34DAACE}"/>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xmlns="" id="{A56CD4A2-E3C3-450B-BFB7-9CB4B2B89DEE}"/>
              </a:ext>
            </a:extLst>
          </p:cNvPr>
          <p:cNvSpPr>
            <a:spLocks noGrp="1"/>
          </p:cNvSpPr>
          <p:nvPr>
            <p:ph idx="1"/>
          </p:nvPr>
        </p:nvSpPr>
        <p:spPr/>
        <p:txBody>
          <a:bodyPr>
            <a:normAutofit/>
          </a:bodyPr>
          <a:lstStyle/>
          <a:p>
            <a:r>
              <a:rPr lang="en-IN" sz="2400" dirty="0"/>
              <a:t>Arduino UNO is a hardware which has a programmable IC Atmega328P and programmed using Arduino IDE.</a:t>
            </a:r>
          </a:p>
          <a:p>
            <a:r>
              <a:rPr lang="en-IN" sz="2400" dirty="0"/>
              <a:t>It has multiple input and output pins for controlling multiple unit of sensors.</a:t>
            </a:r>
          </a:p>
        </p:txBody>
      </p:sp>
    </p:spTree>
    <p:extLst>
      <p:ext uri="{BB962C8B-B14F-4D97-AF65-F5344CB8AC3E}">
        <p14:creationId xmlns:p14="http://schemas.microsoft.com/office/powerpoint/2010/main" xmlns="" val="381371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010B6-2C96-4B93-9EF1-53A5C4BEA24E}"/>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xmlns="" id="{B45E223F-3FAC-4A7D-B9B0-CE981047DD2D}"/>
              </a:ext>
            </a:extLst>
          </p:cNvPr>
          <p:cNvSpPr>
            <a:spLocks noGrp="1"/>
          </p:cNvSpPr>
          <p:nvPr>
            <p:ph idx="1"/>
          </p:nvPr>
        </p:nvSpPr>
        <p:spPr/>
        <p:txBody>
          <a:bodyPr>
            <a:normAutofit/>
          </a:bodyPr>
          <a:lstStyle/>
          <a:p>
            <a:r>
              <a:rPr lang="en-IN" sz="2400" dirty="0"/>
              <a:t>The relay uses electromechanical coil to open and close the circuit.</a:t>
            </a:r>
          </a:p>
          <a:p>
            <a:r>
              <a:rPr lang="en-IN" sz="2400" dirty="0"/>
              <a:t>When small amount of current passes through the coil, it excites the coil and generates magnetic field and either pulls the bar or releases the bar which is used for opening and closing the circuit.</a:t>
            </a:r>
          </a:p>
        </p:txBody>
      </p:sp>
    </p:spTree>
    <p:extLst>
      <p:ext uri="{BB962C8B-B14F-4D97-AF65-F5344CB8AC3E}">
        <p14:creationId xmlns:p14="http://schemas.microsoft.com/office/powerpoint/2010/main" xmlns="" val="197597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1EC8D-F18B-4B9A-9018-BC39ABC37280}"/>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xmlns="" id="{C43A6DFA-5D99-45E3-BCF0-9F5627E7AD2A}"/>
              </a:ext>
            </a:extLst>
          </p:cNvPr>
          <p:cNvSpPr>
            <a:spLocks noGrp="1"/>
          </p:cNvSpPr>
          <p:nvPr>
            <p:ph idx="1"/>
          </p:nvPr>
        </p:nvSpPr>
        <p:spPr/>
        <p:txBody>
          <a:bodyPr>
            <a:noAutofit/>
          </a:bodyPr>
          <a:lstStyle/>
          <a:p>
            <a:r>
              <a:rPr lang="en-IN" sz="2400" dirty="0"/>
              <a:t>The user gives the command to microcontroller by using speech recognition system of smartphone.</a:t>
            </a:r>
          </a:p>
          <a:p>
            <a:r>
              <a:rPr lang="en-IN" sz="2400" dirty="0"/>
              <a:t>The command is transferred  as a String via the Bluetooth module to the Arduino UNO board.</a:t>
            </a:r>
          </a:p>
          <a:p>
            <a:r>
              <a:rPr lang="en-IN" sz="2400" dirty="0"/>
              <a:t>The input string is processed by the program which is uploaded to the Arduino UNO.</a:t>
            </a:r>
          </a:p>
          <a:p>
            <a:r>
              <a:rPr lang="en-IN" sz="2400" dirty="0"/>
              <a:t>The function digitalWrite is used to set the switch on or off in the relay.</a:t>
            </a:r>
          </a:p>
        </p:txBody>
      </p:sp>
    </p:spTree>
    <p:extLst>
      <p:ext uri="{BB962C8B-B14F-4D97-AF65-F5344CB8AC3E}">
        <p14:creationId xmlns:p14="http://schemas.microsoft.com/office/powerpoint/2010/main" xmlns="" val="138429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D2EA7-74E7-44C9-B142-DC2EAD918457}"/>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xmlns="" id="{81DFDC6D-8FD8-4A9C-9043-11B111621AA0}"/>
              </a:ext>
            </a:extLst>
          </p:cNvPr>
          <p:cNvSpPr>
            <a:spLocks noGrp="1"/>
          </p:cNvSpPr>
          <p:nvPr>
            <p:ph idx="1"/>
          </p:nvPr>
        </p:nvSpPr>
        <p:spPr/>
        <p:txBody>
          <a:bodyPr>
            <a:normAutofit/>
          </a:bodyPr>
          <a:lstStyle/>
          <a:p>
            <a:r>
              <a:rPr lang="en-IN" sz="2400" dirty="0"/>
              <a:t>The voice controlled home automation system is portable, user-friendly and economical.</a:t>
            </a:r>
          </a:p>
          <a:p>
            <a:r>
              <a:rPr lang="en-IN" sz="2400" dirty="0"/>
              <a:t>It can be easily implemented in a real house to allow real-time monitoring of home conditions and control of home appliances.</a:t>
            </a:r>
          </a:p>
          <a:p>
            <a:r>
              <a:rPr lang="en-IN" sz="2400" dirty="0"/>
              <a:t>The system can increase the safety, security, intelligence and comfort of users.</a:t>
            </a:r>
          </a:p>
        </p:txBody>
      </p:sp>
    </p:spTree>
    <p:extLst>
      <p:ext uri="{BB962C8B-B14F-4D97-AF65-F5344CB8AC3E}">
        <p14:creationId xmlns:p14="http://schemas.microsoft.com/office/powerpoint/2010/main" xmlns="" val="3227374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8FA29-D670-4BD9-8A26-C651753FC4BB}"/>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xmlns="" id="{E1C3AD1C-4170-4815-9D90-35DE2CFACE36}"/>
              </a:ext>
            </a:extLst>
          </p:cNvPr>
          <p:cNvSpPr>
            <a:spLocks noGrp="1"/>
          </p:cNvSpPr>
          <p:nvPr>
            <p:ph idx="1"/>
          </p:nvPr>
        </p:nvSpPr>
        <p:spPr/>
        <p:txBody>
          <a:bodyPr>
            <a:normAutofit/>
          </a:bodyPr>
          <a:lstStyle/>
          <a:p>
            <a:r>
              <a:rPr lang="en-IN" sz="2400" dirty="0"/>
              <a:t>It is most beneficial for handicap or aged people.</a:t>
            </a:r>
          </a:p>
          <a:p>
            <a:r>
              <a:rPr lang="en-IN" sz="2400" dirty="0"/>
              <a:t>The system solves the problem of switching on/off electrical appliances since user just have to give voice command to control the appliances.</a:t>
            </a:r>
          </a:p>
        </p:txBody>
      </p:sp>
    </p:spTree>
    <p:extLst>
      <p:ext uri="{BB962C8B-B14F-4D97-AF65-F5344CB8AC3E}">
        <p14:creationId xmlns:p14="http://schemas.microsoft.com/office/powerpoint/2010/main" xmlns="" val="340213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9FD17-A967-445C-A5C6-261A923301F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95F85FCE-BED1-485E-9708-CBF35FB09808}"/>
              </a:ext>
            </a:extLst>
          </p:cNvPr>
          <p:cNvSpPr>
            <a:spLocks noGrp="1"/>
          </p:cNvSpPr>
          <p:nvPr>
            <p:ph idx="1"/>
          </p:nvPr>
        </p:nvSpPr>
        <p:spPr/>
        <p:txBody>
          <a:bodyPr>
            <a:normAutofit/>
          </a:bodyPr>
          <a:lstStyle/>
          <a:p>
            <a:r>
              <a:rPr lang="en-IN" sz="2400" dirty="0"/>
              <a:t>The smart home automation system using voice control helps to control electrical appliances by using voice commands.</a:t>
            </a:r>
          </a:p>
          <a:p>
            <a:r>
              <a:rPr lang="en-IN" sz="2400" dirty="0"/>
              <a:t>The system works by interfacing the on/off switches of electrical appliance or loads by using relay or solid state replay.</a:t>
            </a:r>
          </a:p>
          <a:p>
            <a:r>
              <a:rPr lang="en-IN" sz="2400" dirty="0"/>
              <a:t>The voice command is sent using an app, a built-in microphone and voice recognition system.</a:t>
            </a:r>
          </a:p>
        </p:txBody>
      </p:sp>
    </p:spTree>
    <p:extLst>
      <p:ext uri="{BB962C8B-B14F-4D97-AF65-F5344CB8AC3E}">
        <p14:creationId xmlns:p14="http://schemas.microsoft.com/office/powerpoint/2010/main" xmlns="" val="1880245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F3C94-9EAB-4ABE-9BF0-906893DF4FF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EE61668F-0CEF-402B-9437-9F66AF8EEA0F}"/>
              </a:ext>
            </a:extLst>
          </p:cNvPr>
          <p:cNvSpPr>
            <a:spLocks noGrp="1"/>
          </p:cNvSpPr>
          <p:nvPr>
            <p:ph idx="1"/>
          </p:nvPr>
        </p:nvSpPr>
        <p:spPr/>
        <p:txBody>
          <a:bodyPr>
            <a:normAutofit/>
          </a:bodyPr>
          <a:lstStyle/>
          <a:p>
            <a:r>
              <a:rPr lang="en-IN" sz="2400" dirty="0"/>
              <a:t>From this project, it can be concluded that the usage of the voice is capable to be one of the method to control electrical devices provided a suitable system is used.</a:t>
            </a:r>
          </a:p>
          <a:p>
            <a:r>
              <a:rPr lang="en-IN" sz="2400" dirty="0"/>
              <a:t>It is flexible and can be customized for individual requirements.</a:t>
            </a:r>
          </a:p>
          <a:p>
            <a:r>
              <a:rPr lang="en-IN" sz="2400" dirty="0"/>
              <a:t>The system may be employed in many places like banks</a:t>
            </a:r>
            <a:r>
              <a:rPr lang="en-IN" sz="2400"/>
              <a:t>, hospitals etc.</a:t>
            </a:r>
            <a:endParaRPr lang="en-IN" sz="2400" dirty="0"/>
          </a:p>
        </p:txBody>
      </p:sp>
    </p:spTree>
    <p:extLst>
      <p:ext uri="{BB962C8B-B14F-4D97-AF65-F5344CB8AC3E}">
        <p14:creationId xmlns:p14="http://schemas.microsoft.com/office/powerpoint/2010/main" xmlns="" val="3609277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CADA2-4F73-48D5-BC40-237D4AE380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81F4B3-6808-4661-A0E0-989409B64EA0}"/>
              </a:ext>
            </a:extLst>
          </p:cNvPr>
          <p:cNvSpPr>
            <a:spLocks noGrp="1"/>
          </p:cNvSpPr>
          <p:nvPr>
            <p:ph idx="1"/>
          </p:nvPr>
        </p:nvSpPr>
        <p:spPr/>
        <p:txBody>
          <a:bodyPr>
            <a:normAutofit/>
          </a:bodyPr>
          <a:lstStyle/>
          <a:p>
            <a:pPr marL="0" indent="0" algn="ctr">
              <a:buNone/>
            </a:pPr>
            <a:r>
              <a:rPr lang="en-IN" sz="8000" dirty="0"/>
              <a:t>Thank you</a:t>
            </a:r>
          </a:p>
        </p:txBody>
      </p:sp>
    </p:spTree>
    <p:extLst>
      <p:ext uri="{BB962C8B-B14F-4D97-AF65-F5344CB8AC3E}">
        <p14:creationId xmlns:p14="http://schemas.microsoft.com/office/powerpoint/2010/main" xmlns="" val="165280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F828D-2B9E-4827-AC9D-2320CE02C62F}"/>
              </a:ext>
            </a:extLst>
          </p:cNvPr>
          <p:cNvSpPr>
            <a:spLocks noGrp="1"/>
          </p:cNvSpPr>
          <p:nvPr>
            <p:ph type="title"/>
          </p:nvPr>
        </p:nvSpPr>
        <p:spPr/>
        <p:txBody>
          <a:bodyPr/>
          <a:lstStyle/>
          <a:p>
            <a:r>
              <a:rPr lang="en-IN" dirty="0"/>
              <a:t>Components required :</a:t>
            </a:r>
          </a:p>
        </p:txBody>
      </p:sp>
      <p:sp>
        <p:nvSpPr>
          <p:cNvPr id="3" name="Content Placeholder 2">
            <a:extLst>
              <a:ext uri="{FF2B5EF4-FFF2-40B4-BE49-F238E27FC236}">
                <a16:creationId xmlns:a16="http://schemas.microsoft.com/office/drawing/2014/main" xmlns="" id="{A43080F1-1BBE-4661-87B6-5037D82B447E}"/>
              </a:ext>
            </a:extLst>
          </p:cNvPr>
          <p:cNvSpPr>
            <a:spLocks noGrp="1"/>
          </p:cNvSpPr>
          <p:nvPr>
            <p:ph idx="1"/>
          </p:nvPr>
        </p:nvSpPr>
        <p:spPr/>
        <p:txBody>
          <a:bodyPr>
            <a:normAutofit/>
          </a:bodyPr>
          <a:lstStyle/>
          <a:p>
            <a:r>
              <a:rPr lang="en-IN" sz="2400" dirty="0"/>
              <a:t>Arduino UNO Board</a:t>
            </a:r>
          </a:p>
          <a:p>
            <a:r>
              <a:rPr lang="en-IN" sz="2400" dirty="0"/>
              <a:t>2 Channel Relay Module</a:t>
            </a:r>
          </a:p>
          <a:p>
            <a:r>
              <a:rPr lang="en-IN" sz="2400" dirty="0"/>
              <a:t>Bluetooth Module HC-05</a:t>
            </a:r>
          </a:p>
          <a:p>
            <a:r>
              <a:rPr lang="en-IN" sz="2400" dirty="0"/>
              <a:t>Breadboard</a:t>
            </a:r>
          </a:p>
          <a:p>
            <a:r>
              <a:rPr lang="en-IN" sz="2400" dirty="0"/>
              <a:t>Jumper Wires</a:t>
            </a:r>
          </a:p>
        </p:txBody>
      </p:sp>
    </p:spTree>
    <p:extLst>
      <p:ext uri="{BB962C8B-B14F-4D97-AF65-F5344CB8AC3E}">
        <p14:creationId xmlns:p14="http://schemas.microsoft.com/office/powerpoint/2010/main" xmlns="" val="19818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13951-4B61-402C-BC9A-EA2B233D66E1}"/>
              </a:ext>
            </a:extLst>
          </p:cNvPr>
          <p:cNvSpPr>
            <a:spLocks noGrp="1"/>
          </p:cNvSpPr>
          <p:nvPr>
            <p:ph type="title"/>
          </p:nvPr>
        </p:nvSpPr>
        <p:spPr>
          <a:xfrm>
            <a:off x="677334" y="396536"/>
            <a:ext cx="8596668" cy="1320800"/>
          </a:xfrm>
        </p:spPr>
        <p:txBody>
          <a:bodyPr/>
          <a:lstStyle/>
          <a:p>
            <a:r>
              <a:rPr lang="en-IN" dirty="0"/>
              <a:t>Arduino UNO Board</a:t>
            </a:r>
          </a:p>
        </p:txBody>
      </p:sp>
      <p:sp>
        <p:nvSpPr>
          <p:cNvPr id="3" name="Content Placeholder 2">
            <a:extLst>
              <a:ext uri="{FF2B5EF4-FFF2-40B4-BE49-F238E27FC236}">
                <a16:creationId xmlns:a16="http://schemas.microsoft.com/office/drawing/2014/main" xmlns="" id="{94E423F0-E953-48FB-9B0D-BBD2EC3B9714}"/>
              </a:ext>
            </a:extLst>
          </p:cNvPr>
          <p:cNvSpPr>
            <a:spLocks noGrp="1"/>
          </p:cNvSpPr>
          <p:nvPr>
            <p:ph idx="1"/>
          </p:nvPr>
        </p:nvSpPr>
        <p:spPr>
          <a:xfrm>
            <a:off x="677334" y="1717336"/>
            <a:ext cx="8596668" cy="3880773"/>
          </a:xfrm>
        </p:spPr>
        <p:txBody>
          <a:bodyPr>
            <a:normAutofit/>
          </a:bodyPr>
          <a:lstStyle/>
          <a:p>
            <a:r>
              <a:rPr lang="en-IN" sz="2400" dirty="0"/>
              <a:t>The Arduino UNO is an open-source microcontroller board based on the Microchip Atmega328P microcontroller.</a:t>
            </a:r>
          </a:p>
          <a:p>
            <a:r>
              <a:rPr lang="en-IN" sz="2400" dirty="0"/>
              <a:t>The board is equipped with sets of digital and </a:t>
            </a:r>
            <a:r>
              <a:rPr lang="en-IN" sz="2400" dirty="0" err="1"/>
              <a:t>analog</a:t>
            </a:r>
            <a:r>
              <a:rPr lang="en-IN" sz="2400" dirty="0"/>
              <a:t> input/output pins that may be interfaced to various expansion boards and circuits.</a:t>
            </a:r>
          </a:p>
        </p:txBody>
      </p:sp>
      <p:pic>
        <p:nvPicPr>
          <p:cNvPr id="5" name="Picture 4">
            <a:extLst>
              <a:ext uri="{FF2B5EF4-FFF2-40B4-BE49-F238E27FC236}">
                <a16:creationId xmlns:a16="http://schemas.microsoft.com/office/drawing/2014/main" xmlns="" id="{EB42C3FE-1A80-4CCB-A2F9-F07C55BA8B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25210" y="4171996"/>
            <a:ext cx="3705144" cy="2566155"/>
          </a:xfrm>
          <a:prstGeom prst="rect">
            <a:avLst/>
          </a:prstGeom>
        </p:spPr>
      </p:pic>
    </p:spTree>
    <p:extLst>
      <p:ext uri="{BB962C8B-B14F-4D97-AF65-F5344CB8AC3E}">
        <p14:creationId xmlns:p14="http://schemas.microsoft.com/office/powerpoint/2010/main" xmlns="" val="304669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6898C-3618-42E0-80AF-0159D9B2E008}"/>
              </a:ext>
            </a:extLst>
          </p:cNvPr>
          <p:cNvSpPr>
            <a:spLocks noGrp="1"/>
          </p:cNvSpPr>
          <p:nvPr>
            <p:ph type="title"/>
          </p:nvPr>
        </p:nvSpPr>
        <p:spPr/>
        <p:txBody>
          <a:bodyPr/>
          <a:lstStyle/>
          <a:p>
            <a:r>
              <a:rPr lang="en-IN" dirty="0"/>
              <a:t>2 Channel Relay Module</a:t>
            </a:r>
          </a:p>
        </p:txBody>
      </p:sp>
      <p:sp>
        <p:nvSpPr>
          <p:cNvPr id="3" name="Content Placeholder 2">
            <a:extLst>
              <a:ext uri="{FF2B5EF4-FFF2-40B4-BE49-F238E27FC236}">
                <a16:creationId xmlns:a16="http://schemas.microsoft.com/office/drawing/2014/main" xmlns="" id="{38A18563-5D08-4B3A-B6D0-5EC6C9EA0A06}"/>
              </a:ext>
            </a:extLst>
          </p:cNvPr>
          <p:cNvSpPr>
            <a:spLocks noGrp="1"/>
          </p:cNvSpPr>
          <p:nvPr>
            <p:ph idx="1"/>
          </p:nvPr>
        </p:nvSpPr>
        <p:spPr/>
        <p:txBody>
          <a:bodyPr>
            <a:normAutofit/>
          </a:bodyPr>
          <a:lstStyle/>
          <a:p>
            <a:r>
              <a:rPr lang="en-IN" sz="2400" dirty="0"/>
              <a:t>2 channel 5V relay module is a relay interface board.</a:t>
            </a:r>
          </a:p>
          <a:p>
            <a:r>
              <a:rPr lang="en-IN" sz="2400" dirty="0"/>
              <a:t>It uses a low level triggered control signal(3.3-5VDC) to control the relay.</a:t>
            </a:r>
          </a:p>
          <a:p>
            <a:r>
              <a:rPr lang="en-IN" sz="2400" dirty="0"/>
              <a:t>It is an automatic switch to control a high-current circuit with a low-current signal.</a:t>
            </a:r>
          </a:p>
          <a:p>
            <a:r>
              <a:rPr lang="en-IN" sz="2400" dirty="0"/>
              <a:t>Triggering the relay operates the normally open or normally closed contacts.</a:t>
            </a:r>
          </a:p>
        </p:txBody>
      </p:sp>
    </p:spTree>
    <p:extLst>
      <p:ext uri="{BB962C8B-B14F-4D97-AF65-F5344CB8AC3E}">
        <p14:creationId xmlns:p14="http://schemas.microsoft.com/office/powerpoint/2010/main" xmlns="" val="239748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26346-0124-440A-8A8E-3FAF457756AD}"/>
              </a:ext>
            </a:extLst>
          </p:cNvPr>
          <p:cNvSpPr>
            <a:spLocks noGrp="1"/>
          </p:cNvSpPr>
          <p:nvPr>
            <p:ph type="title"/>
          </p:nvPr>
        </p:nvSpPr>
        <p:spPr/>
        <p:txBody>
          <a:bodyPr/>
          <a:lstStyle/>
          <a:p>
            <a:r>
              <a:rPr lang="en-IN" dirty="0"/>
              <a:t>2 Channel Relay Module</a:t>
            </a:r>
          </a:p>
        </p:txBody>
      </p:sp>
      <p:sp>
        <p:nvSpPr>
          <p:cNvPr id="3" name="Content Placeholder 2">
            <a:extLst>
              <a:ext uri="{FF2B5EF4-FFF2-40B4-BE49-F238E27FC236}">
                <a16:creationId xmlns:a16="http://schemas.microsoft.com/office/drawing/2014/main" xmlns="" id="{F67CE6F7-53B9-4F27-AE1C-FCB7899AA680}"/>
              </a:ext>
            </a:extLst>
          </p:cNvPr>
          <p:cNvSpPr>
            <a:spLocks noGrp="1"/>
          </p:cNvSpPr>
          <p:nvPr>
            <p:ph idx="1"/>
          </p:nvPr>
        </p:nvSpPr>
        <p:spPr>
          <a:xfrm>
            <a:off x="677334" y="1930400"/>
            <a:ext cx="8596668" cy="3880773"/>
          </a:xfrm>
        </p:spPr>
        <p:txBody>
          <a:bodyPr/>
          <a:lstStyle/>
          <a:p>
            <a:r>
              <a:rPr lang="en-IN" sz="2400" dirty="0"/>
              <a:t>It is frequently used in an automatic control circuit.</a:t>
            </a:r>
          </a:p>
          <a:p>
            <a:r>
              <a:rPr lang="en-IN" sz="2400" dirty="0"/>
              <a:t>It can be controlled directly by a wide range of microcontrollers such as Arduino, AVR, PIC, ARM etc.</a:t>
            </a:r>
          </a:p>
          <a:p>
            <a:endParaRPr lang="en-IN" dirty="0"/>
          </a:p>
        </p:txBody>
      </p:sp>
      <p:pic>
        <p:nvPicPr>
          <p:cNvPr id="5" name="Picture 4">
            <a:extLst>
              <a:ext uri="{FF2B5EF4-FFF2-40B4-BE49-F238E27FC236}">
                <a16:creationId xmlns:a16="http://schemas.microsoft.com/office/drawing/2014/main" xmlns="" id="{A9972311-21BB-4AD7-A9B7-6BD91198EF5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66154" y="3350996"/>
            <a:ext cx="3191846" cy="3191846"/>
          </a:xfrm>
          <a:prstGeom prst="rect">
            <a:avLst/>
          </a:prstGeom>
        </p:spPr>
      </p:pic>
    </p:spTree>
    <p:extLst>
      <p:ext uri="{BB962C8B-B14F-4D97-AF65-F5344CB8AC3E}">
        <p14:creationId xmlns:p14="http://schemas.microsoft.com/office/powerpoint/2010/main" xmlns="" val="236517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D2A16-C323-4EFA-ADE8-1205CBF1D126}"/>
              </a:ext>
            </a:extLst>
          </p:cNvPr>
          <p:cNvSpPr>
            <a:spLocks noGrp="1"/>
          </p:cNvSpPr>
          <p:nvPr>
            <p:ph type="title"/>
          </p:nvPr>
        </p:nvSpPr>
        <p:spPr/>
        <p:txBody>
          <a:bodyPr/>
          <a:lstStyle/>
          <a:p>
            <a:r>
              <a:rPr lang="en-IN" dirty="0"/>
              <a:t>Bluetooth Module HC-05</a:t>
            </a:r>
          </a:p>
        </p:txBody>
      </p:sp>
      <p:sp>
        <p:nvSpPr>
          <p:cNvPr id="3" name="Content Placeholder 2">
            <a:extLst>
              <a:ext uri="{FF2B5EF4-FFF2-40B4-BE49-F238E27FC236}">
                <a16:creationId xmlns:a16="http://schemas.microsoft.com/office/drawing/2014/main" xmlns="" id="{B1C512C1-3588-4F13-B843-30EBFBE08CBD}"/>
              </a:ext>
            </a:extLst>
          </p:cNvPr>
          <p:cNvSpPr>
            <a:spLocks noGrp="1"/>
          </p:cNvSpPr>
          <p:nvPr>
            <p:ph idx="1"/>
          </p:nvPr>
        </p:nvSpPr>
        <p:spPr>
          <a:xfrm>
            <a:off x="677334" y="1867626"/>
            <a:ext cx="8596668" cy="3880773"/>
          </a:xfrm>
        </p:spPr>
        <p:txBody>
          <a:bodyPr>
            <a:normAutofit/>
          </a:bodyPr>
          <a:lstStyle/>
          <a:p>
            <a:r>
              <a:rPr lang="en-IN" sz="2400" dirty="0"/>
              <a:t>It is designed for wireless communication.</a:t>
            </a:r>
          </a:p>
          <a:p>
            <a:r>
              <a:rPr lang="en-IN" sz="2400" dirty="0"/>
              <a:t>It uses serial communication to communicate with devices.</a:t>
            </a:r>
          </a:p>
          <a:p>
            <a:r>
              <a:rPr lang="en-IN" sz="2400" dirty="0"/>
              <a:t>HC – 05 has red LED which indicates connection status, whether Bluetooth is connected or not.</a:t>
            </a:r>
          </a:p>
        </p:txBody>
      </p:sp>
      <p:pic>
        <p:nvPicPr>
          <p:cNvPr id="5" name="Picture 4">
            <a:extLst>
              <a:ext uri="{FF2B5EF4-FFF2-40B4-BE49-F238E27FC236}">
                <a16:creationId xmlns:a16="http://schemas.microsoft.com/office/drawing/2014/main" xmlns="" id="{F65BE934-7BA2-47CA-8733-DCB58B8DE9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35336" y="4088584"/>
            <a:ext cx="2445382" cy="2445382"/>
          </a:xfrm>
          <a:prstGeom prst="rect">
            <a:avLst/>
          </a:prstGeom>
        </p:spPr>
      </p:pic>
    </p:spTree>
    <p:extLst>
      <p:ext uri="{BB962C8B-B14F-4D97-AF65-F5344CB8AC3E}">
        <p14:creationId xmlns:p14="http://schemas.microsoft.com/office/powerpoint/2010/main" xmlns="" val="14255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4070B-52EB-43A9-BD05-537FF97F76C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xmlns="" id="{AB6587A2-19DB-4919-A833-7D692C8F527B}"/>
              </a:ext>
            </a:extLst>
          </p:cNvPr>
          <p:cNvSpPr>
            <a:spLocks noGrp="1"/>
          </p:cNvSpPr>
          <p:nvPr>
            <p:ph idx="1"/>
          </p:nvPr>
        </p:nvSpPr>
        <p:spPr/>
        <p:txBody>
          <a:bodyPr>
            <a:normAutofit/>
          </a:bodyPr>
          <a:lstStyle/>
          <a:p>
            <a:r>
              <a:rPr lang="en-IN" sz="2400" dirty="0"/>
              <a:t>The system consists of a computer server with internet connection, an IoT Ethernet shield used to connect the server to the external network.</a:t>
            </a:r>
          </a:p>
          <a:p>
            <a:r>
              <a:rPr lang="en-IN" sz="2400" dirty="0"/>
              <a:t>An Arduino microcontroller with a hardwired application is connected to the system.</a:t>
            </a:r>
          </a:p>
          <a:p>
            <a:r>
              <a:rPr lang="en-IN" sz="2400" dirty="0"/>
              <a:t>The IoT based home automation system focuses on controlling home electronic devices from inside or outside the home.</a:t>
            </a:r>
          </a:p>
        </p:txBody>
      </p:sp>
    </p:spTree>
    <p:extLst>
      <p:ext uri="{BB962C8B-B14F-4D97-AF65-F5344CB8AC3E}">
        <p14:creationId xmlns:p14="http://schemas.microsoft.com/office/powerpoint/2010/main" xmlns="" val="169559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5A78B-7A43-4083-887E-9BE3D80EAB00}"/>
              </a:ext>
            </a:extLst>
          </p:cNvPr>
          <p:cNvSpPr>
            <a:spLocks noGrp="1"/>
          </p:cNvSpPr>
          <p:nvPr>
            <p:ph type="title"/>
          </p:nvPr>
        </p:nvSpPr>
        <p:spPr/>
        <p:txBody>
          <a:bodyPr/>
          <a:lstStyle/>
          <a:p>
            <a:r>
              <a:rPr lang="en-IN" dirty="0"/>
              <a:t>Flow diagram</a:t>
            </a:r>
          </a:p>
        </p:txBody>
      </p:sp>
      <p:sp>
        <p:nvSpPr>
          <p:cNvPr id="3" name="Content Placeholder 2">
            <a:extLst>
              <a:ext uri="{FF2B5EF4-FFF2-40B4-BE49-F238E27FC236}">
                <a16:creationId xmlns:a16="http://schemas.microsoft.com/office/drawing/2014/main" xmlns="" id="{7FD5CE85-5BB9-4D76-9EB2-5C3CD63908BA}"/>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xmlns="" id="{67308095-C8EC-4D64-AA19-262E49D71246}"/>
              </a:ext>
            </a:extLst>
          </p:cNvPr>
          <p:cNvSpPr/>
          <p:nvPr/>
        </p:nvSpPr>
        <p:spPr>
          <a:xfrm>
            <a:off x="1091954" y="1911681"/>
            <a:ext cx="1376038" cy="867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solidFill>
                  <a:sysClr val="windowText" lastClr="000000"/>
                </a:solidFill>
              </a:rPr>
              <a:t>User</a:t>
            </a:r>
          </a:p>
        </p:txBody>
      </p:sp>
      <p:sp>
        <p:nvSpPr>
          <p:cNvPr id="5" name="Rectangle: Rounded Corners 4">
            <a:extLst>
              <a:ext uri="{FF2B5EF4-FFF2-40B4-BE49-F238E27FC236}">
                <a16:creationId xmlns:a16="http://schemas.microsoft.com/office/drawing/2014/main" xmlns="" id="{5579EC64-4D21-4CB2-B339-5F979AF9EF2A}"/>
              </a:ext>
            </a:extLst>
          </p:cNvPr>
          <p:cNvSpPr/>
          <p:nvPr/>
        </p:nvSpPr>
        <p:spPr>
          <a:xfrm>
            <a:off x="3666477" y="1825624"/>
            <a:ext cx="2228296" cy="1325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t>Voice recognition app</a:t>
            </a:r>
          </a:p>
        </p:txBody>
      </p:sp>
      <p:sp>
        <p:nvSpPr>
          <p:cNvPr id="6" name="Rectangle 5">
            <a:extLst>
              <a:ext uri="{FF2B5EF4-FFF2-40B4-BE49-F238E27FC236}">
                <a16:creationId xmlns:a16="http://schemas.microsoft.com/office/drawing/2014/main" xmlns="" id="{8367797D-D01B-4A2A-81DE-4A588F4FEF94}"/>
              </a:ext>
            </a:extLst>
          </p:cNvPr>
          <p:cNvSpPr/>
          <p:nvPr/>
        </p:nvSpPr>
        <p:spPr>
          <a:xfrm>
            <a:off x="7643674" y="1911681"/>
            <a:ext cx="2725444" cy="15173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t>Bluetooth module HC-05</a:t>
            </a:r>
          </a:p>
        </p:txBody>
      </p:sp>
      <p:sp>
        <p:nvSpPr>
          <p:cNvPr id="7" name="Rectangle 6">
            <a:extLst>
              <a:ext uri="{FF2B5EF4-FFF2-40B4-BE49-F238E27FC236}">
                <a16:creationId xmlns:a16="http://schemas.microsoft.com/office/drawing/2014/main" xmlns="" id="{0A21825F-38E7-4970-855B-9EC8A5EC9308}"/>
              </a:ext>
            </a:extLst>
          </p:cNvPr>
          <p:cNvSpPr/>
          <p:nvPr/>
        </p:nvSpPr>
        <p:spPr>
          <a:xfrm>
            <a:off x="7768700" y="4502751"/>
            <a:ext cx="2840856" cy="16068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t>Arduino UNO board</a:t>
            </a:r>
          </a:p>
        </p:txBody>
      </p:sp>
      <p:sp>
        <p:nvSpPr>
          <p:cNvPr id="8" name="Rectangle 7">
            <a:extLst>
              <a:ext uri="{FF2B5EF4-FFF2-40B4-BE49-F238E27FC236}">
                <a16:creationId xmlns:a16="http://schemas.microsoft.com/office/drawing/2014/main" xmlns="" id="{0233E78E-02B7-4639-893E-AF68998058D0}"/>
              </a:ext>
            </a:extLst>
          </p:cNvPr>
          <p:cNvSpPr/>
          <p:nvPr/>
        </p:nvSpPr>
        <p:spPr>
          <a:xfrm>
            <a:off x="4243526" y="4563122"/>
            <a:ext cx="2432482" cy="1500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t>2 channel relay module</a:t>
            </a:r>
          </a:p>
        </p:txBody>
      </p:sp>
      <p:sp>
        <p:nvSpPr>
          <p:cNvPr id="9" name="Rectangle 8">
            <a:extLst>
              <a:ext uri="{FF2B5EF4-FFF2-40B4-BE49-F238E27FC236}">
                <a16:creationId xmlns:a16="http://schemas.microsoft.com/office/drawing/2014/main" xmlns="" id="{CDABE9C4-D522-405A-B409-B6EA27D7FB78}"/>
              </a:ext>
            </a:extLst>
          </p:cNvPr>
          <p:cNvSpPr/>
          <p:nvPr/>
        </p:nvSpPr>
        <p:spPr>
          <a:xfrm>
            <a:off x="1288743" y="4596861"/>
            <a:ext cx="2139518" cy="14310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t>Load</a:t>
            </a:r>
          </a:p>
        </p:txBody>
      </p:sp>
      <p:sp>
        <p:nvSpPr>
          <p:cNvPr id="10" name="Arrow: Right 9">
            <a:extLst>
              <a:ext uri="{FF2B5EF4-FFF2-40B4-BE49-F238E27FC236}">
                <a16:creationId xmlns:a16="http://schemas.microsoft.com/office/drawing/2014/main" xmlns="" id="{F02B80F0-635E-4C8F-AD58-5ECE93B10B9D}"/>
              </a:ext>
            </a:extLst>
          </p:cNvPr>
          <p:cNvSpPr/>
          <p:nvPr/>
        </p:nvSpPr>
        <p:spPr>
          <a:xfrm>
            <a:off x="2645545" y="2388093"/>
            <a:ext cx="905523" cy="221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xmlns="" id="{24291E92-7D58-4B6F-91FE-FBE0D6F55631}"/>
              </a:ext>
            </a:extLst>
          </p:cNvPr>
          <p:cNvSpPr/>
          <p:nvPr/>
        </p:nvSpPr>
        <p:spPr>
          <a:xfrm>
            <a:off x="6096000" y="2388093"/>
            <a:ext cx="1254711" cy="221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xmlns="" id="{AF8B88FA-712A-48D4-BA07-C7D5F71DB5BB}"/>
              </a:ext>
            </a:extLst>
          </p:cNvPr>
          <p:cNvSpPr/>
          <p:nvPr/>
        </p:nvSpPr>
        <p:spPr>
          <a:xfrm>
            <a:off x="8895425" y="3643775"/>
            <a:ext cx="275208" cy="653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xmlns="" id="{03BE2CC2-CB35-449E-A7D4-E0637943F003}"/>
              </a:ext>
            </a:extLst>
          </p:cNvPr>
          <p:cNvSpPr/>
          <p:nvPr/>
        </p:nvSpPr>
        <p:spPr>
          <a:xfrm>
            <a:off x="6791417" y="5161094"/>
            <a:ext cx="852257" cy="2219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xmlns="" id="{101BCEE6-C7C1-4229-9849-21982EF385C4}"/>
              </a:ext>
            </a:extLst>
          </p:cNvPr>
          <p:cNvSpPr/>
          <p:nvPr/>
        </p:nvSpPr>
        <p:spPr>
          <a:xfrm>
            <a:off x="3551068" y="5161094"/>
            <a:ext cx="567432" cy="2219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674101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316</TotalTime>
  <Words>865</Words>
  <Application>Microsoft Office PowerPoint</Application>
  <PresentationFormat>Custom</PresentationFormat>
  <Paragraphs>82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Voice Controlled Home Automation</vt:lpstr>
      <vt:lpstr>Introduction</vt:lpstr>
      <vt:lpstr>Components required :</vt:lpstr>
      <vt:lpstr>Arduino UNO Board</vt:lpstr>
      <vt:lpstr>2 Channel Relay Module</vt:lpstr>
      <vt:lpstr>2 Channel Relay Module</vt:lpstr>
      <vt:lpstr>Bluetooth Module HC-05</vt:lpstr>
      <vt:lpstr>Proposed system</vt:lpstr>
      <vt:lpstr>Flow diagram</vt:lpstr>
      <vt:lpstr>Theory</vt:lpstr>
      <vt:lpstr>Theory</vt:lpstr>
      <vt:lpstr>Theory</vt:lpstr>
      <vt:lpstr>Block Diagram</vt:lpstr>
      <vt:lpstr>Implementation</vt:lpstr>
      <vt:lpstr>Implementation</vt:lpstr>
      <vt:lpstr>Implementation</vt:lpstr>
      <vt:lpstr>Implementation</vt:lpstr>
      <vt:lpstr>Advantages</vt:lpstr>
      <vt:lpstr>Advantages</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Controlled Home Automation</dc:title>
  <dc:creator>Saikiran K</dc:creator>
  <cp:lastModifiedBy>admin</cp:lastModifiedBy>
  <cp:revision>26</cp:revision>
  <dcterms:created xsi:type="dcterms:W3CDTF">2021-05-03T14:42:30Z</dcterms:created>
  <dcterms:modified xsi:type="dcterms:W3CDTF">2021-05-22T12:25:27Z</dcterms:modified>
</cp:coreProperties>
</file>