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73" r:id="rId4"/>
    <p:sldId id="266" r:id="rId5"/>
    <p:sldId id="268" r:id="rId6"/>
    <p:sldId id="274" r:id="rId7"/>
    <p:sldId id="267" r:id="rId8"/>
    <p:sldId id="269" r:id="rId9"/>
    <p:sldId id="270" r:id="rId10"/>
    <p:sldId id="272" r:id="rId11"/>
    <p:sldId id="271" r:id="rId12"/>
    <p:sldId id="275" r:id="rId13"/>
    <p:sldId id="262" r:id="rId14"/>
    <p:sldId id="276" r:id="rId15"/>
    <p:sldId id="277" r:id="rId16"/>
    <p:sldId id="278"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864"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F8E6A4-4FA3-4E7D-8D42-190E0EFFF8B1}" type="doc">
      <dgm:prSet loTypeId="urn:microsoft.com/office/officeart/2009/3/layout/HorizontalOrganizationChart" loCatId="hierarchy" qsTypeId="urn:microsoft.com/office/officeart/2005/8/quickstyle/simple4" qsCatId="simple" csTypeId="urn:microsoft.com/office/officeart/2005/8/colors/colorful1" csCatId="colorful" phldr="1"/>
      <dgm:spPr/>
      <dgm:t>
        <a:bodyPr/>
        <a:lstStyle/>
        <a:p>
          <a:endParaRPr lang="en-US"/>
        </a:p>
      </dgm:t>
    </dgm:pt>
    <dgm:pt modelId="{A559B25F-B611-45AC-B6C9-BD1C76767288}">
      <dgm:prSet/>
      <dgm:spPr/>
      <dgm:t>
        <a:bodyPr/>
        <a:lstStyle/>
        <a:p>
          <a:r>
            <a:rPr lang="en-US"/>
            <a:t>Prepared for Steven Williams, CEO and Jaime Cauldfield,CFO of Frito-Lay</a:t>
          </a:r>
        </a:p>
      </dgm:t>
    </dgm:pt>
    <dgm:pt modelId="{C14068D0-A403-4F5C-A1C4-AEF34394BBF6}" type="parTrans" cxnId="{DEC7BB9D-D877-4717-BB2F-94085C231B82}">
      <dgm:prSet/>
      <dgm:spPr/>
      <dgm:t>
        <a:bodyPr/>
        <a:lstStyle/>
        <a:p>
          <a:endParaRPr lang="en-US"/>
        </a:p>
      </dgm:t>
    </dgm:pt>
    <dgm:pt modelId="{0BF77744-3854-49FD-B7D8-7141A83CE502}" type="sibTrans" cxnId="{DEC7BB9D-D877-4717-BB2F-94085C231B82}">
      <dgm:prSet/>
      <dgm:spPr/>
      <dgm:t>
        <a:bodyPr/>
        <a:lstStyle/>
        <a:p>
          <a:endParaRPr lang="en-US"/>
        </a:p>
      </dgm:t>
    </dgm:pt>
    <dgm:pt modelId="{EE663AAD-FBC1-4509-8E8E-035B1E46D0A8}">
      <dgm:prSet/>
      <dgm:spPr/>
      <dgm:t>
        <a:bodyPr/>
        <a:lstStyle/>
        <a:p>
          <a:r>
            <a:rPr lang="en-US" dirty="0"/>
            <a:t>By- Ranjan Karki</a:t>
          </a:r>
        </a:p>
        <a:p>
          <a:r>
            <a:rPr lang="en-US" dirty="0" err="1"/>
            <a:t>DDSAnalytics</a:t>
          </a:r>
          <a:endParaRPr lang="en-US" dirty="0"/>
        </a:p>
      </dgm:t>
    </dgm:pt>
    <dgm:pt modelId="{69FF2F71-596E-4CB4-B2AF-7AB20F75BAE3}" type="parTrans" cxnId="{0916EF64-77D7-4C01-A80A-6A9CDCECB68D}">
      <dgm:prSet/>
      <dgm:spPr/>
      <dgm:t>
        <a:bodyPr/>
        <a:lstStyle/>
        <a:p>
          <a:endParaRPr lang="en-US"/>
        </a:p>
      </dgm:t>
    </dgm:pt>
    <dgm:pt modelId="{DE8B34E0-E745-4770-B932-0F226C4883D6}" type="sibTrans" cxnId="{0916EF64-77D7-4C01-A80A-6A9CDCECB68D}">
      <dgm:prSet/>
      <dgm:spPr/>
      <dgm:t>
        <a:bodyPr/>
        <a:lstStyle/>
        <a:p>
          <a:endParaRPr lang="en-US"/>
        </a:p>
      </dgm:t>
    </dgm:pt>
    <dgm:pt modelId="{EE9D9CFA-E8A2-450A-8911-67AE6E649F14}" type="pres">
      <dgm:prSet presAssocID="{79F8E6A4-4FA3-4E7D-8D42-190E0EFFF8B1}" presName="hierChild1" presStyleCnt="0">
        <dgm:presLayoutVars>
          <dgm:orgChart val="1"/>
          <dgm:chPref val="1"/>
          <dgm:dir/>
          <dgm:animOne val="branch"/>
          <dgm:animLvl val="lvl"/>
          <dgm:resizeHandles/>
        </dgm:presLayoutVars>
      </dgm:prSet>
      <dgm:spPr/>
      <dgm:t>
        <a:bodyPr/>
        <a:lstStyle/>
        <a:p>
          <a:endParaRPr lang="en-US"/>
        </a:p>
      </dgm:t>
    </dgm:pt>
    <dgm:pt modelId="{642C85E7-E4EF-4C53-B7D3-88EC1C469DFD}" type="pres">
      <dgm:prSet presAssocID="{A559B25F-B611-45AC-B6C9-BD1C76767288}" presName="hierRoot1" presStyleCnt="0">
        <dgm:presLayoutVars>
          <dgm:hierBranch val="init"/>
        </dgm:presLayoutVars>
      </dgm:prSet>
      <dgm:spPr/>
    </dgm:pt>
    <dgm:pt modelId="{C48A916D-0BD0-4C16-8911-E690E4A11DE6}" type="pres">
      <dgm:prSet presAssocID="{A559B25F-B611-45AC-B6C9-BD1C76767288}" presName="rootComposite1" presStyleCnt="0"/>
      <dgm:spPr/>
    </dgm:pt>
    <dgm:pt modelId="{487ED7A5-4F50-4D6B-9EBA-8F7E1B2FFDC9}" type="pres">
      <dgm:prSet presAssocID="{A559B25F-B611-45AC-B6C9-BD1C76767288}" presName="rootText1" presStyleLbl="node0" presStyleIdx="0" presStyleCnt="2">
        <dgm:presLayoutVars>
          <dgm:chPref val="3"/>
        </dgm:presLayoutVars>
      </dgm:prSet>
      <dgm:spPr/>
      <dgm:t>
        <a:bodyPr/>
        <a:lstStyle/>
        <a:p>
          <a:endParaRPr lang="en-US"/>
        </a:p>
      </dgm:t>
    </dgm:pt>
    <dgm:pt modelId="{4F3EB2BC-DEB2-4B4A-80FA-A8D9B5D1D9E5}" type="pres">
      <dgm:prSet presAssocID="{A559B25F-B611-45AC-B6C9-BD1C76767288}" presName="rootConnector1" presStyleLbl="node1" presStyleIdx="0" presStyleCnt="0"/>
      <dgm:spPr/>
      <dgm:t>
        <a:bodyPr/>
        <a:lstStyle/>
        <a:p>
          <a:endParaRPr lang="en-US"/>
        </a:p>
      </dgm:t>
    </dgm:pt>
    <dgm:pt modelId="{E4C1CAF2-910A-436C-A2C0-DF3A6F4BB73C}" type="pres">
      <dgm:prSet presAssocID="{A559B25F-B611-45AC-B6C9-BD1C76767288}" presName="hierChild2" presStyleCnt="0"/>
      <dgm:spPr/>
    </dgm:pt>
    <dgm:pt modelId="{DC6CE1F2-D918-445B-BEDD-0784410F65A0}" type="pres">
      <dgm:prSet presAssocID="{A559B25F-B611-45AC-B6C9-BD1C76767288}" presName="hierChild3" presStyleCnt="0"/>
      <dgm:spPr/>
    </dgm:pt>
    <dgm:pt modelId="{7EF0A1CE-0296-44D2-A7F1-BB98CB57C33A}" type="pres">
      <dgm:prSet presAssocID="{EE663AAD-FBC1-4509-8E8E-035B1E46D0A8}" presName="hierRoot1" presStyleCnt="0">
        <dgm:presLayoutVars>
          <dgm:hierBranch val="init"/>
        </dgm:presLayoutVars>
      </dgm:prSet>
      <dgm:spPr/>
    </dgm:pt>
    <dgm:pt modelId="{4A7C504C-98B6-433A-B605-4FB230B6E3A0}" type="pres">
      <dgm:prSet presAssocID="{EE663AAD-FBC1-4509-8E8E-035B1E46D0A8}" presName="rootComposite1" presStyleCnt="0"/>
      <dgm:spPr/>
    </dgm:pt>
    <dgm:pt modelId="{E6BFB7D4-698F-439E-913F-FC5AAFA92589}" type="pres">
      <dgm:prSet presAssocID="{EE663AAD-FBC1-4509-8E8E-035B1E46D0A8}" presName="rootText1" presStyleLbl="node0" presStyleIdx="1" presStyleCnt="2">
        <dgm:presLayoutVars>
          <dgm:chPref val="3"/>
        </dgm:presLayoutVars>
      </dgm:prSet>
      <dgm:spPr/>
      <dgm:t>
        <a:bodyPr/>
        <a:lstStyle/>
        <a:p>
          <a:endParaRPr lang="en-US"/>
        </a:p>
      </dgm:t>
    </dgm:pt>
    <dgm:pt modelId="{DBB4393C-0C3D-4E13-8926-805FCE6D132E}" type="pres">
      <dgm:prSet presAssocID="{EE663AAD-FBC1-4509-8E8E-035B1E46D0A8}" presName="rootConnector1" presStyleLbl="node1" presStyleIdx="0" presStyleCnt="0"/>
      <dgm:spPr/>
      <dgm:t>
        <a:bodyPr/>
        <a:lstStyle/>
        <a:p>
          <a:endParaRPr lang="en-US"/>
        </a:p>
      </dgm:t>
    </dgm:pt>
    <dgm:pt modelId="{8E984983-9781-4750-B838-CE92631A734A}" type="pres">
      <dgm:prSet presAssocID="{EE663AAD-FBC1-4509-8E8E-035B1E46D0A8}" presName="hierChild2" presStyleCnt="0"/>
      <dgm:spPr/>
    </dgm:pt>
    <dgm:pt modelId="{3C34A749-57B2-4400-9CB3-F3F02D2E1F37}" type="pres">
      <dgm:prSet presAssocID="{EE663AAD-FBC1-4509-8E8E-035B1E46D0A8}" presName="hierChild3" presStyleCnt="0"/>
      <dgm:spPr/>
    </dgm:pt>
  </dgm:ptLst>
  <dgm:cxnLst>
    <dgm:cxn modelId="{B2B2CF48-80DC-42B3-A44B-CFB89CDA17DA}" type="presOf" srcId="{EE663AAD-FBC1-4509-8E8E-035B1E46D0A8}" destId="{DBB4393C-0C3D-4E13-8926-805FCE6D132E}" srcOrd="1" destOrd="0" presId="urn:microsoft.com/office/officeart/2009/3/layout/HorizontalOrganizationChart"/>
    <dgm:cxn modelId="{2DEE11A6-457E-42FD-8B0F-F6885AD64A55}" type="presOf" srcId="{A559B25F-B611-45AC-B6C9-BD1C76767288}" destId="{4F3EB2BC-DEB2-4B4A-80FA-A8D9B5D1D9E5}" srcOrd="1" destOrd="0" presId="urn:microsoft.com/office/officeart/2009/3/layout/HorizontalOrganizationChart"/>
    <dgm:cxn modelId="{0916EF64-77D7-4C01-A80A-6A9CDCECB68D}" srcId="{79F8E6A4-4FA3-4E7D-8D42-190E0EFFF8B1}" destId="{EE663AAD-FBC1-4509-8E8E-035B1E46D0A8}" srcOrd="1" destOrd="0" parTransId="{69FF2F71-596E-4CB4-B2AF-7AB20F75BAE3}" sibTransId="{DE8B34E0-E745-4770-B932-0F226C4883D6}"/>
    <dgm:cxn modelId="{B759F6AB-FF44-4A29-882B-04986220444A}" type="presOf" srcId="{79F8E6A4-4FA3-4E7D-8D42-190E0EFFF8B1}" destId="{EE9D9CFA-E8A2-450A-8911-67AE6E649F14}" srcOrd="0" destOrd="0" presId="urn:microsoft.com/office/officeart/2009/3/layout/HorizontalOrganizationChart"/>
    <dgm:cxn modelId="{0D37BF23-D4D5-4FC2-A55F-F70F240C9270}" type="presOf" srcId="{A559B25F-B611-45AC-B6C9-BD1C76767288}" destId="{487ED7A5-4F50-4D6B-9EBA-8F7E1B2FFDC9}" srcOrd="0" destOrd="0" presId="urn:microsoft.com/office/officeart/2009/3/layout/HorizontalOrganizationChart"/>
    <dgm:cxn modelId="{6631A447-4BB0-4089-B83C-F1B566B3A4F0}" type="presOf" srcId="{EE663AAD-FBC1-4509-8E8E-035B1E46D0A8}" destId="{E6BFB7D4-698F-439E-913F-FC5AAFA92589}" srcOrd="0" destOrd="0" presId="urn:microsoft.com/office/officeart/2009/3/layout/HorizontalOrganizationChart"/>
    <dgm:cxn modelId="{DEC7BB9D-D877-4717-BB2F-94085C231B82}" srcId="{79F8E6A4-4FA3-4E7D-8D42-190E0EFFF8B1}" destId="{A559B25F-B611-45AC-B6C9-BD1C76767288}" srcOrd="0" destOrd="0" parTransId="{C14068D0-A403-4F5C-A1C4-AEF34394BBF6}" sibTransId="{0BF77744-3854-49FD-B7D8-7141A83CE502}"/>
    <dgm:cxn modelId="{F92F17C3-0AD2-4C0D-B7DB-C2B8F4C5BAEE}" type="presParOf" srcId="{EE9D9CFA-E8A2-450A-8911-67AE6E649F14}" destId="{642C85E7-E4EF-4C53-B7D3-88EC1C469DFD}" srcOrd="0" destOrd="0" presId="urn:microsoft.com/office/officeart/2009/3/layout/HorizontalOrganizationChart"/>
    <dgm:cxn modelId="{0525942B-4EB1-4BA3-8099-95DBF6D07AD2}" type="presParOf" srcId="{642C85E7-E4EF-4C53-B7D3-88EC1C469DFD}" destId="{C48A916D-0BD0-4C16-8911-E690E4A11DE6}" srcOrd="0" destOrd="0" presId="urn:microsoft.com/office/officeart/2009/3/layout/HorizontalOrganizationChart"/>
    <dgm:cxn modelId="{E4CC5B54-277C-4E70-9D20-0947FA4C8780}" type="presParOf" srcId="{C48A916D-0BD0-4C16-8911-E690E4A11DE6}" destId="{487ED7A5-4F50-4D6B-9EBA-8F7E1B2FFDC9}" srcOrd="0" destOrd="0" presId="urn:microsoft.com/office/officeart/2009/3/layout/HorizontalOrganizationChart"/>
    <dgm:cxn modelId="{FA50D807-57BC-47BE-9528-5155EF9614A5}" type="presParOf" srcId="{C48A916D-0BD0-4C16-8911-E690E4A11DE6}" destId="{4F3EB2BC-DEB2-4B4A-80FA-A8D9B5D1D9E5}" srcOrd="1" destOrd="0" presId="urn:microsoft.com/office/officeart/2009/3/layout/HorizontalOrganizationChart"/>
    <dgm:cxn modelId="{AB6D57B9-0B38-485A-BD87-EDC7BCCA6922}" type="presParOf" srcId="{642C85E7-E4EF-4C53-B7D3-88EC1C469DFD}" destId="{E4C1CAF2-910A-436C-A2C0-DF3A6F4BB73C}" srcOrd="1" destOrd="0" presId="urn:microsoft.com/office/officeart/2009/3/layout/HorizontalOrganizationChart"/>
    <dgm:cxn modelId="{625AC6BB-81DC-43F9-8D6C-D8DB0416A9F5}" type="presParOf" srcId="{642C85E7-E4EF-4C53-B7D3-88EC1C469DFD}" destId="{DC6CE1F2-D918-445B-BEDD-0784410F65A0}" srcOrd="2" destOrd="0" presId="urn:microsoft.com/office/officeart/2009/3/layout/HorizontalOrganizationChart"/>
    <dgm:cxn modelId="{DD1D204A-D5FC-4A6B-ADF1-9772F953C18D}" type="presParOf" srcId="{EE9D9CFA-E8A2-450A-8911-67AE6E649F14}" destId="{7EF0A1CE-0296-44D2-A7F1-BB98CB57C33A}" srcOrd="1" destOrd="0" presId="urn:microsoft.com/office/officeart/2009/3/layout/HorizontalOrganizationChart"/>
    <dgm:cxn modelId="{05EC5171-1DA6-4143-B13C-910296C03CB0}" type="presParOf" srcId="{7EF0A1CE-0296-44D2-A7F1-BB98CB57C33A}" destId="{4A7C504C-98B6-433A-B605-4FB230B6E3A0}" srcOrd="0" destOrd="0" presId="urn:microsoft.com/office/officeart/2009/3/layout/HorizontalOrganizationChart"/>
    <dgm:cxn modelId="{A571C8D7-7D45-45B1-BFBA-CC16D3CDADAD}" type="presParOf" srcId="{4A7C504C-98B6-433A-B605-4FB230B6E3A0}" destId="{E6BFB7D4-698F-439E-913F-FC5AAFA92589}" srcOrd="0" destOrd="0" presId="urn:microsoft.com/office/officeart/2009/3/layout/HorizontalOrganizationChart"/>
    <dgm:cxn modelId="{24B063D1-5BFE-4DD5-B799-E93FC811CE8D}" type="presParOf" srcId="{4A7C504C-98B6-433A-B605-4FB230B6E3A0}" destId="{DBB4393C-0C3D-4E13-8926-805FCE6D132E}" srcOrd="1" destOrd="0" presId="urn:microsoft.com/office/officeart/2009/3/layout/HorizontalOrganizationChart"/>
    <dgm:cxn modelId="{EEB0AD1C-E2A3-4062-A567-04F01274EDD0}" type="presParOf" srcId="{7EF0A1CE-0296-44D2-A7F1-BB98CB57C33A}" destId="{8E984983-9781-4750-B838-CE92631A734A}" srcOrd="1" destOrd="0" presId="urn:microsoft.com/office/officeart/2009/3/layout/HorizontalOrganizationChart"/>
    <dgm:cxn modelId="{860C74F5-0264-4300-9549-9B2E0DDCA0B0}" type="presParOf" srcId="{7EF0A1CE-0296-44D2-A7F1-BB98CB57C33A}" destId="{3C34A749-57B2-4400-9CB3-F3F02D2E1F37}"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BCBA56-0E4F-44A3-82AB-ECB530E38172}"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6D8A1212-FD8F-4F31-928C-180313F07A33}">
      <dgm:prSet/>
      <dgm:spPr/>
      <dgm:t>
        <a:bodyPr/>
        <a:lstStyle/>
        <a:p>
          <a:r>
            <a:rPr lang="en-US"/>
            <a:t>Used Multivariate Regression Analysis</a:t>
          </a:r>
        </a:p>
      </dgm:t>
    </dgm:pt>
    <dgm:pt modelId="{B5ABFD93-4F61-45E5-8A8D-CB94AB47E11C}" type="parTrans" cxnId="{2FAA85B2-625B-4A3C-A14C-1F215111A9BE}">
      <dgm:prSet/>
      <dgm:spPr/>
      <dgm:t>
        <a:bodyPr/>
        <a:lstStyle/>
        <a:p>
          <a:endParaRPr lang="en-US"/>
        </a:p>
      </dgm:t>
    </dgm:pt>
    <dgm:pt modelId="{0AA57989-1F3C-4337-9E18-5DCC8625201B}" type="sibTrans" cxnId="{2FAA85B2-625B-4A3C-A14C-1F215111A9BE}">
      <dgm:prSet/>
      <dgm:spPr/>
      <dgm:t>
        <a:bodyPr/>
        <a:lstStyle/>
        <a:p>
          <a:endParaRPr lang="en-US"/>
        </a:p>
      </dgm:t>
    </dgm:pt>
    <dgm:pt modelId="{793F66DF-1148-4EAA-8B70-0F8E1ECFBBC8}">
      <dgm:prSet/>
      <dgm:spPr/>
      <dgm:t>
        <a:bodyPr/>
        <a:lstStyle/>
        <a:p>
          <a:r>
            <a:rPr lang="en-US"/>
            <a:t>Over-Time</a:t>
          </a:r>
        </a:p>
      </dgm:t>
    </dgm:pt>
    <dgm:pt modelId="{D197EB0A-C948-46C4-B08D-00B5B1D0B1C1}" type="parTrans" cxnId="{7EE6E636-7E39-4F3F-B570-C0F7983D9985}">
      <dgm:prSet/>
      <dgm:spPr/>
      <dgm:t>
        <a:bodyPr/>
        <a:lstStyle/>
        <a:p>
          <a:endParaRPr lang="en-US"/>
        </a:p>
      </dgm:t>
    </dgm:pt>
    <dgm:pt modelId="{9748CFA4-3F99-4DE1-AE0D-4701C55C954A}" type="sibTrans" cxnId="{7EE6E636-7E39-4F3F-B570-C0F7983D9985}">
      <dgm:prSet/>
      <dgm:spPr/>
      <dgm:t>
        <a:bodyPr/>
        <a:lstStyle/>
        <a:p>
          <a:endParaRPr lang="en-US"/>
        </a:p>
      </dgm:t>
    </dgm:pt>
    <dgm:pt modelId="{E5F3D66E-7048-43D9-9DAD-9AE8E0CD7F84}">
      <dgm:prSet/>
      <dgm:spPr/>
      <dgm:t>
        <a:bodyPr/>
        <a:lstStyle/>
        <a:p>
          <a:r>
            <a:rPr lang="en-US"/>
            <a:t>Years with Current Manager</a:t>
          </a:r>
        </a:p>
      </dgm:t>
    </dgm:pt>
    <dgm:pt modelId="{7D3B4035-442E-47BB-876D-DB34C25C4005}" type="parTrans" cxnId="{2171FDD7-D3AA-41FF-84B8-781C3242AD2C}">
      <dgm:prSet/>
      <dgm:spPr/>
      <dgm:t>
        <a:bodyPr/>
        <a:lstStyle/>
        <a:p>
          <a:endParaRPr lang="en-US"/>
        </a:p>
      </dgm:t>
    </dgm:pt>
    <dgm:pt modelId="{B17E9476-0776-44FF-A29C-9BCD4B157C21}" type="sibTrans" cxnId="{2171FDD7-D3AA-41FF-84B8-781C3242AD2C}">
      <dgm:prSet/>
      <dgm:spPr/>
      <dgm:t>
        <a:bodyPr/>
        <a:lstStyle/>
        <a:p>
          <a:endParaRPr lang="en-US"/>
        </a:p>
      </dgm:t>
    </dgm:pt>
    <dgm:pt modelId="{0AB412E6-D4F5-4C4D-AF64-C23C40A1D3D8}">
      <dgm:prSet/>
      <dgm:spPr/>
      <dgm:t>
        <a:bodyPr/>
        <a:lstStyle/>
        <a:p>
          <a:r>
            <a:rPr lang="en-US"/>
            <a:t>Stock Option Level</a:t>
          </a:r>
        </a:p>
      </dgm:t>
    </dgm:pt>
    <dgm:pt modelId="{956622D3-43D4-436B-846B-2B6EE01B9B62}" type="parTrans" cxnId="{BA07EB1A-7574-4870-B4F9-9EACF14D11D2}">
      <dgm:prSet/>
      <dgm:spPr/>
      <dgm:t>
        <a:bodyPr/>
        <a:lstStyle/>
        <a:p>
          <a:endParaRPr lang="en-US"/>
        </a:p>
      </dgm:t>
    </dgm:pt>
    <dgm:pt modelId="{CDA53D00-0C92-46C0-9C05-B0B62148EC6A}" type="sibTrans" cxnId="{BA07EB1A-7574-4870-B4F9-9EACF14D11D2}">
      <dgm:prSet/>
      <dgm:spPr/>
      <dgm:t>
        <a:bodyPr/>
        <a:lstStyle/>
        <a:p>
          <a:endParaRPr lang="en-US"/>
        </a:p>
      </dgm:t>
    </dgm:pt>
    <dgm:pt modelId="{EA27AE5D-3EBF-4539-A37C-F09E6FF262E9}" type="pres">
      <dgm:prSet presAssocID="{5CBCBA56-0E4F-44A3-82AB-ECB530E38172}" presName="linear" presStyleCnt="0">
        <dgm:presLayoutVars>
          <dgm:dir/>
          <dgm:animLvl val="lvl"/>
          <dgm:resizeHandles val="exact"/>
        </dgm:presLayoutVars>
      </dgm:prSet>
      <dgm:spPr/>
      <dgm:t>
        <a:bodyPr/>
        <a:lstStyle/>
        <a:p>
          <a:endParaRPr lang="en-US"/>
        </a:p>
      </dgm:t>
    </dgm:pt>
    <dgm:pt modelId="{66F5998A-B3AD-47BE-88A6-0CD0A0D772D1}" type="pres">
      <dgm:prSet presAssocID="{6D8A1212-FD8F-4F31-928C-180313F07A33}" presName="parentLin" presStyleCnt="0"/>
      <dgm:spPr/>
    </dgm:pt>
    <dgm:pt modelId="{2CBA2BB7-412B-47F6-BB82-245077393D4A}" type="pres">
      <dgm:prSet presAssocID="{6D8A1212-FD8F-4F31-928C-180313F07A33}" presName="parentLeftMargin" presStyleLbl="node1" presStyleIdx="0" presStyleCnt="1"/>
      <dgm:spPr/>
      <dgm:t>
        <a:bodyPr/>
        <a:lstStyle/>
        <a:p>
          <a:endParaRPr lang="en-US"/>
        </a:p>
      </dgm:t>
    </dgm:pt>
    <dgm:pt modelId="{A06DC778-F8E3-470C-94F7-21F824D25FE9}" type="pres">
      <dgm:prSet presAssocID="{6D8A1212-FD8F-4F31-928C-180313F07A33}" presName="parentText" presStyleLbl="node1" presStyleIdx="0" presStyleCnt="1">
        <dgm:presLayoutVars>
          <dgm:chMax val="0"/>
          <dgm:bulletEnabled val="1"/>
        </dgm:presLayoutVars>
      </dgm:prSet>
      <dgm:spPr/>
      <dgm:t>
        <a:bodyPr/>
        <a:lstStyle/>
        <a:p>
          <a:endParaRPr lang="en-US"/>
        </a:p>
      </dgm:t>
    </dgm:pt>
    <dgm:pt modelId="{F42320F1-23B6-4F1E-A905-7F5AA870BEAD}" type="pres">
      <dgm:prSet presAssocID="{6D8A1212-FD8F-4F31-928C-180313F07A33}" presName="negativeSpace" presStyleCnt="0"/>
      <dgm:spPr/>
    </dgm:pt>
    <dgm:pt modelId="{F92FBD22-CCD7-4402-8A91-AEFC6041E9F5}" type="pres">
      <dgm:prSet presAssocID="{6D8A1212-FD8F-4F31-928C-180313F07A33}" presName="childText" presStyleLbl="conFgAcc1" presStyleIdx="0" presStyleCnt="1">
        <dgm:presLayoutVars>
          <dgm:bulletEnabled val="1"/>
        </dgm:presLayoutVars>
      </dgm:prSet>
      <dgm:spPr/>
      <dgm:t>
        <a:bodyPr/>
        <a:lstStyle/>
        <a:p>
          <a:endParaRPr lang="en-US"/>
        </a:p>
      </dgm:t>
    </dgm:pt>
  </dgm:ptLst>
  <dgm:cxnLst>
    <dgm:cxn modelId="{740A64A3-A98D-4486-8B9F-2F0192D1E22B}" type="presOf" srcId="{5CBCBA56-0E4F-44A3-82AB-ECB530E38172}" destId="{EA27AE5D-3EBF-4539-A37C-F09E6FF262E9}" srcOrd="0" destOrd="0" presId="urn:microsoft.com/office/officeart/2005/8/layout/list1"/>
    <dgm:cxn modelId="{2FAA85B2-625B-4A3C-A14C-1F215111A9BE}" srcId="{5CBCBA56-0E4F-44A3-82AB-ECB530E38172}" destId="{6D8A1212-FD8F-4F31-928C-180313F07A33}" srcOrd="0" destOrd="0" parTransId="{B5ABFD93-4F61-45E5-8A8D-CB94AB47E11C}" sibTransId="{0AA57989-1F3C-4337-9E18-5DCC8625201B}"/>
    <dgm:cxn modelId="{6D184629-8F88-4A8C-A995-3EF49D4B54C4}" type="presOf" srcId="{6D8A1212-FD8F-4F31-928C-180313F07A33}" destId="{2CBA2BB7-412B-47F6-BB82-245077393D4A}" srcOrd="0" destOrd="0" presId="urn:microsoft.com/office/officeart/2005/8/layout/list1"/>
    <dgm:cxn modelId="{2019E785-0F21-4496-AB12-FE18596707EC}" type="presOf" srcId="{E5F3D66E-7048-43D9-9DAD-9AE8E0CD7F84}" destId="{F92FBD22-CCD7-4402-8A91-AEFC6041E9F5}" srcOrd="0" destOrd="1" presId="urn:microsoft.com/office/officeart/2005/8/layout/list1"/>
    <dgm:cxn modelId="{7EE6E636-7E39-4F3F-B570-C0F7983D9985}" srcId="{6D8A1212-FD8F-4F31-928C-180313F07A33}" destId="{793F66DF-1148-4EAA-8B70-0F8E1ECFBBC8}" srcOrd="0" destOrd="0" parTransId="{D197EB0A-C948-46C4-B08D-00B5B1D0B1C1}" sibTransId="{9748CFA4-3F99-4DE1-AE0D-4701C55C954A}"/>
    <dgm:cxn modelId="{0A454E82-128E-422A-9824-5C2EDA57F6C6}" type="presOf" srcId="{6D8A1212-FD8F-4F31-928C-180313F07A33}" destId="{A06DC778-F8E3-470C-94F7-21F824D25FE9}" srcOrd="1" destOrd="0" presId="urn:microsoft.com/office/officeart/2005/8/layout/list1"/>
    <dgm:cxn modelId="{BA07EB1A-7574-4870-B4F9-9EACF14D11D2}" srcId="{6D8A1212-FD8F-4F31-928C-180313F07A33}" destId="{0AB412E6-D4F5-4C4D-AF64-C23C40A1D3D8}" srcOrd="2" destOrd="0" parTransId="{956622D3-43D4-436B-846B-2B6EE01B9B62}" sibTransId="{CDA53D00-0C92-46C0-9C05-B0B62148EC6A}"/>
    <dgm:cxn modelId="{3DA02F1B-CFE5-4AC6-9D53-FA51779CE98A}" type="presOf" srcId="{0AB412E6-D4F5-4C4D-AF64-C23C40A1D3D8}" destId="{F92FBD22-CCD7-4402-8A91-AEFC6041E9F5}" srcOrd="0" destOrd="2" presId="urn:microsoft.com/office/officeart/2005/8/layout/list1"/>
    <dgm:cxn modelId="{C3016F13-7643-4F41-812F-AD93E74054A4}" type="presOf" srcId="{793F66DF-1148-4EAA-8B70-0F8E1ECFBBC8}" destId="{F92FBD22-CCD7-4402-8A91-AEFC6041E9F5}" srcOrd="0" destOrd="0" presId="urn:microsoft.com/office/officeart/2005/8/layout/list1"/>
    <dgm:cxn modelId="{2171FDD7-D3AA-41FF-84B8-781C3242AD2C}" srcId="{6D8A1212-FD8F-4F31-928C-180313F07A33}" destId="{E5F3D66E-7048-43D9-9DAD-9AE8E0CD7F84}" srcOrd="1" destOrd="0" parTransId="{7D3B4035-442E-47BB-876D-DB34C25C4005}" sibTransId="{B17E9476-0776-44FF-A29C-9BCD4B157C21}"/>
    <dgm:cxn modelId="{0409783C-E104-4839-864F-B28367D0353D}" type="presParOf" srcId="{EA27AE5D-3EBF-4539-A37C-F09E6FF262E9}" destId="{66F5998A-B3AD-47BE-88A6-0CD0A0D772D1}" srcOrd="0" destOrd="0" presId="urn:microsoft.com/office/officeart/2005/8/layout/list1"/>
    <dgm:cxn modelId="{741D64AC-A734-405E-B8C3-D495B3AAC9FD}" type="presParOf" srcId="{66F5998A-B3AD-47BE-88A6-0CD0A0D772D1}" destId="{2CBA2BB7-412B-47F6-BB82-245077393D4A}" srcOrd="0" destOrd="0" presId="urn:microsoft.com/office/officeart/2005/8/layout/list1"/>
    <dgm:cxn modelId="{71B7F1D6-902D-4B4B-8F49-2A4C1252294B}" type="presParOf" srcId="{66F5998A-B3AD-47BE-88A6-0CD0A0D772D1}" destId="{A06DC778-F8E3-470C-94F7-21F824D25FE9}" srcOrd="1" destOrd="0" presId="urn:microsoft.com/office/officeart/2005/8/layout/list1"/>
    <dgm:cxn modelId="{A3A31BF0-CD95-45D0-A5FD-8DFB2E4F0F4F}" type="presParOf" srcId="{EA27AE5D-3EBF-4539-A37C-F09E6FF262E9}" destId="{F42320F1-23B6-4F1E-A905-7F5AA870BEAD}" srcOrd="1" destOrd="0" presId="urn:microsoft.com/office/officeart/2005/8/layout/list1"/>
    <dgm:cxn modelId="{80A014E9-875F-4651-8DAB-F475E31F03C2}" type="presParOf" srcId="{EA27AE5D-3EBF-4539-A37C-F09E6FF262E9}" destId="{F92FBD22-CCD7-4402-8A91-AEFC6041E9F5}"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10C81A-C78C-4CEB-91B1-F7657167F9D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9E6FE0D-2459-48C6-B528-B0D0EC2D0D86}">
      <dgm:prSet/>
      <dgm:spPr/>
      <dgm:t>
        <a:bodyPr/>
        <a:lstStyle/>
        <a:p>
          <a:r>
            <a:rPr lang="en-US" dirty="0"/>
            <a:t>Model can be used to prevent future employee attrition.</a:t>
          </a:r>
        </a:p>
      </dgm:t>
    </dgm:pt>
    <dgm:pt modelId="{53C5373D-B79A-471C-9F22-A7642E80795B}" type="parTrans" cxnId="{D708B326-34C6-49E5-8ED6-07F80824D27E}">
      <dgm:prSet/>
      <dgm:spPr/>
      <dgm:t>
        <a:bodyPr/>
        <a:lstStyle/>
        <a:p>
          <a:endParaRPr lang="en-US"/>
        </a:p>
      </dgm:t>
    </dgm:pt>
    <dgm:pt modelId="{3E73E958-0C15-4869-98AB-1898A48BECB3}" type="sibTrans" cxnId="{D708B326-34C6-49E5-8ED6-07F80824D27E}">
      <dgm:prSet/>
      <dgm:spPr/>
      <dgm:t>
        <a:bodyPr/>
        <a:lstStyle/>
        <a:p>
          <a:endParaRPr lang="en-US"/>
        </a:p>
      </dgm:t>
    </dgm:pt>
    <dgm:pt modelId="{F2C8AEAA-7C33-4626-8B71-D6E3B289FDD2}">
      <dgm:prSet/>
      <dgm:spPr/>
      <dgm:t>
        <a:bodyPr/>
        <a:lstStyle/>
        <a:p>
          <a:r>
            <a:rPr lang="en-US" dirty="0"/>
            <a:t>Attrition can be reduced by retaining skilled and experienced employees. </a:t>
          </a:r>
        </a:p>
      </dgm:t>
    </dgm:pt>
    <dgm:pt modelId="{9FD4D656-AFD0-49FF-B167-3252C92E503F}" type="parTrans" cxnId="{13423FE9-ABF6-4E80-8A7B-80A0DD7D221B}">
      <dgm:prSet/>
      <dgm:spPr/>
      <dgm:t>
        <a:bodyPr/>
        <a:lstStyle/>
        <a:p>
          <a:endParaRPr lang="en-US"/>
        </a:p>
      </dgm:t>
    </dgm:pt>
    <dgm:pt modelId="{05144CAC-8BD8-401A-BE27-C7AC6326D03C}" type="sibTrans" cxnId="{13423FE9-ABF6-4E80-8A7B-80A0DD7D221B}">
      <dgm:prSet/>
      <dgm:spPr/>
      <dgm:t>
        <a:bodyPr/>
        <a:lstStyle/>
        <a:p>
          <a:endParaRPr lang="en-US"/>
        </a:p>
      </dgm:t>
    </dgm:pt>
    <dgm:pt modelId="{41915C7C-4115-45EF-AD0B-A81BAC173CAE}">
      <dgm:prSet/>
      <dgm:spPr/>
      <dgm:t>
        <a:bodyPr/>
        <a:lstStyle/>
        <a:p>
          <a:r>
            <a:rPr lang="en-US" dirty="0"/>
            <a:t>To control attrition- Motivate employees, expose employees to newer role, offer competitive salary. </a:t>
          </a:r>
        </a:p>
      </dgm:t>
    </dgm:pt>
    <dgm:pt modelId="{6B635A0E-E769-4195-8551-B1801E0BBBEC}" type="parTrans" cxnId="{D9A1BCF1-AD8F-4E3A-AB15-6FD5C69FD3D2}">
      <dgm:prSet/>
      <dgm:spPr/>
      <dgm:t>
        <a:bodyPr/>
        <a:lstStyle/>
        <a:p>
          <a:endParaRPr lang="en-US"/>
        </a:p>
      </dgm:t>
    </dgm:pt>
    <dgm:pt modelId="{6D0AC144-4739-4B23-AC95-3D0F86C21B2C}" type="sibTrans" cxnId="{D9A1BCF1-AD8F-4E3A-AB15-6FD5C69FD3D2}">
      <dgm:prSet/>
      <dgm:spPr/>
      <dgm:t>
        <a:bodyPr/>
        <a:lstStyle/>
        <a:p>
          <a:endParaRPr lang="en-US"/>
        </a:p>
      </dgm:t>
    </dgm:pt>
    <dgm:pt modelId="{0F624D8B-F739-487A-A281-F67F9AFB73B0}">
      <dgm:prSet/>
      <dgm:spPr/>
      <dgm:t>
        <a:bodyPr/>
        <a:lstStyle/>
        <a:p>
          <a:r>
            <a:rPr lang="en-US" dirty="0"/>
            <a:t>And most importantly perform exit interview with departing employee. </a:t>
          </a:r>
        </a:p>
      </dgm:t>
    </dgm:pt>
    <dgm:pt modelId="{1333CAD2-0B7E-458D-9854-025F405D9F69}" type="parTrans" cxnId="{0D7946A8-EA1F-4A5C-BA4E-B5C6437AAA6F}">
      <dgm:prSet/>
      <dgm:spPr/>
      <dgm:t>
        <a:bodyPr/>
        <a:lstStyle/>
        <a:p>
          <a:endParaRPr lang="en-US"/>
        </a:p>
      </dgm:t>
    </dgm:pt>
    <dgm:pt modelId="{C6D6B1EE-C83D-4052-A9B0-D608AF6723C6}" type="sibTrans" cxnId="{0D7946A8-EA1F-4A5C-BA4E-B5C6437AAA6F}">
      <dgm:prSet/>
      <dgm:spPr/>
      <dgm:t>
        <a:bodyPr/>
        <a:lstStyle/>
        <a:p>
          <a:endParaRPr lang="en-US"/>
        </a:p>
      </dgm:t>
    </dgm:pt>
    <dgm:pt modelId="{0FC0C9AD-CAA0-4910-9982-7642DBBEB8EB}" type="pres">
      <dgm:prSet presAssocID="{BF10C81A-C78C-4CEB-91B1-F7657167F9DC}" presName="diagram" presStyleCnt="0">
        <dgm:presLayoutVars>
          <dgm:dir/>
          <dgm:resizeHandles val="exact"/>
        </dgm:presLayoutVars>
      </dgm:prSet>
      <dgm:spPr/>
      <dgm:t>
        <a:bodyPr/>
        <a:lstStyle/>
        <a:p>
          <a:endParaRPr lang="en-US"/>
        </a:p>
      </dgm:t>
    </dgm:pt>
    <dgm:pt modelId="{E488A273-BBBE-4B67-8F87-45A277146E00}" type="pres">
      <dgm:prSet presAssocID="{59E6FE0D-2459-48C6-B528-B0D0EC2D0D86}" presName="node" presStyleLbl="node1" presStyleIdx="0" presStyleCnt="4">
        <dgm:presLayoutVars>
          <dgm:bulletEnabled val="1"/>
        </dgm:presLayoutVars>
      </dgm:prSet>
      <dgm:spPr/>
      <dgm:t>
        <a:bodyPr/>
        <a:lstStyle/>
        <a:p>
          <a:endParaRPr lang="en-US"/>
        </a:p>
      </dgm:t>
    </dgm:pt>
    <dgm:pt modelId="{3123B1C6-E31D-4A0D-9C03-7C70946162E1}" type="pres">
      <dgm:prSet presAssocID="{3E73E958-0C15-4869-98AB-1898A48BECB3}" presName="sibTrans" presStyleCnt="0"/>
      <dgm:spPr/>
    </dgm:pt>
    <dgm:pt modelId="{DBFBBEB1-884F-4BB0-9E16-D12865E9F8F9}" type="pres">
      <dgm:prSet presAssocID="{F2C8AEAA-7C33-4626-8B71-D6E3B289FDD2}" presName="node" presStyleLbl="node1" presStyleIdx="1" presStyleCnt="4" custLinFactNeighborX="9178" custLinFactNeighborY="-1926">
        <dgm:presLayoutVars>
          <dgm:bulletEnabled val="1"/>
        </dgm:presLayoutVars>
      </dgm:prSet>
      <dgm:spPr/>
      <dgm:t>
        <a:bodyPr/>
        <a:lstStyle/>
        <a:p>
          <a:endParaRPr lang="en-US"/>
        </a:p>
      </dgm:t>
    </dgm:pt>
    <dgm:pt modelId="{80CB27E2-2955-4F7A-80D2-7CD040B7DD5B}" type="pres">
      <dgm:prSet presAssocID="{05144CAC-8BD8-401A-BE27-C7AC6326D03C}" presName="sibTrans" presStyleCnt="0"/>
      <dgm:spPr/>
    </dgm:pt>
    <dgm:pt modelId="{5EAE24CE-843A-4B31-9B50-DC5CD6F890B5}" type="pres">
      <dgm:prSet presAssocID="{41915C7C-4115-45EF-AD0B-A81BAC173CAE}" presName="node" presStyleLbl="node1" presStyleIdx="2" presStyleCnt="4">
        <dgm:presLayoutVars>
          <dgm:bulletEnabled val="1"/>
        </dgm:presLayoutVars>
      </dgm:prSet>
      <dgm:spPr/>
      <dgm:t>
        <a:bodyPr/>
        <a:lstStyle/>
        <a:p>
          <a:endParaRPr lang="en-US"/>
        </a:p>
      </dgm:t>
    </dgm:pt>
    <dgm:pt modelId="{48186B64-58E2-4108-A327-3F971A101939}" type="pres">
      <dgm:prSet presAssocID="{6D0AC144-4739-4B23-AC95-3D0F86C21B2C}" presName="sibTrans" presStyleCnt="0"/>
      <dgm:spPr/>
    </dgm:pt>
    <dgm:pt modelId="{5EEC085A-D0FB-4869-8067-286D70676463}" type="pres">
      <dgm:prSet presAssocID="{0F624D8B-F739-487A-A281-F67F9AFB73B0}" presName="node" presStyleLbl="node1" presStyleIdx="3" presStyleCnt="4">
        <dgm:presLayoutVars>
          <dgm:bulletEnabled val="1"/>
        </dgm:presLayoutVars>
      </dgm:prSet>
      <dgm:spPr/>
      <dgm:t>
        <a:bodyPr/>
        <a:lstStyle/>
        <a:p>
          <a:endParaRPr lang="en-US"/>
        </a:p>
      </dgm:t>
    </dgm:pt>
  </dgm:ptLst>
  <dgm:cxnLst>
    <dgm:cxn modelId="{0D7946A8-EA1F-4A5C-BA4E-B5C6437AAA6F}" srcId="{BF10C81A-C78C-4CEB-91B1-F7657167F9DC}" destId="{0F624D8B-F739-487A-A281-F67F9AFB73B0}" srcOrd="3" destOrd="0" parTransId="{1333CAD2-0B7E-458D-9854-025F405D9F69}" sibTransId="{C6D6B1EE-C83D-4052-A9B0-D608AF6723C6}"/>
    <dgm:cxn modelId="{E976C49E-0EF1-44D3-9B7A-AF913F14672C}" type="presOf" srcId="{0F624D8B-F739-487A-A281-F67F9AFB73B0}" destId="{5EEC085A-D0FB-4869-8067-286D70676463}" srcOrd="0" destOrd="0" presId="urn:microsoft.com/office/officeart/2005/8/layout/default"/>
    <dgm:cxn modelId="{13423FE9-ABF6-4E80-8A7B-80A0DD7D221B}" srcId="{BF10C81A-C78C-4CEB-91B1-F7657167F9DC}" destId="{F2C8AEAA-7C33-4626-8B71-D6E3B289FDD2}" srcOrd="1" destOrd="0" parTransId="{9FD4D656-AFD0-49FF-B167-3252C92E503F}" sibTransId="{05144CAC-8BD8-401A-BE27-C7AC6326D03C}"/>
    <dgm:cxn modelId="{A85C2AF0-A421-4E7D-8E70-36718E4FC19D}" type="presOf" srcId="{59E6FE0D-2459-48C6-B528-B0D0EC2D0D86}" destId="{E488A273-BBBE-4B67-8F87-45A277146E00}" srcOrd="0" destOrd="0" presId="urn:microsoft.com/office/officeart/2005/8/layout/default"/>
    <dgm:cxn modelId="{D9A1BCF1-AD8F-4E3A-AB15-6FD5C69FD3D2}" srcId="{BF10C81A-C78C-4CEB-91B1-F7657167F9DC}" destId="{41915C7C-4115-45EF-AD0B-A81BAC173CAE}" srcOrd="2" destOrd="0" parTransId="{6B635A0E-E769-4195-8551-B1801E0BBBEC}" sibTransId="{6D0AC144-4739-4B23-AC95-3D0F86C21B2C}"/>
    <dgm:cxn modelId="{D708B326-34C6-49E5-8ED6-07F80824D27E}" srcId="{BF10C81A-C78C-4CEB-91B1-F7657167F9DC}" destId="{59E6FE0D-2459-48C6-B528-B0D0EC2D0D86}" srcOrd="0" destOrd="0" parTransId="{53C5373D-B79A-471C-9F22-A7642E80795B}" sibTransId="{3E73E958-0C15-4869-98AB-1898A48BECB3}"/>
    <dgm:cxn modelId="{BE09DABE-A425-4F4A-A49C-302BA3B08F90}" type="presOf" srcId="{41915C7C-4115-45EF-AD0B-A81BAC173CAE}" destId="{5EAE24CE-843A-4B31-9B50-DC5CD6F890B5}" srcOrd="0" destOrd="0" presId="urn:microsoft.com/office/officeart/2005/8/layout/default"/>
    <dgm:cxn modelId="{A4576B21-872A-4194-8949-170DB31E5166}" type="presOf" srcId="{F2C8AEAA-7C33-4626-8B71-D6E3B289FDD2}" destId="{DBFBBEB1-884F-4BB0-9E16-D12865E9F8F9}" srcOrd="0" destOrd="0" presId="urn:microsoft.com/office/officeart/2005/8/layout/default"/>
    <dgm:cxn modelId="{3E7E34D7-6034-4201-8638-82309016996E}" type="presOf" srcId="{BF10C81A-C78C-4CEB-91B1-F7657167F9DC}" destId="{0FC0C9AD-CAA0-4910-9982-7642DBBEB8EB}" srcOrd="0" destOrd="0" presId="urn:microsoft.com/office/officeart/2005/8/layout/default"/>
    <dgm:cxn modelId="{961A70E7-2E87-47EA-98DE-F33289C443E4}" type="presParOf" srcId="{0FC0C9AD-CAA0-4910-9982-7642DBBEB8EB}" destId="{E488A273-BBBE-4B67-8F87-45A277146E00}" srcOrd="0" destOrd="0" presId="urn:microsoft.com/office/officeart/2005/8/layout/default"/>
    <dgm:cxn modelId="{0707632B-D7FF-4D82-9067-1D26CC47C8A3}" type="presParOf" srcId="{0FC0C9AD-CAA0-4910-9982-7642DBBEB8EB}" destId="{3123B1C6-E31D-4A0D-9C03-7C70946162E1}" srcOrd="1" destOrd="0" presId="urn:microsoft.com/office/officeart/2005/8/layout/default"/>
    <dgm:cxn modelId="{ED4D60CA-A2E2-4B86-8DBE-360AB79F080C}" type="presParOf" srcId="{0FC0C9AD-CAA0-4910-9982-7642DBBEB8EB}" destId="{DBFBBEB1-884F-4BB0-9E16-D12865E9F8F9}" srcOrd="2" destOrd="0" presId="urn:microsoft.com/office/officeart/2005/8/layout/default"/>
    <dgm:cxn modelId="{B5BD15D5-E511-49F1-B99A-E4AC4727557A}" type="presParOf" srcId="{0FC0C9AD-CAA0-4910-9982-7642DBBEB8EB}" destId="{80CB27E2-2955-4F7A-80D2-7CD040B7DD5B}" srcOrd="3" destOrd="0" presId="urn:microsoft.com/office/officeart/2005/8/layout/default"/>
    <dgm:cxn modelId="{BE216A76-98E2-4896-BA10-B0349EF331FC}" type="presParOf" srcId="{0FC0C9AD-CAA0-4910-9982-7642DBBEB8EB}" destId="{5EAE24CE-843A-4B31-9B50-DC5CD6F890B5}" srcOrd="4" destOrd="0" presId="urn:microsoft.com/office/officeart/2005/8/layout/default"/>
    <dgm:cxn modelId="{F36DEB15-2FE0-43BB-B80C-BB003FBEC2E6}" type="presParOf" srcId="{0FC0C9AD-CAA0-4910-9982-7642DBBEB8EB}" destId="{48186B64-58E2-4108-A327-3F971A101939}" srcOrd="5" destOrd="0" presId="urn:microsoft.com/office/officeart/2005/8/layout/default"/>
    <dgm:cxn modelId="{E129EBD5-7ADF-4D71-9421-32E37479D9CB}" type="presParOf" srcId="{0FC0C9AD-CAA0-4910-9982-7642DBBEB8EB}" destId="{5EEC085A-D0FB-4869-8067-286D7067646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ED7A5-4F50-4D6B-9EBA-8F7E1B2FFDC9}">
      <dsp:nvSpPr>
        <dsp:cNvPr id="0" name=""/>
        <dsp:cNvSpPr/>
      </dsp:nvSpPr>
      <dsp:spPr>
        <a:xfrm>
          <a:off x="987762" y="3312"/>
          <a:ext cx="5911174" cy="180290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a:t>Prepared for Steven Williams, CEO and Jaime Cauldfield,CFO of Frito-Lay</a:t>
          </a:r>
        </a:p>
      </dsp:txBody>
      <dsp:txXfrm>
        <a:off x="987762" y="3312"/>
        <a:ext cx="5911174" cy="1802908"/>
      </dsp:txXfrm>
    </dsp:sp>
    <dsp:sp modelId="{E6BFB7D4-698F-439E-913F-FC5AAFA92589}">
      <dsp:nvSpPr>
        <dsp:cNvPr id="0" name=""/>
        <dsp:cNvSpPr/>
      </dsp:nvSpPr>
      <dsp:spPr>
        <a:xfrm>
          <a:off x="987762" y="2545117"/>
          <a:ext cx="5911174" cy="180290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a:t>By- Ranjan Karki</a:t>
          </a:r>
        </a:p>
        <a:p>
          <a:pPr lvl="0" algn="ctr" defTabSz="1822450">
            <a:lnSpc>
              <a:spcPct val="90000"/>
            </a:lnSpc>
            <a:spcBef>
              <a:spcPct val="0"/>
            </a:spcBef>
            <a:spcAft>
              <a:spcPct val="35000"/>
            </a:spcAft>
          </a:pPr>
          <a:r>
            <a:rPr lang="en-US" sz="4100" kern="1200" dirty="0" err="1"/>
            <a:t>DDSAnalytics</a:t>
          </a:r>
          <a:endParaRPr lang="en-US" sz="4100" kern="1200" dirty="0"/>
        </a:p>
      </dsp:txBody>
      <dsp:txXfrm>
        <a:off x="987762" y="2545117"/>
        <a:ext cx="5911174" cy="1802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FBD22-CCD7-4402-8A91-AEFC6041E9F5}">
      <dsp:nvSpPr>
        <dsp:cNvPr id="0" name=""/>
        <dsp:cNvSpPr/>
      </dsp:nvSpPr>
      <dsp:spPr>
        <a:xfrm>
          <a:off x="0" y="2240240"/>
          <a:ext cx="5000124" cy="1209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8065" tIns="333248" rIns="38806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Over-Time</a:t>
          </a:r>
        </a:p>
        <a:p>
          <a:pPr marL="171450" lvl="1" indent="-171450" algn="l" defTabSz="711200">
            <a:lnSpc>
              <a:spcPct val="90000"/>
            </a:lnSpc>
            <a:spcBef>
              <a:spcPct val="0"/>
            </a:spcBef>
            <a:spcAft>
              <a:spcPct val="15000"/>
            </a:spcAft>
            <a:buChar char="••"/>
          </a:pPr>
          <a:r>
            <a:rPr lang="en-US" sz="1600" kern="1200"/>
            <a:t>Years with Current Manager</a:t>
          </a:r>
        </a:p>
        <a:p>
          <a:pPr marL="171450" lvl="1" indent="-171450" algn="l" defTabSz="711200">
            <a:lnSpc>
              <a:spcPct val="90000"/>
            </a:lnSpc>
            <a:spcBef>
              <a:spcPct val="0"/>
            </a:spcBef>
            <a:spcAft>
              <a:spcPct val="15000"/>
            </a:spcAft>
            <a:buChar char="••"/>
          </a:pPr>
          <a:r>
            <a:rPr lang="en-US" sz="1600" kern="1200"/>
            <a:t>Stock Option Level</a:t>
          </a:r>
        </a:p>
      </dsp:txBody>
      <dsp:txXfrm>
        <a:off x="0" y="2240240"/>
        <a:ext cx="5000124" cy="1209600"/>
      </dsp:txXfrm>
    </dsp:sp>
    <dsp:sp modelId="{A06DC778-F8E3-470C-94F7-21F824D25FE9}">
      <dsp:nvSpPr>
        <dsp:cNvPr id="0" name=""/>
        <dsp:cNvSpPr/>
      </dsp:nvSpPr>
      <dsp:spPr>
        <a:xfrm>
          <a:off x="250006" y="2004080"/>
          <a:ext cx="3500086" cy="4723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lvl="0" algn="l" defTabSz="711200">
            <a:lnSpc>
              <a:spcPct val="90000"/>
            </a:lnSpc>
            <a:spcBef>
              <a:spcPct val="0"/>
            </a:spcBef>
            <a:spcAft>
              <a:spcPct val="35000"/>
            </a:spcAft>
          </a:pPr>
          <a:r>
            <a:rPr lang="en-US" sz="1600" kern="1200"/>
            <a:t>Used Multivariate Regression Analysis</a:t>
          </a:r>
        </a:p>
      </dsp:txBody>
      <dsp:txXfrm>
        <a:off x="273063" y="2027137"/>
        <a:ext cx="3453972"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EE1BC2-D277-444A-BFE6-7146EDB00985}"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243561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E1BC2-D277-444A-BFE6-7146EDB00985}"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379444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E1BC2-D277-444A-BFE6-7146EDB00985}"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95890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E1BC2-D277-444A-BFE6-7146EDB00985}"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390954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EE1BC2-D277-444A-BFE6-7146EDB00985}"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339751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EE1BC2-D277-444A-BFE6-7146EDB00985}"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356086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EE1BC2-D277-444A-BFE6-7146EDB00985}" type="datetimeFigureOut">
              <a:rPr lang="en-US" smtClean="0"/>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169770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E1BC2-D277-444A-BFE6-7146EDB00985}"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38072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E1BC2-D277-444A-BFE6-7146EDB00985}" type="datetimeFigureOut">
              <a:rPr lang="en-US" smtClean="0"/>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215139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E1BC2-D277-444A-BFE6-7146EDB00985}"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31426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E1BC2-D277-444A-BFE6-7146EDB00985}"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D0109-0254-453E-9D08-3716DC422E8C}" type="slidenum">
              <a:rPr lang="en-US" smtClean="0"/>
              <a:t>‹#›</a:t>
            </a:fld>
            <a:endParaRPr lang="en-US"/>
          </a:p>
        </p:txBody>
      </p:sp>
    </p:spTree>
    <p:extLst>
      <p:ext uri="{BB962C8B-B14F-4D97-AF65-F5344CB8AC3E}">
        <p14:creationId xmlns:p14="http://schemas.microsoft.com/office/powerpoint/2010/main" val="6739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E1BC2-D277-444A-BFE6-7146EDB00985}" type="datetimeFigureOut">
              <a:rPr lang="en-US" smtClean="0"/>
              <a:t>2/13/2022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D0109-0254-453E-9D08-3716DC422E8C}" type="slidenum">
              <a:rPr lang="en-US" smtClean="0"/>
              <a:t>‹#›</a:t>
            </a:fld>
            <a:endParaRPr lang="en-US"/>
          </a:p>
        </p:txBody>
      </p:sp>
    </p:spTree>
    <p:extLst>
      <p:ext uri="{BB962C8B-B14F-4D97-AF65-F5344CB8AC3E}">
        <p14:creationId xmlns:p14="http://schemas.microsoft.com/office/powerpoint/2010/main" val="292866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EEF4BF38-116A-4F66-B55E-C1DFFBDB1558}"/>
              </a:ext>
            </a:extLst>
          </p:cNvPr>
          <p:cNvPicPr>
            <a:picLocks noChangeAspect="1"/>
          </p:cNvPicPr>
          <p:nvPr/>
        </p:nvPicPr>
        <p:blipFill rotWithShape="1">
          <a:blip r:embed="rId2">
            <a:duotone>
              <a:prstClr val="black"/>
              <a:schemeClr val="tx2">
                <a:tint val="45000"/>
                <a:satMod val="400000"/>
              </a:schemeClr>
            </a:duotone>
            <a:alphaModFix amt="25000"/>
          </a:blip>
          <a:srcRect r="11334"/>
          <a:stretch/>
        </p:blipFill>
        <p:spPr>
          <a:xfrm>
            <a:off x="20" y="10"/>
            <a:ext cx="9143980" cy="6857990"/>
          </a:xfrm>
          <a:prstGeom prst="rect">
            <a:avLst/>
          </a:prstGeom>
        </p:spPr>
      </p:pic>
      <p:graphicFrame>
        <p:nvGraphicFramePr>
          <p:cNvPr id="7" name="Content Placeholder 4">
            <a:extLst>
              <a:ext uri="{FF2B5EF4-FFF2-40B4-BE49-F238E27FC236}">
                <a16:creationId xmlns="" xmlns:a16="http://schemas.microsoft.com/office/drawing/2014/main" id="{4574665F-00A0-4F5A-95D6-8CCB3D8E49DE}"/>
              </a:ext>
            </a:extLst>
          </p:cNvPr>
          <p:cNvGraphicFramePr>
            <a:graphicFrameLocks noGrp="1"/>
          </p:cNvGraphicFramePr>
          <p:nvPr>
            <p:ph idx="1"/>
            <p:extLst>
              <p:ext uri="{D42A27DB-BD31-4B8C-83A1-F6EECF244321}">
                <p14:modId xmlns:p14="http://schemas.microsoft.com/office/powerpoint/2010/main" val="28024176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32788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 name="Rectangle 73">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 xmlns:a16="http://schemas.microsoft.com/office/drawing/2014/main" id="{DC701763-729E-462F-A5A8-E0DEFEB1E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a:bodyPr>
          <a:lstStyle/>
          <a:p>
            <a:pPr algn="l">
              <a:lnSpc>
                <a:spcPct val="90000"/>
              </a:lnSpc>
            </a:pPr>
            <a:r>
              <a:rPr lang="en-US" sz="1400" b="1" dirty="0" smtClean="0">
                <a:solidFill>
                  <a:srgbClr val="FFFFFF"/>
                </a:solidFill>
              </a:rPr>
              <a:t>                                                                EDA </a:t>
            </a:r>
            <a:r>
              <a:rPr lang="en-US" sz="1400" b="1" dirty="0">
                <a:solidFill>
                  <a:srgbClr val="FFFFFF"/>
                </a:solidFill>
              </a:rPr>
              <a:t>for Top Factors</a:t>
            </a:r>
            <a:br>
              <a:rPr lang="en-US" sz="1400" b="1" dirty="0">
                <a:solidFill>
                  <a:srgbClr val="FFFFFF"/>
                </a:solidFill>
              </a:rPr>
            </a:br>
            <a:r>
              <a:rPr lang="en-US" sz="1400" b="1" dirty="0">
                <a:solidFill>
                  <a:srgbClr val="FFFFFF"/>
                </a:solidFill>
              </a:rPr>
              <a:t/>
            </a:r>
            <a:br>
              <a:rPr lang="en-US" sz="1400" b="1" dirty="0">
                <a:solidFill>
                  <a:srgbClr val="FFFFFF"/>
                </a:solidFill>
              </a:rPr>
            </a:br>
            <a:r>
              <a:rPr lang="en-US" sz="1400" b="1" dirty="0" smtClean="0">
                <a:solidFill>
                  <a:srgbClr val="FFFFFF"/>
                </a:solidFill>
              </a:rPr>
              <a:t>                                                                     Over-Time</a:t>
            </a:r>
            <a:r>
              <a:rPr lang="en-US" sz="1400" dirty="0">
                <a:solidFill>
                  <a:srgbClr val="FFFFFF"/>
                </a:solidFill>
              </a:rPr>
              <a:t/>
            </a:r>
            <a:br>
              <a:rPr lang="en-US" sz="1400" dirty="0">
                <a:solidFill>
                  <a:srgbClr val="FFFFFF"/>
                </a:solidFill>
              </a:rPr>
            </a:br>
            <a:endParaRPr lang="en-US" sz="1400" b="1" dirty="0">
              <a:solidFill>
                <a:srgbClr val="FFFFFF"/>
              </a:solidFill>
            </a:endParaRPr>
          </a:p>
        </p:txBody>
      </p:sp>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36811" y="2805846"/>
            <a:ext cx="3848316" cy="2748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58873" y="2842332"/>
            <a:ext cx="3848316" cy="2748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586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 name="Rectangle 73">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 xmlns:a16="http://schemas.microsoft.com/office/drawing/2014/main" id="{DC701763-729E-462F-A5A8-E0DEFEB1E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fontScale="90000"/>
          </a:bodyPr>
          <a:lstStyle/>
          <a:p>
            <a:pPr algn="l">
              <a:lnSpc>
                <a:spcPct val="90000"/>
              </a:lnSpc>
            </a:pPr>
            <a:r>
              <a:rPr lang="en-US" sz="2700" b="1" dirty="0" smtClean="0">
                <a:solidFill>
                  <a:srgbClr val="FFFFFF"/>
                </a:solidFill>
              </a:rPr>
              <a:t>                     Years </a:t>
            </a:r>
            <a:r>
              <a:rPr lang="en-US" sz="2700" b="1" dirty="0">
                <a:solidFill>
                  <a:srgbClr val="FFFFFF"/>
                </a:solidFill>
              </a:rPr>
              <a:t>with Current Manager</a:t>
            </a:r>
            <a:r>
              <a:rPr lang="en-US" sz="2700" dirty="0">
                <a:solidFill>
                  <a:srgbClr val="FFFFFF"/>
                </a:solidFill>
              </a:rPr>
              <a:t/>
            </a:r>
            <a:br>
              <a:rPr lang="en-US" sz="2700" dirty="0">
                <a:solidFill>
                  <a:srgbClr val="FFFFFF"/>
                </a:solidFill>
              </a:rPr>
            </a:br>
            <a:endParaRPr lang="en-US" sz="2700" dirty="0">
              <a:solidFill>
                <a:srgbClr val="FFFFFF"/>
              </a:solidFill>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36811" y="2805846"/>
            <a:ext cx="3848316" cy="2748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58873" y="2842332"/>
            <a:ext cx="3848316" cy="2748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959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 name="Rectangle 73">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 xmlns:a16="http://schemas.microsoft.com/office/drawing/2014/main" id="{DC701763-729E-462F-A5A8-E0DEFEB1E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a:bodyPr>
          <a:lstStyle/>
          <a:p>
            <a:pPr algn="l">
              <a:lnSpc>
                <a:spcPct val="90000"/>
              </a:lnSpc>
            </a:pPr>
            <a:r>
              <a:rPr lang="en-US" sz="2700" b="1" dirty="0" smtClean="0">
                <a:solidFill>
                  <a:srgbClr val="FFFFFF"/>
                </a:solidFill>
              </a:rPr>
              <a:t>                                Stock </a:t>
            </a:r>
            <a:r>
              <a:rPr lang="en-US" sz="2700" b="1" dirty="0">
                <a:solidFill>
                  <a:srgbClr val="FFFFFF"/>
                </a:solidFill>
              </a:rPr>
              <a:t>Option Level</a:t>
            </a:r>
            <a:r>
              <a:rPr lang="en-US" sz="2700" dirty="0">
                <a:solidFill>
                  <a:srgbClr val="FFFFFF"/>
                </a:solidFill>
              </a:rPr>
              <a:t/>
            </a:r>
            <a:br>
              <a:rPr lang="en-US" sz="2700" dirty="0">
                <a:solidFill>
                  <a:srgbClr val="FFFFFF"/>
                </a:solidFill>
              </a:rPr>
            </a:br>
            <a:endParaRPr lang="en-US" sz="2700" dirty="0">
              <a:solidFill>
                <a:srgbClr val="FFFFFF"/>
              </a:solidFill>
            </a:endParaRP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36811" y="2805846"/>
            <a:ext cx="3848316" cy="2748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58873" y="2842332"/>
            <a:ext cx="3848316" cy="2748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190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Down Arrow 7">
            <a:extLst>
              <a:ext uri="{FF2B5EF4-FFF2-40B4-BE49-F238E27FC236}">
                <a16:creationId xmlns=""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vert="horz" lIns="91440" tIns="45720" rIns="91440" bIns="45720" rtlCol="0" anchor="ctr">
            <a:normAutofit/>
          </a:bodyPr>
          <a:lstStyle/>
          <a:p>
            <a:pPr>
              <a:lnSpc>
                <a:spcPct val="90000"/>
              </a:lnSpc>
            </a:pPr>
            <a:r>
              <a:rPr lang="en-US" sz="3100" kern="1200">
                <a:solidFill>
                  <a:srgbClr val="FFFFFF"/>
                </a:solidFill>
                <a:latin typeface="+mj-lt"/>
                <a:ea typeface="+mj-ea"/>
                <a:cs typeface="+mj-cs"/>
              </a:rPr>
              <a:t>Numeric Variables</a:t>
            </a:r>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82987" y="1094850"/>
            <a:ext cx="5085525" cy="500114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962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 xmlns:a16="http://schemas.microsoft.com/office/drawing/2014/main" id="{12609869-9E80-471B-A487-A53288E0E7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02020"/>
            <a:ext cx="3992787" cy="1642970"/>
          </a:xfrm>
        </p:spPr>
        <p:txBody>
          <a:bodyPr anchor="b">
            <a:normAutofit/>
          </a:bodyPr>
          <a:lstStyle/>
          <a:p>
            <a:r>
              <a:rPr lang="en-US" sz="3500" dirty="0"/>
              <a:t>Model </a:t>
            </a:r>
          </a:p>
        </p:txBody>
      </p:sp>
      <p:sp>
        <p:nvSpPr>
          <p:cNvPr id="3" name="Content Placeholder 2"/>
          <p:cNvSpPr>
            <a:spLocks noGrp="1"/>
          </p:cNvSpPr>
          <p:nvPr>
            <p:ph idx="1"/>
          </p:nvPr>
        </p:nvSpPr>
        <p:spPr>
          <a:xfrm>
            <a:off x="858692" y="2405894"/>
            <a:ext cx="3986392" cy="3535083"/>
          </a:xfrm>
        </p:spPr>
        <p:txBody>
          <a:bodyPr anchor="t">
            <a:normAutofit/>
          </a:bodyPr>
          <a:lstStyle/>
          <a:p>
            <a:r>
              <a:rPr lang="en-US" sz="1600" dirty="0"/>
              <a:t>Used Multiple Regression Model</a:t>
            </a:r>
          </a:p>
          <a:p>
            <a:r>
              <a:rPr lang="en-US" sz="1600" dirty="0"/>
              <a:t>Variables used – Monthly Income related to Age, Attrition, Business Travel, Department, Education, Job Level, Job Role, Number of Companies Worked, Total Working Years, Years At Company, Years In Current Role, Years Since Last Promotion, Years With Current Manager , Stock Option Level</a:t>
            </a:r>
          </a:p>
          <a:p>
            <a:pPr marL="0" indent="0">
              <a:buNone/>
            </a:pPr>
            <a:endParaRPr lang="en-US" sz="1600" dirty="0"/>
          </a:p>
          <a:p>
            <a:r>
              <a:rPr lang="en-US" sz="1600" dirty="0"/>
              <a:t>RMSE : $1034.676</a:t>
            </a:r>
          </a:p>
          <a:p>
            <a:r>
              <a:rPr lang="en-US" sz="1600" dirty="0"/>
              <a:t>Predicted Salary.</a:t>
            </a:r>
          </a:p>
          <a:p>
            <a:endParaRPr lang="en-US" sz="1600" dirty="0"/>
          </a:p>
          <a:p>
            <a:endParaRPr lang="en-US" sz="1600" dirty="0"/>
          </a:p>
        </p:txBody>
      </p:sp>
      <p:sp>
        <p:nvSpPr>
          <p:cNvPr id="77" name="Rectangle 76">
            <a:extLst>
              <a:ext uri="{FF2B5EF4-FFF2-40B4-BE49-F238E27FC236}">
                <a16:creationId xmlns="" xmlns:a16="http://schemas.microsoft.com/office/drawing/2014/main" id="{7004738A-9D34-43E8-97D2-CA0EED4F8B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 xmlns:a16="http://schemas.microsoft.com/office/drawing/2014/main" id="{B8B8D07F-F13E-443E-BA68-2D26672D76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 xmlns:a16="http://schemas.microsoft.com/office/drawing/2014/main" id="{2813A4FA-24A5-41ED-A534-3807D1B2F3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 xmlns:a16="http://schemas.microsoft.com/office/drawing/2014/main" id="{C3944F27-CA70-4E84-A51A-E6BF895589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084" y="2474321"/>
            <a:ext cx="3561371" cy="268883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433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Model</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dirty="0"/>
              <a:t>Naïve Bayes –</a:t>
            </a:r>
          </a:p>
          <a:p>
            <a:r>
              <a:rPr lang="en-US" sz="1700" dirty="0"/>
              <a:t>Attrition, Age, Department, Environment Satisfaction, Job Involvement, Job Level, Job Role, Job Satisfaction, Marital Status, Monthly Income, Number of Companies Worked, Over Time, Stock Option Level, Total Working Years, Work Life Balance, Years At Company, Years In Current Role,  Years With Current Manager</a:t>
            </a:r>
          </a:p>
          <a:p>
            <a:endParaRPr lang="en-US" sz="1700" dirty="0"/>
          </a:p>
          <a:p>
            <a:pPr marL="0" indent="0">
              <a:buNone/>
            </a:pPr>
            <a:r>
              <a:rPr lang="en-US" sz="1700" dirty="0"/>
              <a:t>Accuracy- 82 %</a:t>
            </a:r>
          </a:p>
          <a:p>
            <a:pPr marL="0" indent="0">
              <a:buNone/>
            </a:pPr>
            <a:r>
              <a:rPr lang="en-US" sz="1700" dirty="0"/>
              <a:t>Sensitivity - 85.8 % (True Positive Rate)</a:t>
            </a:r>
          </a:p>
          <a:p>
            <a:pPr marL="0" indent="0">
              <a:buNone/>
            </a:pPr>
            <a:r>
              <a:rPr lang="en-US" sz="1700" dirty="0"/>
              <a:t>Specificity – 61.5 % (True Negative Rate) </a:t>
            </a:r>
          </a:p>
          <a:p>
            <a:pPr marL="0" indent="0">
              <a:buNone/>
            </a:pPr>
            <a:endParaRPr lang="en-US" sz="1700" dirty="0"/>
          </a:p>
          <a:p>
            <a:pPr marL="0" indent="0">
              <a:buNone/>
            </a:pPr>
            <a:r>
              <a:rPr lang="en-US" sz="1700" dirty="0"/>
              <a:t>Predicted Attrition. </a:t>
            </a:r>
          </a:p>
          <a:p>
            <a:endParaRPr lang="en-US" sz="1700" dirty="0"/>
          </a:p>
          <a:p>
            <a:endParaRPr lang="en-US" sz="1700" dirty="0"/>
          </a:p>
        </p:txBody>
      </p:sp>
    </p:spTree>
    <p:extLst>
      <p:ext uri="{BB962C8B-B14F-4D97-AF65-F5344CB8AC3E}">
        <p14:creationId xmlns:p14="http://schemas.microsoft.com/office/powerpoint/2010/main" val="650890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Conclusion</a:t>
            </a:r>
          </a:p>
        </p:txBody>
      </p:sp>
      <p:graphicFrame>
        <p:nvGraphicFramePr>
          <p:cNvPr id="25" name="Content Placeholder 2">
            <a:extLst>
              <a:ext uri="{FF2B5EF4-FFF2-40B4-BE49-F238E27FC236}">
                <a16:creationId xmlns="" xmlns:a16="http://schemas.microsoft.com/office/drawing/2014/main" id="{96D2FA99-48DD-43C2-B143-861F944FBCBF}"/>
              </a:ext>
            </a:extLst>
          </p:cNvPr>
          <p:cNvGraphicFramePr>
            <a:graphicFrameLocks noGrp="1"/>
          </p:cNvGraphicFramePr>
          <p:nvPr>
            <p:ph idx="1"/>
            <p:extLst>
              <p:ext uri="{D42A27DB-BD31-4B8C-83A1-F6EECF244321}">
                <p14:modId xmlns:p14="http://schemas.microsoft.com/office/powerpoint/2010/main" val="141921492"/>
              </p:ext>
            </p:extLst>
          </p:nvPr>
        </p:nvGraphicFramePr>
        <p:xfrm>
          <a:off x="474064" y="1447800"/>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640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607694" y="649480"/>
            <a:ext cx="4916510" cy="5546047"/>
          </a:xfrm>
        </p:spPr>
        <p:txBody>
          <a:bodyPr anchor="ctr">
            <a:normAutofit/>
          </a:bodyPr>
          <a:lstStyle/>
          <a:p>
            <a:r>
              <a:rPr lang="en-US" sz="4500" dirty="0"/>
              <a:t>Thank You </a:t>
            </a:r>
          </a:p>
          <a:p>
            <a:pPr marL="0" indent="0">
              <a:buNone/>
            </a:pPr>
            <a:endParaRPr lang="en-US" sz="4500" dirty="0"/>
          </a:p>
        </p:txBody>
      </p:sp>
    </p:spTree>
    <p:extLst>
      <p:ext uri="{BB962C8B-B14F-4D97-AF65-F5344CB8AC3E}">
        <p14:creationId xmlns:p14="http://schemas.microsoft.com/office/powerpoint/2010/main" val="259687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 Data</a:t>
            </a:r>
          </a:p>
        </p:txBody>
      </p:sp>
      <p:sp>
        <p:nvSpPr>
          <p:cNvPr id="23" name="Content Placeholder 2"/>
          <p:cNvSpPr>
            <a:spLocks noGrp="1"/>
          </p:cNvSpPr>
          <p:nvPr>
            <p:ph idx="1"/>
          </p:nvPr>
        </p:nvSpPr>
        <p:spPr>
          <a:xfrm>
            <a:off x="1028699" y="2318197"/>
            <a:ext cx="7293023" cy="3683358"/>
          </a:xfrm>
        </p:spPr>
        <p:txBody>
          <a:bodyPr anchor="ctr">
            <a:normAutofit/>
          </a:bodyPr>
          <a:lstStyle/>
          <a:p>
            <a:endParaRPr lang="en-US" sz="1700"/>
          </a:p>
          <a:p>
            <a:r>
              <a:rPr lang="en-US" sz="1700"/>
              <a:t>870 Employees</a:t>
            </a:r>
          </a:p>
          <a:p>
            <a:r>
              <a:rPr lang="en-US" sz="1700"/>
              <a:t>36 Variables</a:t>
            </a:r>
          </a:p>
          <a:p>
            <a:pPr marL="0" indent="0">
              <a:buNone/>
            </a:pPr>
            <a:r>
              <a:rPr lang="en-US" sz="1700"/>
              <a:t>     -  Employee Job Level, Job Role, Employee Satisfaction, Monthly Salary, etc</a:t>
            </a:r>
          </a:p>
          <a:p>
            <a:pPr marL="0" indent="0">
              <a:buNone/>
            </a:pPr>
            <a:endParaRPr lang="en-US" sz="1700"/>
          </a:p>
          <a:p>
            <a:r>
              <a:rPr lang="en-US" sz="1700"/>
              <a:t>No missing Values</a:t>
            </a:r>
          </a:p>
        </p:txBody>
      </p:sp>
    </p:spTree>
    <p:extLst>
      <p:ext uri="{BB962C8B-B14F-4D97-AF65-F5344CB8AC3E}">
        <p14:creationId xmlns:p14="http://schemas.microsoft.com/office/powerpoint/2010/main" val="200273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Objective</a:t>
            </a:r>
          </a:p>
        </p:txBody>
      </p:sp>
      <p:sp>
        <p:nvSpPr>
          <p:cNvPr id="22" name="Content Placeholder 2"/>
          <p:cNvSpPr>
            <a:spLocks noGrp="1"/>
          </p:cNvSpPr>
          <p:nvPr>
            <p:ph idx="1"/>
          </p:nvPr>
        </p:nvSpPr>
        <p:spPr>
          <a:xfrm>
            <a:off x="1028699" y="2318197"/>
            <a:ext cx="7293023" cy="3683358"/>
          </a:xfrm>
        </p:spPr>
        <p:txBody>
          <a:bodyPr anchor="ctr">
            <a:normAutofit/>
          </a:bodyPr>
          <a:lstStyle/>
          <a:p>
            <a:r>
              <a:rPr lang="en-US" sz="1700"/>
              <a:t>Identify current attrition rate</a:t>
            </a:r>
          </a:p>
          <a:p>
            <a:r>
              <a:rPr lang="en-US" sz="1700"/>
              <a:t>Factors contributing attrition </a:t>
            </a:r>
          </a:p>
          <a:p>
            <a:r>
              <a:rPr lang="en-US" sz="1700"/>
              <a:t>Where is attrition happening?</a:t>
            </a:r>
          </a:p>
          <a:p>
            <a:r>
              <a:rPr lang="en-US" sz="1700"/>
              <a:t>Top 3 factors</a:t>
            </a:r>
          </a:p>
          <a:p>
            <a:r>
              <a:rPr lang="en-US" sz="1700"/>
              <a:t>Building model to predict employee attrition and salary.</a:t>
            </a:r>
          </a:p>
          <a:p>
            <a:r>
              <a:rPr lang="en-US" sz="1700"/>
              <a:t>How well the model will perform for future prospective Employee? </a:t>
            </a:r>
          </a:p>
          <a:p>
            <a:pPr marL="0" indent="0">
              <a:buNone/>
            </a:pPr>
            <a:endParaRPr lang="en-US" sz="1700"/>
          </a:p>
          <a:p>
            <a:endParaRPr lang="en-US" sz="1700"/>
          </a:p>
        </p:txBody>
      </p:sp>
    </p:spTree>
    <p:extLst>
      <p:ext uri="{BB962C8B-B14F-4D97-AF65-F5344CB8AC3E}">
        <p14:creationId xmlns:p14="http://schemas.microsoft.com/office/powerpoint/2010/main" val="3123754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 name="Rectangle 73">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 xmlns:a16="http://schemas.microsoft.com/office/drawing/2014/main" id="{DC701763-729E-462F-A5A8-E0DEFEB1E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a:bodyPr>
          <a:lstStyle/>
          <a:p>
            <a:pPr algn="l">
              <a:lnSpc>
                <a:spcPct val="90000"/>
              </a:lnSpc>
            </a:pPr>
            <a:r>
              <a:rPr lang="en-US" sz="3500" dirty="0" smtClean="0">
                <a:solidFill>
                  <a:srgbClr val="FFFFFF"/>
                </a:solidFill>
              </a:rPr>
              <a:t>                  Attrition </a:t>
            </a:r>
            <a:r>
              <a:rPr lang="en-US" sz="3500" dirty="0">
                <a:solidFill>
                  <a:srgbClr val="FFFFFF"/>
                </a:solidFill>
              </a:rPr>
              <a:t>Rate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9006" y="2745112"/>
            <a:ext cx="3848316" cy="274192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58873" y="2842332"/>
            <a:ext cx="3848316" cy="2748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194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8" name="Rectangle 137">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 xmlns:a16="http://schemas.microsoft.com/office/drawing/2014/main" id="{DC701763-729E-462F-A5A8-E0DEFEB1E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a:bodyPr>
          <a:lstStyle/>
          <a:p>
            <a:pPr algn="l">
              <a:lnSpc>
                <a:spcPct val="90000"/>
              </a:lnSpc>
            </a:pPr>
            <a:r>
              <a:rPr lang="en-US" sz="3500" dirty="0" smtClean="0">
                <a:solidFill>
                  <a:srgbClr val="FFFFFF"/>
                </a:solidFill>
              </a:rPr>
              <a:t>                  Income </a:t>
            </a:r>
            <a:r>
              <a:rPr lang="en-US" sz="3500" dirty="0">
                <a:solidFill>
                  <a:srgbClr val="FFFFFF"/>
                </a:solidFill>
              </a:rPr>
              <a:t>Group</a:t>
            </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4725" y="2498691"/>
            <a:ext cx="3848316" cy="2748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8872" y="2498691"/>
            <a:ext cx="3848316" cy="290017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183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 xmlns:a16="http://schemas.microsoft.com/office/drawing/2014/main" id="{50D1C5B3-B60D-4696-AE60-100D5EC8AB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 xmlns:a16="http://schemas.microsoft.com/office/drawing/2014/main" id="{73EDDF53-0851-48D4-A466-6FE0DCE91E7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9144001" cy="1576446"/>
            <a:chOff x="0" y="0"/>
            <a:chExt cx="12192002" cy="1576446"/>
          </a:xfrm>
        </p:grpSpPr>
        <p:sp>
          <p:nvSpPr>
            <p:cNvPr id="142" name="Rectangle 141">
              <a:extLst>
                <a:ext uri="{FF2B5EF4-FFF2-40B4-BE49-F238E27FC236}">
                  <a16:creationId xmlns="" xmlns:a16="http://schemas.microsoft.com/office/drawing/2014/main" id="{D074D04C-85E8-4A3E-90D7-86A10AE048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 xmlns:a16="http://schemas.microsoft.com/office/drawing/2014/main" id="{4097020A-86B6-43BD-A2AA-66AE72CA31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 xmlns:a16="http://schemas.microsoft.com/office/drawing/2014/main" id="{20C6C743-32FE-4E24-AA22-45D3B1C7C0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028700" y="407695"/>
            <a:ext cx="7293022" cy="834251"/>
          </a:xfrm>
        </p:spPr>
        <p:txBody>
          <a:bodyPr anchor="ctr">
            <a:normAutofit/>
          </a:bodyPr>
          <a:lstStyle/>
          <a:p>
            <a:r>
              <a:rPr lang="en-US" sz="3500">
                <a:solidFill>
                  <a:srgbClr val="FFFFFF"/>
                </a:solidFill>
              </a:rPr>
              <a:t>Job Role</a:t>
            </a: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37114" y="3429000"/>
            <a:ext cx="3333382" cy="23809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26570" y="1438786"/>
            <a:ext cx="3198621" cy="2287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715000" y="1438786"/>
            <a:ext cx="3152060" cy="225147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755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 name="Rectangle 74">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 xmlns:a16="http://schemas.microsoft.com/office/drawing/2014/main" id="{DC701763-729E-462F-A5A8-E0DEFEB1E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a:bodyPr>
          <a:lstStyle/>
          <a:p>
            <a:pPr algn="l">
              <a:lnSpc>
                <a:spcPct val="90000"/>
              </a:lnSpc>
            </a:pPr>
            <a:r>
              <a:rPr lang="en-US" sz="3500" b="1" dirty="0" smtClean="0">
                <a:solidFill>
                  <a:srgbClr val="FFFFFF"/>
                </a:solidFill>
              </a:rPr>
              <a:t>                                       AGE </a:t>
            </a:r>
            <a:endParaRPr lang="en-US" sz="3500" b="1" dirty="0">
              <a:solidFill>
                <a:srgbClr val="FFFFFF"/>
              </a:solidFill>
            </a:endParaRPr>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6811" y="2805846"/>
            <a:ext cx="3848316" cy="2748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758873" y="2840958"/>
            <a:ext cx="3848316" cy="275154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698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 xmlns:a16="http://schemas.microsoft.com/office/drawing/2014/main" id="{9CB95732-565A-4D2C-A3AB-CC460C0D38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E19B653C-798C-4333-8452-3DF3AE3C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 xmlns:a16="http://schemas.microsoft.com/office/drawing/2014/main" id="{0FE50278-E2EC-42B2-A1F1-921DD39901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3781994" y="-3786547"/>
            <a:ext cx="1580014" cy="9144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 xmlns:a16="http://schemas.microsoft.com/office/drawing/2014/main" id="{1236153F-0DB4-40DD-87C6-B40C1B7E28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69075" y="0"/>
            <a:ext cx="3227567"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6" y="288404"/>
            <a:ext cx="5377992" cy="977442"/>
          </a:xfrm>
        </p:spPr>
        <p:txBody>
          <a:bodyPr vert="horz" lIns="91440" tIns="45720" rIns="91440" bIns="45720" rtlCol="0" anchor="ctr">
            <a:normAutofit fontScale="90000"/>
          </a:bodyPr>
          <a:lstStyle/>
          <a:p>
            <a:pPr algn="l">
              <a:lnSpc>
                <a:spcPct val="90000"/>
              </a:lnSpc>
            </a:pPr>
            <a:r>
              <a:rPr lang="en-US" sz="3500" dirty="0" smtClean="0">
                <a:solidFill>
                  <a:srgbClr val="FFFFFF"/>
                </a:solidFill>
              </a:rPr>
              <a:t>                                     </a:t>
            </a:r>
            <a:r>
              <a:rPr lang="en-US" sz="3500" dirty="0" err="1" smtClean="0">
                <a:solidFill>
                  <a:srgbClr val="FFFFFF"/>
                </a:solidFill>
              </a:rPr>
              <a:t>JobLevel</a:t>
            </a:r>
            <a:endParaRPr lang="en-US" sz="3500" dirty="0">
              <a:solidFill>
                <a:srgbClr val="FFFFFF"/>
              </a:solidFill>
            </a:endParaRPr>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55950" y="1463644"/>
            <a:ext cx="2748751" cy="196535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426032" y="3570514"/>
            <a:ext cx="3200400" cy="22859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26432" y="1447800"/>
            <a:ext cx="2971800" cy="212271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38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256B2C21-A230-48C0-8DF1-C46611373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3847E18C-932D-4C95-AABA-FEC7C9499A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3150CB11-0C61-439E-910F-5787759E72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43F8A58B-5155-44CE-A5FF-7647B47D0A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 xmlns:a16="http://schemas.microsoft.com/office/drawing/2014/main" id="{443F2ACA-E6D6-4028-82DD-F03C262D5D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Top 3 predictors</a:t>
            </a:r>
          </a:p>
        </p:txBody>
      </p:sp>
      <p:graphicFrame>
        <p:nvGraphicFramePr>
          <p:cNvPr id="5" name="Content Placeholder 2">
            <a:extLst>
              <a:ext uri="{FF2B5EF4-FFF2-40B4-BE49-F238E27FC236}">
                <a16:creationId xmlns="" xmlns:a16="http://schemas.microsoft.com/office/drawing/2014/main" id="{E13390F9-2F11-490A-BE94-E48B1DD91040}"/>
              </a:ext>
            </a:extLst>
          </p:cNvPr>
          <p:cNvGraphicFramePr>
            <a:graphicFrameLocks noGrp="1"/>
          </p:cNvGraphicFramePr>
          <p:nvPr>
            <p:ph idx="1"/>
            <p:extLst>
              <p:ext uri="{D42A27DB-BD31-4B8C-83A1-F6EECF244321}">
                <p14:modId xmlns:p14="http://schemas.microsoft.com/office/powerpoint/2010/main" val="164710842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671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2338</TotalTime>
  <Words>324</Words>
  <Application>Microsoft Office PowerPoint</Application>
  <PresentationFormat>On-screen Show (4:3)</PresentationFormat>
  <Paragraphs>52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 Data</vt:lpstr>
      <vt:lpstr>Objective</vt:lpstr>
      <vt:lpstr>                  Attrition Rate</vt:lpstr>
      <vt:lpstr>                  Income Group</vt:lpstr>
      <vt:lpstr>Job Role</vt:lpstr>
      <vt:lpstr>                                       AGE </vt:lpstr>
      <vt:lpstr>                                     JobLevel</vt:lpstr>
      <vt:lpstr>Top 3 predictors</vt:lpstr>
      <vt:lpstr>                                                                EDA for Top Factors                                                                       Over-Time </vt:lpstr>
      <vt:lpstr>                     Years with Current Manager </vt:lpstr>
      <vt:lpstr>                                Stock Option Level </vt:lpstr>
      <vt:lpstr>Numeric Variables</vt:lpstr>
      <vt:lpstr>Model </vt:lpstr>
      <vt:lpstr>Model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Karki</dc:creator>
  <cp:lastModifiedBy>Ranjan Karki</cp:lastModifiedBy>
  <cp:revision>70</cp:revision>
  <dcterms:created xsi:type="dcterms:W3CDTF">2022-02-11T07:24:51Z</dcterms:created>
  <dcterms:modified xsi:type="dcterms:W3CDTF">2022-02-14T03:43:37Z</dcterms:modified>
</cp:coreProperties>
</file>