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liker Semi-Bold" panose="020B0604020202020204" charset="0"/>
      <p:regular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Times New Roman" panose="02020603050405020304" pitchFamily="18" charset="0"/>
      <p:regular r:id="rId33"/>
    </p:embeddedFont>
    <p:embeddedFont>
      <p:font typeface="Times New Roman Bold" panose="02020803070505020304" pitchFamily="18" charset="0"/>
      <p:regular r:id="rId34"/>
      <p:bold r:id="rId35"/>
    </p:embeddedFont>
    <p:embeddedFont>
      <p:font typeface="Times New Roman Semi-Bold" panose="020B060402020202020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7A1DD-F4F1-44E4-9497-9F5D6A93215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38CC3-704D-4469-8540-B6F770BA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0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38CC3-704D-4469-8540-B6F770BA4D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9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38CC3-704D-4469-8540-B6F770BA4D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2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indes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.openai.com/" TargetMode="External"/><Relationship Id="rId5" Type="http://schemas.openxmlformats.org/officeDocument/2006/relationships/hyperlink" Target="http://www.theblockcrypto.com/" TargetMode="External"/><Relationship Id="rId4" Type="http://schemas.openxmlformats.org/officeDocument/2006/relationships/hyperlink" Target="http://www.coursera.org/courses?query=cryptocurrenc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522517" y="160247"/>
            <a:ext cx="13216729" cy="1296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4"/>
              </a:lnSpc>
            </a:pPr>
            <a:r>
              <a:rPr lang="en-US" sz="3574" b="1" dirty="0">
                <a:solidFill>
                  <a:srgbClr val="000000"/>
                </a:solidFill>
                <a:latin typeface="Times New Roman"/>
              </a:rPr>
              <a:t>BMS INSTITUTE OF TECHNOLOGY AND MANAGEMENT</a:t>
            </a:r>
          </a:p>
          <a:p>
            <a:pPr algn="ctr">
              <a:lnSpc>
                <a:spcPts val="5254"/>
              </a:lnSpc>
            </a:pPr>
            <a:r>
              <a:rPr lang="en-US" sz="3574" b="1" dirty="0">
                <a:solidFill>
                  <a:srgbClr val="000000"/>
                </a:solidFill>
                <a:latin typeface="Times New Roman"/>
              </a:rPr>
              <a:t>(An Autonomous Institution, Affiliated to VTU, Belagavi)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15991" y="1518234"/>
            <a:ext cx="9629780" cy="8674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31"/>
              </a:lnSpc>
            </a:pPr>
            <a:r>
              <a:rPr lang="en-US" sz="2742" b="1" dirty="0">
                <a:solidFill>
                  <a:srgbClr val="000000"/>
                </a:solidFill>
                <a:latin typeface="Times New Roman"/>
              </a:rPr>
              <a:t>Department of MCA</a:t>
            </a:r>
          </a:p>
          <a:p>
            <a:pPr algn="ctr">
              <a:lnSpc>
                <a:spcPts val="4031"/>
              </a:lnSpc>
            </a:pPr>
            <a:endParaRPr lang="en-US" sz="2742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4031"/>
              </a:lnSpc>
            </a:pPr>
            <a:r>
              <a:rPr lang="en-US" sz="2742" b="1" dirty="0">
                <a:solidFill>
                  <a:srgbClr val="000000"/>
                </a:solidFill>
                <a:latin typeface="Times New Roman"/>
              </a:rPr>
              <a:t>Seminar (21MCA402)</a:t>
            </a:r>
          </a:p>
          <a:p>
            <a:pPr algn="ctr">
              <a:lnSpc>
                <a:spcPts val="4031"/>
              </a:lnSpc>
            </a:pPr>
            <a:endParaRPr lang="en-US" sz="2742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4031"/>
              </a:lnSpc>
            </a:pPr>
            <a:r>
              <a:rPr lang="en-US" sz="2742" dirty="0">
                <a:solidFill>
                  <a:srgbClr val="000000"/>
                </a:solidFill>
                <a:latin typeface="Times New Roman"/>
              </a:rPr>
              <a:t>Presentation on</a:t>
            </a:r>
          </a:p>
          <a:p>
            <a:pPr algn="ctr">
              <a:lnSpc>
                <a:spcPts val="4031"/>
              </a:lnSpc>
            </a:pPr>
            <a:r>
              <a:rPr lang="en-US" sz="2742" b="1" dirty="0">
                <a:solidFill>
                  <a:srgbClr val="000000"/>
                </a:solidFill>
                <a:latin typeface="Times New Roman"/>
              </a:rPr>
              <a:t>Cryptocurrency</a:t>
            </a:r>
          </a:p>
          <a:p>
            <a:pPr algn="ctr">
              <a:lnSpc>
                <a:spcPts val="4031"/>
              </a:lnSpc>
            </a:pPr>
            <a:endParaRPr lang="en-US" sz="2742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4031"/>
              </a:lnSpc>
            </a:pPr>
            <a:r>
              <a:rPr lang="en-US" sz="2742" dirty="0">
                <a:solidFill>
                  <a:srgbClr val="000000"/>
                </a:solidFill>
                <a:latin typeface="Times New Roman"/>
              </a:rPr>
              <a:t>By</a:t>
            </a:r>
          </a:p>
          <a:p>
            <a:pPr algn="ctr">
              <a:lnSpc>
                <a:spcPts val="4031"/>
              </a:lnSpc>
            </a:pPr>
            <a:r>
              <a:rPr lang="en-US" sz="2742" b="1" dirty="0">
                <a:solidFill>
                  <a:srgbClr val="000000"/>
                </a:solidFill>
                <a:latin typeface="Times New Roman"/>
              </a:rPr>
              <a:t>Ranjan Kishor</a:t>
            </a:r>
          </a:p>
          <a:p>
            <a:pPr algn="ctr">
              <a:lnSpc>
                <a:spcPts val="4031"/>
              </a:lnSpc>
            </a:pPr>
            <a:r>
              <a:rPr lang="en-US" sz="2742" b="1" dirty="0">
                <a:solidFill>
                  <a:srgbClr val="000000"/>
                </a:solidFill>
                <a:latin typeface="Times New Roman"/>
              </a:rPr>
              <a:t>1BY21MC040</a:t>
            </a:r>
          </a:p>
          <a:p>
            <a:pPr algn="ctr">
              <a:lnSpc>
                <a:spcPts val="4031"/>
              </a:lnSpc>
            </a:pPr>
            <a:endParaRPr lang="en-US" sz="2742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4031"/>
              </a:lnSpc>
            </a:pPr>
            <a:r>
              <a:rPr lang="en-US" sz="2742" dirty="0">
                <a:solidFill>
                  <a:srgbClr val="000000"/>
                </a:solidFill>
                <a:latin typeface="Times New Roman"/>
              </a:rPr>
              <a:t>Under the guidance of</a:t>
            </a:r>
          </a:p>
          <a:p>
            <a:pPr algn="ctr">
              <a:lnSpc>
                <a:spcPts val="4031"/>
              </a:lnSpc>
            </a:pPr>
            <a:r>
              <a:rPr lang="en-US" sz="2742" b="1" dirty="0">
                <a:solidFill>
                  <a:srgbClr val="000000"/>
                </a:solidFill>
                <a:latin typeface="Times New Roman"/>
              </a:rPr>
              <a:t>Prof. </a:t>
            </a:r>
            <a:r>
              <a:rPr lang="en-US" sz="2742" b="1" dirty="0" err="1">
                <a:solidFill>
                  <a:srgbClr val="000000"/>
                </a:solidFill>
                <a:latin typeface="Times New Roman"/>
              </a:rPr>
              <a:t>Dwarakanath</a:t>
            </a:r>
            <a:r>
              <a:rPr lang="en-US" sz="2742" b="1" dirty="0">
                <a:solidFill>
                  <a:srgbClr val="000000"/>
                </a:solidFill>
                <a:latin typeface="Times New Roman"/>
              </a:rPr>
              <a:t> G V</a:t>
            </a:r>
          </a:p>
          <a:p>
            <a:pPr algn="ctr">
              <a:lnSpc>
                <a:spcPts val="4031"/>
              </a:lnSpc>
            </a:pPr>
            <a:r>
              <a:rPr lang="en-US" sz="2742" b="1" dirty="0">
                <a:solidFill>
                  <a:srgbClr val="000000"/>
                </a:solidFill>
                <a:latin typeface="Times New Roman"/>
              </a:rPr>
              <a:t>Assistant Professor </a:t>
            </a:r>
          </a:p>
          <a:p>
            <a:pPr algn="ctr">
              <a:lnSpc>
                <a:spcPts val="4031"/>
              </a:lnSpc>
            </a:pPr>
            <a:endParaRPr lang="en-US" sz="2742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4031"/>
              </a:lnSpc>
            </a:pPr>
            <a:r>
              <a:rPr lang="en-US" sz="2742" b="1" dirty="0">
                <a:solidFill>
                  <a:srgbClr val="000000"/>
                </a:solidFill>
                <a:latin typeface="Times New Roman"/>
              </a:rPr>
              <a:t>2022-23 </a:t>
            </a:r>
          </a:p>
          <a:p>
            <a:pPr algn="ctr">
              <a:lnSpc>
                <a:spcPts val="4031"/>
              </a:lnSpc>
            </a:pPr>
            <a:r>
              <a:rPr lang="en-US" sz="2742" b="1" dirty="0">
                <a:solidFill>
                  <a:srgbClr val="000000"/>
                </a:solidFill>
                <a:latin typeface="Times New Roman"/>
              </a:rPr>
              <a:t>Even Semester</a:t>
            </a:r>
          </a:p>
        </p:txBody>
      </p:sp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id="{8EF57C2A-8349-EF57-D9AE-114290F53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84" y="162352"/>
            <a:ext cx="1259033" cy="13558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3517" y="230850"/>
            <a:ext cx="7889042" cy="1102650"/>
            <a:chOff x="0" y="0"/>
            <a:chExt cx="3439540" cy="4807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486400" y="539287"/>
            <a:ext cx="6882786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99"/>
              </a:lnSpc>
            </a:pPr>
            <a:r>
              <a:rPr lang="en-US" sz="2999" dirty="0">
                <a:solidFill>
                  <a:srgbClr val="FFFFFF"/>
                </a:solidFill>
                <a:latin typeface="Montserrat"/>
              </a:rPr>
              <a:t>Buying and Selling Cryptocurrency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43803" y="1695193"/>
            <a:ext cx="14915497" cy="154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89"/>
              </a:lnSpc>
            </a:pPr>
            <a:r>
              <a:rPr lang="en-US" sz="4074" dirty="0">
                <a:solidFill>
                  <a:srgbClr val="000000"/>
                </a:solidFill>
                <a:latin typeface="Times New Roman Bold"/>
              </a:rPr>
              <a:t>Choosing an Exchange:</a:t>
            </a:r>
            <a:r>
              <a:rPr lang="en-US" sz="4074" dirty="0">
                <a:solidFill>
                  <a:srgbClr val="000000"/>
                </a:solidFill>
                <a:latin typeface="Times New Roman"/>
              </a:rPr>
              <a:t> Start by picking a reliable and reputable cryptocurrency exchange platform.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3803" y="3886767"/>
            <a:ext cx="14915497" cy="154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89"/>
              </a:lnSpc>
            </a:pPr>
            <a:r>
              <a:rPr lang="en-US" sz="4074" dirty="0">
                <a:solidFill>
                  <a:srgbClr val="000000"/>
                </a:solidFill>
                <a:latin typeface="Times New Roman Bold"/>
              </a:rPr>
              <a:t>Creating an Account:</a:t>
            </a:r>
            <a:r>
              <a:rPr lang="en-US" sz="4074" dirty="0">
                <a:solidFill>
                  <a:srgbClr val="000000"/>
                </a:solidFill>
                <a:latin typeface="Times New Roman"/>
              </a:rPr>
              <a:t> Sign up on the chosen exchange by providing necessary details and verifying your identity.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43803" y="6078341"/>
            <a:ext cx="14915497" cy="229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89"/>
              </a:lnSpc>
            </a:pPr>
            <a:r>
              <a:rPr lang="en-US" sz="4074">
                <a:solidFill>
                  <a:srgbClr val="000000"/>
                </a:solidFill>
                <a:latin typeface="Times New Roman Bold"/>
              </a:rPr>
              <a:t>Depositing Funds:</a:t>
            </a:r>
            <a:r>
              <a:rPr lang="en-US" sz="4074">
                <a:solidFill>
                  <a:srgbClr val="000000"/>
                </a:solidFill>
                <a:latin typeface="Times New Roman"/>
              </a:rPr>
              <a:t> Deposit money into your exchange account using various payment methods like bank transfers, credit/debit cards, or other cryptocurrencies.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CCAAAA9-E379-AB6F-1F54-8148F627E94C}"/>
              </a:ext>
            </a:extLst>
          </p:cNvPr>
          <p:cNvSpPr>
            <a:spLocks noGrp="1"/>
          </p:cNvSpPr>
          <p:nvPr/>
        </p:nvSpPr>
        <p:spPr>
          <a:xfrm>
            <a:off x="5334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2FA21E0-8395-A433-12E4-616D9EF58F06}"/>
              </a:ext>
            </a:extLst>
          </p:cNvPr>
          <p:cNvSpPr>
            <a:spLocks noGrp="1"/>
          </p:cNvSpPr>
          <p:nvPr/>
        </p:nvSpPr>
        <p:spPr>
          <a:xfrm>
            <a:off x="70866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46BEDF8-8291-0358-1B2A-2EB37F19D868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3517" y="723900"/>
            <a:ext cx="7889042" cy="1102650"/>
            <a:chOff x="0" y="0"/>
            <a:chExt cx="3439540" cy="4807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746458" y="943437"/>
            <a:ext cx="1854742" cy="626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199"/>
              </a:lnSpc>
            </a:pPr>
            <a:r>
              <a:rPr lang="en-US" sz="3999" dirty="0">
                <a:solidFill>
                  <a:srgbClr val="FFFFFF"/>
                </a:solidFill>
                <a:latin typeface="Montserrat"/>
              </a:rPr>
              <a:t>Selling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57400" y="2301099"/>
            <a:ext cx="14694521" cy="2201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01"/>
              </a:lnSpc>
            </a:pPr>
            <a:r>
              <a:rPr lang="en-US" sz="4014" dirty="0">
                <a:solidFill>
                  <a:srgbClr val="000000"/>
                </a:solidFill>
                <a:latin typeface="Times New Roman Bold"/>
              </a:rPr>
              <a:t>Depositing Funds:</a:t>
            </a:r>
            <a:r>
              <a:rPr lang="en-US" sz="4014" dirty="0">
                <a:solidFill>
                  <a:srgbClr val="000000"/>
                </a:solidFill>
                <a:latin typeface="Times New Roman"/>
              </a:rPr>
              <a:t> Deposit money into your exchange account using various payment methods like bank transfers, credit/debit cards, or other cryptocurrencies.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57400" y="5128753"/>
            <a:ext cx="14694521" cy="1538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01"/>
              </a:lnSpc>
            </a:pPr>
            <a:r>
              <a:rPr lang="en-US" sz="4014">
                <a:solidFill>
                  <a:srgbClr val="000000"/>
                </a:solidFill>
                <a:latin typeface="Times New Roman Bold"/>
              </a:rPr>
              <a:t>Withdrawal:</a:t>
            </a:r>
            <a:r>
              <a:rPr lang="en-US" sz="4014">
                <a:solidFill>
                  <a:srgbClr val="000000"/>
                </a:solidFill>
                <a:latin typeface="Times New Roman"/>
              </a:rPr>
              <a:t> When you sell cryptocurrency, you can withdraw the funds to your bank account or another payment method.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A98ED9C9-9B2B-8FCE-479C-E59B7F4859A2}"/>
              </a:ext>
            </a:extLst>
          </p:cNvPr>
          <p:cNvSpPr>
            <a:spLocks noGrp="1"/>
          </p:cNvSpPr>
          <p:nvPr/>
        </p:nvSpPr>
        <p:spPr>
          <a:xfrm>
            <a:off x="5334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D427835-C6A2-0C9F-7A98-6C43B874B5EC}"/>
              </a:ext>
            </a:extLst>
          </p:cNvPr>
          <p:cNvSpPr>
            <a:spLocks noGrp="1"/>
          </p:cNvSpPr>
          <p:nvPr/>
        </p:nvSpPr>
        <p:spPr>
          <a:xfrm>
            <a:off x="70866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05F84CB-3137-A514-0F58-6ADBD0488A1D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271359" y="2154607"/>
            <a:ext cx="14335944" cy="4741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08"/>
              </a:lnSpc>
            </a:pPr>
            <a:r>
              <a:rPr lang="en-US" sz="4223">
                <a:solidFill>
                  <a:srgbClr val="000000"/>
                </a:solidFill>
                <a:latin typeface="Times New Roman"/>
              </a:rPr>
              <a:t>A smart contract is like a digital agreement that automatically executes and enforces itself when certain conditions are met It's a piece of code stored on a blockchain that helps people exchange money, property, shares, or anything valuable in a transparent, secure, and tamper-proof way, without needing intermediaries like lawyers or banks.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557808" y="579242"/>
            <a:ext cx="7889042" cy="1102650"/>
            <a:chOff x="0" y="0"/>
            <a:chExt cx="3439540" cy="4807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367182" y="798779"/>
            <a:ext cx="5291418" cy="635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199"/>
              </a:lnSpc>
            </a:pPr>
            <a:r>
              <a:rPr lang="en-US" sz="3999" dirty="0">
                <a:solidFill>
                  <a:srgbClr val="FFFFFF"/>
                </a:solidFill>
                <a:latin typeface="Montserrat"/>
              </a:rPr>
              <a:t>Smart Contracts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F0FD990-02AE-0710-9D16-7553132D3D7B}"/>
              </a:ext>
            </a:extLst>
          </p:cNvPr>
          <p:cNvSpPr>
            <a:spLocks noGrp="1"/>
          </p:cNvSpPr>
          <p:nvPr/>
        </p:nvSpPr>
        <p:spPr>
          <a:xfrm>
            <a:off x="5334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9121541-86EC-73AD-55E3-4DA7D4EB56E4}"/>
              </a:ext>
            </a:extLst>
          </p:cNvPr>
          <p:cNvSpPr>
            <a:spLocks noGrp="1"/>
          </p:cNvSpPr>
          <p:nvPr/>
        </p:nvSpPr>
        <p:spPr>
          <a:xfrm>
            <a:off x="70866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E289864-D78A-4CBB-410F-CFD5395883BC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86252" y="4009149"/>
            <a:ext cx="14915497" cy="154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89"/>
              </a:lnSpc>
            </a:pPr>
            <a:r>
              <a:rPr lang="en-US" sz="4074">
                <a:solidFill>
                  <a:srgbClr val="000000"/>
                </a:solidFill>
                <a:latin typeface="Times New Roman Bold"/>
              </a:rPr>
              <a:t>Digital Agreements:</a:t>
            </a:r>
            <a:r>
              <a:rPr lang="en-US" sz="4074">
                <a:solidFill>
                  <a:srgbClr val="000000"/>
                </a:solidFill>
                <a:latin typeface="Times New Roman"/>
              </a:rPr>
              <a:t> They replace traditional paper contracts by encoding the terms and conditions in code.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86252" y="2019300"/>
            <a:ext cx="14915497" cy="1468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89"/>
              </a:lnSpc>
            </a:pPr>
            <a:r>
              <a:rPr lang="en-US" sz="4074" dirty="0">
                <a:solidFill>
                  <a:srgbClr val="000000"/>
                </a:solidFill>
                <a:latin typeface="Times New Roman Bold"/>
              </a:rPr>
              <a:t>Self-Executing:</a:t>
            </a:r>
            <a:r>
              <a:rPr lang="en-US" sz="4074" dirty="0">
                <a:solidFill>
                  <a:srgbClr val="000000"/>
                </a:solidFill>
                <a:latin typeface="Times New Roman"/>
              </a:rPr>
              <a:t> Smart contracts are computer programs that automatically carry out actions when specific conditions are fulfilled.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86252" y="5891417"/>
            <a:ext cx="14915497" cy="154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89"/>
              </a:lnSpc>
            </a:pPr>
            <a:r>
              <a:rPr lang="en-US" sz="4074">
                <a:solidFill>
                  <a:srgbClr val="000000"/>
                </a:solidFill>
                <a:latin typeface="Times New Roman Bold"/>
              </a:rPr>
              <a:t>Blockchain-Based:</a:t>
            </a:r>
            <a:r>
              <a:rPr lang="en-US" sz="4074">
                <a:solidFill>
                  <a:srgbClr val="000000"/>
                </a:solidFill>
                <a:latin typeface="Times New Roman"/>
              </a:rPr>
              <a:t> Smart contracts run on blockchains, ensuring security, transparency, and immutability.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52600" y="7832284"/>
            <a:ext cx="14915497" cy="154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89"/>
              </a:lnSpc>
            </a:pPr>
            <a:r>
              <a:rPr lang="en-US" sz="4074">
                <a:solidFill>
                  <a:srgbClr val="000000"/>
                </a:solidFill>
                <a:latin typeface="Times New Roman Bold"/>
              </a:rPr>
              <a:t>Decentralization:</a:t>
            </a:r>
            <a:r>
              <a:rPr lang="en-US" sz="4074">
                <a:solidFill>
                  <a:srgbClr val="000000"/>
                </a:solidFill>
                <a:latin typeface="Times New Roman"/>
              </a:rPr>
              <a:t> They operate without a central authority, reducing the need for intermediaries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455358" y="230850"/>
            <a:ext cx="7889042" cy="1102650"/>
            <a:chOff x="0" y="0"/>
            <a:chExt cx="3439540" cy="4807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663205" y="561975"/>
            <a:ext cx="529141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99"/>
              </a:lnSpc>
            </a:pPr>
            <a:r>
              <a:rPr lang="en-US" sz="2999" dirty="0">
                <a:solidFill>
                  <a:srgbClr val="FFFFFF"/>
                </a:solidFill>
                <a:latin typeface="Montserrat"/>
              </a:rPr>
              <a:t>How Smart Contracts Work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2E27F-9384-B0DE-F76A-0F1C691C3705}"/>
              </a:ext>
            </a:extLst>
          </p:cNvPr>
          <p:cNvSpPr>
            <a:spLocks noGrp="1"/>
          </p:cNvSpPr>
          <p:nvPr/>
        </p:nvSpPr>
        <p:spPr>
          <a:xfrm>
            <a:off x="5334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F08DEABC-D86F-16EB-8C62-F4AD52698578}"/>
              </a:ext>
            </a:extLst>
          </p:cNvPr>
          <p:cNvSpPr>
            <a:spLocks noGrp="1"/>
          </p:cNvSpPr>
          <p:nvPr/>
        </p:nvSpPr>
        <p:spPr>
          <a:xfrm>
            <a:off x="70866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70C928D-0055-EEEF-F2DA-817EB80851A7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87809" y="809038"/>
            <a:ext cx="14915497" cy="154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89"/>
              </a:lnSpc>
            </a:pPr>
            <a:r>
              <a:rPr lang="en-US" sz="4074">
                <a:solidFill>
                  <a:srgbClr val="000000"/>
                </a:solidFill>
                <a:latin typeface="Times New Roman Bold"/>
              </a:rPr>
              <a:t>Automation:</a:t>
            </a:r>
            <a:r>
              <a:rPr lang="en-US" sz="4074">
                <a:solidFill>
                  <a:srgbClr val="000000"/>
                </a:solidFill>
                <a:latin typeface="Times New Roman"/>
              </a:rPr>
              <a:t> Once conditions are met, smart contracts trigger actions without manual intervention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87809" y="4229100"/>
            <a:ext cx="4954425" cy="79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739" lvl="1" indent="-439869" algn="just">
              <a:lnSpc>
                <a:spcPts val="5989"/>
              </a:lnSpc>
              <a:buFont typeface="Arial"/>
              <a:buChar char="•"/>
            </a:pPr>
            <a:r>
              <a:rPr lang="en-US" sz="4074">
                <a:solidFill>
                  <a:srgbClr val="000000"/>
                </a:solidFill>
                <a:latin typeface="Times New Roman"/>
              </a:rPr>
              <a:t>Voting Systems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28030" y="5293370"/>
            <a:ext cx="4914204" cy="79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739" lvl="1" indent="-439869" algn="just">
              <a:lnSpc>
                <a:spcPts val="5989"/>
              </a:lnSpc>
              <a:buFont typeface="Arial"/>
              <a:buChar char="•"/>
            </a:pPr>
            <a:r>
              <a:rPr lang="en-US" sz="4074">
                <a:solidFill>
                  <a:srgbClr val="000000"/>
                </a:solidFill>
                <a:latin typeface="Times New Roman"/>
              </a:rPr>
              <a:t>Insurance Claims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87809" y="6357640"/>
            <a:ext cx="8178190" cy="79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739" lvl="1" indent="-439869" algn="just">
              <a:lnSpc>
                <a:spcPts val="5989"/>
              </a:lnSpc>
              <a:buFont typeface="Arial"/>
              <a:buChar char="•"/>
            </a:pPr>
            <a:r>
              <a:rPr lang="en-US" sz="4074">
                <a:solidFill>
                  <a:srgbClr val="000000"/>
                </a:solidFill>
                <a:latin typeface="Times New Roman"/>
              </a:rPr>
              <a:t>Digital Identity Verification: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8030" y="7418067"/>
            <a:ext cx="9409741" cy="79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739" lvl="1" indent="-439869" algn="just">
              <a:lnSpc>
                <a:spcPts val="5989"/>
              </a:lnSpc>
              <a:buFont typeface="Arial"/>
              <a:buChar char="•"/>
            </a:pPr>
            <a:r>
              <a:rPr lang="en-US" sz="4074">
                <a:solidFill>
                  <a:srgbClr val="000000"/>
                </a:solidFill>
                <a:latin typeface="Times New Roman"/>
              </a:rPr>
              <a:t>IoT (Internet of Things) Integration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7809" y="3235124"/>
            <a:ext cx="8178190" cy="74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30"/>
              </a:lnSpc>
            </a:pPr>
            <a:r>
              <a:rPr lang="en-US" sz="4374" b="1" dirty="0">
                <a:latin typeface="Times New Roman"/>
              </a:rPr>
              <a:t>Real-world applications example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65E8205-EECD-2BB1-D712-3CE9560A020D}"/>
              </a:ext>
            </a:extLst>
          </p:cNvPr>
          <p:cNvSpPr>
            <a:spLocks noGrp="1"/>
          </p:cNvSpPr>
          <p:nvPr/>
        </p:nvSpPr>
        <p:spPr>
          <a:xfrm>
            <a:off x="5334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3523CD12-3EB7-7223-CCE3-2CB91D0EEB5E}"/>
              </a:ext>
            </a:extLst>
          </p:cNvPr>
          <p:cNvSpPr>
            <a:spLocks noGrp="1"/>
          </p:cNvSpPr>
          <p:nvPr/>
        </p:nvSpPr>
        <p:spPr>
          <a:xfrm>
            <a:off x="70866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C5C0F29-C85E-1C54-90A2-BE60BB66F4FF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56604" y="229725"/>
            <a:ext cx="7889042" cy="1102650"/>
            <a:chOff x="0" y="0"/>
            <a:chExt cx="3439540" cy="4807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900935" y="519112"/>
            <a:ext cx="652296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</a:rPr>
              <a:t>Why Cryptocurrency and features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8696" y="1614386"/>
            <a:ext cx="15500604" cy="154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739" lvl="1" indent="-439869" algn="just">
              <a:lnSpc>
                <a:spcPts val="5989"/>
              </a:lnSpc>
              <a:buFont typeface="Arial"/>
              <a:buChar char="•"/>
            </a:pPr>
            <a:r>
              <a:rPr lang="en-US" sz="4074">
                <a:solidFill>
                  <a:srgbClr val="000000"/>
                </a:solidFill>
                <a:latin typeface="Times New Roman Bold"/>
              </a:rPr>
              <a:t>Digital Money:</a:t>
            </a:r>
            <a:r>
              <a:rPr lang="en-US" sz="4074">
                <a:solidFill>
                  <a:srgbClr val="000000"/>
                </a:solidFill>
                <a:latin typeface="Times New Roman"/>
              </a:rPr>
              <a:t> Cryptocurrency exists only in digital form and has no physical coins or bills.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58696" y="3808288"/>
            <a:ext cx="15500604" cy="154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739" lvl="1" indent="-439869" algn="just">
              <a:lnSpc>
                <a:spcPts val="5989"/>
              </a:lnSpc>
              <a:buFont typeface="Arial"/>
              <a:buChar char="•"/>
            </a:pPr>
            <a:r>
              <a:rPr lang="en-US" sz="4074">
                <a:solidFill>
                  <a:srgbClr val="000000"/>
                </a:solidFill>
                <a:latin typeface="Times New Roman Bold"/>
              </a:rPr>
              <a:t>Strong Code: </a:t>
            </a:r>
            <a:r>
              <a:rPr lang="en-US" sz="4074">
                <a:solidFill>
                  <a:srgbClr val="000000"/>
                </a:solidFill>
                <a:latin typeface="Times New Roman"/>
              </a:rPr>
              <a:t>It uses advanced computer cryptography to keep transactions safe and private.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58696" y="6000934"/>
            <a:ext cx="15500604" cy="154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739" lvl="1" indent="-439869" algn="just">
              <a:lnSpc>
                <a:spcPts val="5989"/>
              </a:lnSpc>
              <a:buFont typeface="Arial"/>
              <a:buChar char="•"/>
            </a:pPr>
            <a:r>
              <a:rPr lang="en-US" sz="4074">
                <a:solidFill>
                  <a:srgbClr val="000000"/>
                </a:solidFill>
                <a:latin typeface="Times New Roman Bold"/>
              </a:rPr>
              <a:t>Decentralized:</a:t>
            </a:r>
            <a:r>
              <a:rPr lang="en-US" sz="4074">
                <a:solidFill>
                  <a:srgbClr val="000000"/>
                </a:solidFill>
                <a:latin typeface="Times New Roman"/>
              </a:rPr>
              <a:t> Cryptocurrencies are not controlled by any single person or organization.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42678" y="7712098"/>
            <a:ext cx="15500604" cy="154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739" lvl="1" indent="-439869" algn="just">
              <a:lnSpc>
                <a:spcPts val="5989"/>
              </a:lnSpc>
              <a:buFont typeface="Arial"/>
              <a:buChar char="•"/>
            </a:pPr>
            <a:r>
              <a:rPr lang="en-US" sz="4074">
                <a:solidFill>
                  <a:srgbClr val="000000"/>
                </a:solidFill>
                <a:latin typeface="Times New Roman Bold"/>
              </a:rPr>
              <a:t>No Banks Needed:</a:t>
            </a:r>
            <a:r>
              <a:rPr lang="en-US" sz="4074">
                <a:solidFill>
                  <a:srgbClr val="000000"/>
                </a:solidFill>
                <a:latin typeface="Times New Roman"/>
              </a:rPr>
              <a:t> Transactions happen directly between users without needing a traditional bank.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E1E52A63-C630-6DC7-DED4-C7DCFD7AF983}"/>
              </a:ext>
            </a:extLst>
          </p:cNvPr>
          <p:cNvSpPr>
            <a:spLocks noGrp="1"/>
          </p:cNvSpPr>
          <p:nvPr/>
        </p:nvSpPr>
        <p:spPr>
          <a:xfrm>
            <a:off x="5334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83E9C949-F4FB-A79C-D629-981ADC3F5323}"/>
              </a:ext>
            </a:extLst>
          </p:cNvPr>
          <p:cNvSpPr>
            <a:spLocks noGrp="1"/>
          </p:cNvSpPr>
          <p:nvPr/>
        </p:nvSpPr>
        <p:spPr>
          <a:xfrm>
            <a:off x="70866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F883C5C-7E5E-970C-C9C2-678D590FBC64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93698" y="1257300"/>
            <a:ext cx="15500604" cy="154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739" lvl="1" indent="-439869" algn="just">
              <a:lnSpc>
                <a:spcPts val="5989"/>
              </a:lnSpc>
              <a:buFont typeface="Arial"/>
              <a:buChar char="•"/>
            </a:pPr>
            <a:r>
              <a:rPr lang="en-US" sz="4074" dirty="0">
                <a:solidFill>
                  <a:srgbClr val="000000"/>
                </a:solidFill>
                <a:latin typeface="Times New Roman Bold"/>
              </a:rPr>
              <a:t>Global Accessibility:</a:t>
            </a:r>
            <a:r>
              <a:rPr lang="en-US" sz="4074" dirty="0">
                <a:solidFill>
                  <a:srgbClr val="000000"/>
                </a:solidFill>
                <a:latin typeface="Times New Roman"/>
              </a:rPr>
              <a:t> Cryptocurrencies can be accessed and used anywhere in the world with an internet connection.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C9F33C5B-6513-792F-6775-6F762A13C95E}"/>
              </a:ext>
            </a:extLst>
          </p:cNvPr>
          <p:cNvSpPr>
            <a:spLocks noGrp="1"/>
          </p:cNvSpPr>
          <p:nvPr/>
        </p:nvSpPr>
        <p:spPr>
          <a:xfrm>
            <a:off x="5334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6A12EE0-CB9B-6CB4-32DE-ACCD86A88B8E}"/>
              </a:ext>
            </a:extLst>
          </p:cNvPr>
          <p:cNvSpPr>
            <a:spLocks noGrp="1"/>
          </p:cNvSpPr>
          <p:nvPr/>
        </p:nvSpPr>
        <p:spPr>
          <a:xfrm>
            <a:off x="70866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A29BD11-DF85-9608-9906-16A1CA62733D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99479" y="477375"/>
            <a:ext cx="7889042" cy="1102650"/>
            <a:chOff x="0" y="0"/>
            <a:chExt cx="3439540" cy="4807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715000" y="795337"/>
            <a:ext cx="6882786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99"/>
              </a:lnSpc>
            </a:pPr>
            <a:r>
              <a:rPr lang="en-US" sz="2999" dirty="0">
                <a:solidFill>
                  <a:srgbClr val="FFFFFF"/>
                </a:solidFill>
                <a:latin typeface="Montserrat"/>
              </a:rPr>
              <a:t>Future Trends and Developments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3698" y="1831327"/>
            <a:ext cx="15500604" cy="229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739" lvl="1" indent="-439869" algn="just">
              <a:lnSpc>
                <a:spcPts val="5989"/>
              </a:lnSpc>
              <a:buFont typeface="Arial"/>
              <a:buChar char="•"/>
            </a:pPr>
            <a:r>
              <a:rPr lang="en-US" sz="4074" dirty="0">
                <a:solidFill>
                  <a:srgbClr val="000000"/>
                </a:solidFill>
                <a:latin typeface="Times New Roman Bold"/>
              </a:rPr>
              <a:t>Wider Acceptance:</a:t>
            </a:r>
            <a:r>
              <a:rPr lang="en-US" sz="4074" dirty="0">
                <a:solidFill>
                  <a:srgbClr val="000000"/>
                </a:solidFill>
                <a:latin typeface="Times New Roman"/>
              </a:rPr>
              <a:t> More places might start accepting cryptocurrencies for everyday purchases, like you use your regular money now.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93698" y="4377654"/>
            <a:ext cx="15500604" cy="229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739" lvl="1" indent="-439869" algn="just">
              <a:lnSpc>
                <a:spcPts val="5989"/>
              </a:lnSpc>
              <a:buFont typeface="Arial"/>
              <a:buChar char="•"/>
            </a:pPr>
            <a:r>
              <a:rPr lang="en-US" sz="4074" dirty="0">
                <a:solidFill>
                  <a:srgbClr val="000000"/>
                </a:solidFill>
                <a:latin typeface="Times New Roman Bold"/>
              </a:rPr>
              <a:t>New Coins and Ideas:</a:t>
            </a:r>
            <a:r>
              <a:rPr lang="en-US" sz="4074" dirty="0">
                <a:solidFill>
                  <a:srgbClr val="000000"/>
                </a:solidFill>
                <a:latin typeface="Times New Roman"/>
              </a:rPr>
              <a:t> People could create new cryptocurrencies for specific purposes, like helping the environment or supporting charities.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3698" y="6959623"/>
            <a:ext cx="15500604" cy="154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739" lvl="1" indent="-439869" algn="just">
              <a:lnSpc>
                <a:spcPts val="5989"/>
              </a:lnSpc>
              <a:buFont typeface="Arial"/>
              <a:buChar char="•"/>
            </a:pPr>
            <a:r>
              <a:rPr lang="en-US" sz="4074">
                <a:solidFill>
                  <a:srgbClr val="000000"/>
                </a:solidFill>
                <a:latin typeface="Times New Roman Bold"/>
              </a:rPr>
              <a:t>Safer Technology:</a:t>
            </a:r>
            <a:r>
              <a:rPr lang="en-US" sz="4074">
                <a:solidFill>
                  <a:srgbClr val="000000"/>
                </a:solidFill>
                <a:latin typeface="Times New Roman"/>
              </a:rPr>
              <a:t> Cryptocurrencies might become even more secure, making it harder for bad guys to hack or scam people.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5B426569-4271-1867-1AE9-ABF41E3967BE}"/>
              </a:ext>
            </a:extLst>
          </p:cNvPr>
          <p:cNvSpPr>
            <a:spLocks noGrp="1"/>
          </p:cNvSpPr>
          <p:nvPr/>
        </p:nvSpPr>
        <p:spPr>
          <a:xfrm>
            <a:off x="5334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5680ED6-A619-3EC4-A4EB-77D3C4235601}"/>
              </a:ext>
            </a:extLst>
          </p:cNvPr>
          <p:cNvSpPr>
            <a:spLocks noGrp="1"/>
          </p:cNvSpPr>
          <p:nvPr/>
        </p:nvSpPr>
        <p:spPr>
          <a:xfrm>
            <a:off x="70866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7B36C91-14D0-5E0E-9FB6-C56E2EECDA00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93698" y="1028700"/>
            <a:ext cx="15500604" cy="154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739" lvl="1" indent="-439869" algn="just">
              <a:lnSpc>
                <a:spcPts val="5989"/>
              </a:lnSpc>
              <a:buFont typeface="Arial"/>
              <a:buChar char="•"/>
            </a:pPr>
            <a:r>
              <a:rPr lang="en-US" sz="4074" dirty="0">
                <a:solidFill>
                  <a:srgbClr val="000000"/>
                </a:solidFill>
                <a:latin typeface="Times New Roman Bold"/>
              </a:rPr>
              <a:t>Less Energy Use:</a:t>
            </a:r>
            <a:r>
              <a:rPr lang="en-US" sz="4074" dirty="0">
                <a:solidFill>
                  <a:srgbClr val="000000"/>
                </a:solidFill>
                <a:latin typeface="Times New Roman"/>
              </a:rPr>
              <a:t> Some new cryptocurrencies might use less energy, helping to protect the environment.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3698" y="3314700"/>
            <a:ext cx="15500604" cy="229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739" lvl="1" indent="-439869" algn="just">
              <a:lnSpc>
                <a:spcPts val="5989"/>
              </a:lnSpc>
              <a:buFont typeface="Arial"/>
              <a:buChar char="•"/>
            </a:pPr>
            <a:r>
              <a:rPr lang="en-US" sz="4074" dirty="0">
                <a:solidFill>
                  <a:srgbClr val="000000"/>
                </a:solidFill>
                <a:latin typeface="Times New Roman Bold"/>
              </a:rPr>
              <a:t>Better Regulations</a:t>
            </a:r>
            <a:r>
              <a:rPr lang="en-US" sz="4074" dirty="0">
                <a:solidFill>
                  <a:srgbClr val="000000"/>
                </a:solidFill>
                <a:latin typeface="Times New Roman"/>
              </a:rPr>
              <a:t>: Governments might make clearer rules about how cryptocurrencies can be used, which could make things safer for everyone.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9DF81A67-1233-B65A-8DD0-D6457872DDDE}"/>
              </a:ext>
            </a:extLst>
          </p:cNvPr>
          <p:cNvSpPr>
            <a:spLocks noGrp="1"/>
          </p:cNvSpPr>
          <p:nvPr/>
        </p:nvSpPr>
        <p:spPr>
          <a:xfrm>
            <a:off x="5334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8EC86BA-1571-D408-440C-305306B4881A}"/>
              </a:ext>
            </a:extLst>
          </p:cNvPr>
          <p:cNvSpPr>
            <a:spLocks noGrp="1"/>
          </p:cNvSpPr>
          <p:nvPr/>
        </p:nvSpPr>
        <p:spPr>
          <a:xfrm>
            <a:off x="70866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6749947-3BB4-1563-AFFB-A44DA05001E6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81451" y="161925"/>
            <a:ext cx="7889042" cy="1102650"/>
            <a:chOff x="0" y="0"/>
            <a:chExt cx="3439540" cy="4807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01585" y="381462"/>
            <a:ext cx="5291418" cy="635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199"/>
              </a:lnSpc>
            </a:pPr>
            <a:r>
              <a:rPr lang="en-US" sz="3999">
                <a:solidFill>
                  <a:srgbClr val="FFFFFF"/>
                </a:solidFill>
                <a:latin typeface="Montserrat"/>
              </a:rPr>
              <a:t>References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86697" y="1930372"/>
            <a:ext cx="8824272" cy="859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30"/>
              </a:lnSpc>
            </a:pPr>
            <a:r>
              <a:rPr lang="en-US" sz="4374">
                <a:solidFill>
                  <a:srgbClr val="000000"/>
                </a:solidFill>
                <a:latin typeface="Times New Roman"/>
              </a:rPr>
              <a:t>1. CoinDesk (</a:t>
            </a:r>
            <a:r>
              <a:rPr lang="en-US" sz="4374">
                <a:solidFill>
                  <a:srgbClr val="000000"/>
                </a:solidFill>
                <a:latin typeface="Times New Roman"/>
                <a:hlinkClick r:id="rId3" tooltip="http://www.coindesk.com/"/>
              </a:rPr>
              <a:t>www.coindesk.com</a:t>
            </a:r>
            <a:r>
              <a:rPr lang="en-US" sz="4374">
                <a:solidFill>
                  <a:srgbClr val="000000"/>
                </a:solidFill>
                <a:latin typeface="Times New Roman"/>
              </a:rPr>
              <a:t>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86697" y="3171012"/>
            <a:ext cx="14955193" cy="154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89"/>
              </a:lnSpc>
            </a:pPr>
            <a:r>
              <a:rPr lang="en-US" sz="4074">
                <a:solidFill>
                  <a:srgbClr val="000000"/>
                </a:solidFill>
                <a:latin typeface="Times New Roman"/>
              </a:rPr>
              <a:t>2. Coursera's Cryptocurrency Courses</a:t>
            </a:r>
          </a:p>
          <a:p>
            <a:pPr algn="just">
              <a:lnSpc>
                <a:spcPts val="5989"/>
              </a:lnSpc>
            </a:pPr>
            <a:r>
              <a:rPr lang="en-US" sz="4074">
                <a:solidFill>
                  <a:srgbClr val="000000"/>
                </a:solidFill>
                <a:latin typeface="Times New Roman"/>
              </a:rPr>
              <a:t>    (</a:t>
            </a:r>
            <a:r>
              <a:rPr lang="en-US" sz="4074">
                <a:solidFill>
                  <a:srgbClr val="000000"/>
                </a:solidFill>
                <a:latin typeface="Times New Roman"/>
                <a:hlinkClick r:id="rId4" tooltip="http://www.coursera.org/courses?query=cryptocurrency"/>
              </a:rPr>
              <a:t>www.coursera.org/courses?query=cryptocurrency</a:t>
            </a:r>
            <a:r>
              <a:rPr lang="en-US" sz="4074">
                <a:solidFill>
                  <a:srgbClr val="000000"/>
                </a:solidFill>
                <a:latin typeface="Times New Roman"/>
              </a:rPr>
              <a:t>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86697" y="5418098"/>
            <a:ext cx="10630750" cy="83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83"/>
              </a:lnSpc>
            </a:pPr>
            <a:r>
              <a:rPr lang="en-US" sz="4274">
                <a:solidFill>
                  <a:srgbClr val="000000"/>
                </a:solidFill>
                <a:latin typeface="Times New Roman"/>
              </a:rPr>
              <a:t>3. The Block (</a:t>
            </a:r>
            <a:r>
              <a:rPr lang="en-US" sz="4274">
                <a:solidFill>
                  <a:srgbClr val="000000"/>
                </a:solidFill>
                <a:latin typeface="Times New Roman"/>
                <a:hlinkClick r:id="rId5" tooltip="http://www.theblockcrypto.com/"/>
              </a:rPr>
              <a:t>www.theblockcrypto.com</a:t>
            </a:r>
            <a:r>
              <a:rPr lang="en-US" sz="4274">
                <a:solidFill>
                  <a:srgbClr val="000000"/>
                </a:solidFill>
                <a:latin typeface="Times New Roman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86697" y="6624067"/>
            <a:ext cx="14955193" cy="1542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83"/>
              </a:lnSpc>
            </a:pPr>
            <a:r>
              <a:rPr lang="en-US" sz="4274" dirty="0">
                <a:solidFill>
                  <a:srgbClr val="000000"/>
                </a:solidFill>
                <a:latin typeface="Times New Roman"/>
              </a:rPr>
              <a:t>4. </a:t>
            </a:r>
            <a:r>
              <a:rPr lang="en-US" sz="4274" dirty="0">
                <a:solidFill>
                  <a:srgbClr val="000000"/>
                </a:solidFill>
                <a:latin typeface="Times New Roman"/>
                <a:hlinkClick r:id="rId6"/>
              </a:rPr>
              <a:t>https://chat.openai.com/</a:t>
            </a:r>
            <a:endParaRPr lang="en-US" sz="4274" dirty="0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ts val="6283"/>
              </a:lnSpc>
            </a:pPr>
            <a:endParaRPr lang="en-US" sz="427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1BBA80E-2051-4780-1924-F3BDBEBADD32}"/>
              </a:ext>
            </a:extLst>
          </p:cNvPr>
          <p:cNvSpPr>
            <a:spLocks noGrp="1"/>
          </p:cNvSpPr>
          <p:nvPr/>
        </p:nvSpPr>
        <p:spPr>
          <a:xfrm>
            <a:off x="6096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EDB2596-8A92-49F8-579F-55DEA8845BB6}"/>
              </a:ext>
            </a:extLst>
          </p:cNvPr>
          <p:cNvSpPr>
            <a:spLocks noGrp="1"/>
          </p:cNvSpPr>
          <p:nvPr/>
        </p:nvSpPr>
        <p:spPr>
          <a:xfrm>
            <a:off x="71628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951E042-8C8C-4A1A-933D-A3E44573E906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13025" y="1511775"/>
            <a:ext cx="2461951" cy="801253"/>
          </a:xfrm>
          <a:custGeom>
            <a:avLst/>
            <a:gdLst/>
            <a:ahLst/>
            <a:cxnLst/>
            <a:rect l="l" t="t" r="r" b="b"/>
            <a:pathLst>
              <a:path w="2461951" h="801253">
                <a:moveTo>
                  <a:pt x="0" y="0"/>
                </a:moveTo>
                <a:lnTo>
                  <a:pt x="2461950" y="0"/>
                </a:lnTo>
                <a:lnTo>
                  <a:pt x="2461950" y="801253"/>
                </a:lnTo>
                <a:lnTo>
                  <a:pt x="0" y="801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078042" y="3581400"/>
            <a:ext cx="8131916" cy="27120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>
                <a:solidFill>
                  <a:srgbClr val="2E2E2E"/>
                </a:solidFill>
                <a:latin typeface="Gliker Semi-Bold"/>
              </a:rPr>
              <a:t>LET'S</a:t>
            </a:r>
          </a:p>
          <a:p>
            <a:pPr algn="ctr">
              <a:lnSpc>
                <a:spcPts val="10400"/>
              </a:lnSpc>
            </a:pPr>
            <a:r>
              <a:rPr lang="en-US" sz="10400">
                <a:solidFill>
                  <a:srgbClr val="2E2E2E"/>
                </a:solidFill>
                <a:latin typeface="Gliker Semi-Bold"/>
              </a:rPr>
              <a:t>BEGIN!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47154531-5EE3-92F1-A30E-60D936D1D68C}"/>
              </a:ext>
            </a:extLst>
          </p:cNvPr>
          <p:cNvSpPr>
            <a:spLocks noGrp="1"/>
          </p:cNvSpPr>
          <p:nvPr/>
        </p:nvSpPr>
        <p:spPr>
          <a:xfrm>
            <a:off x="6096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941B8B1-2F09-413C-0F43-DC66799CE8DA}"/>
              </a:ext>
            </a:extLst>
          </p:cNvPr>
          <p:cNvSpPr>
            <a:spLocks noGrp="1"/>
          </p:cNvSpPr>
          <p:nvPr/>
        </p:nvSpPr>
        <p:spPr>
          <a:xfrm>
            <a:off x="71628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B015D74-E1DD-076D-F2A3-FBF9BBD5A18C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9CF8FE-22E4-5815-9605-400985FD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9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98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A45B46-75B0-B461-F9AC-1619C2040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89"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8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97230" y="495715"/>
            <a:ext cx="4910198" cy="793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66"/>
              </a:lnSpc>
            </a:pPr>
            <a:r>
              <a:rPr lang="en-US" sz="5866">
                <a:solidFill>
                  <a:srgbClr val="FA8068"/>
                </a:solidFill>
                <a:latin typeface="Gliker Semi-Bold"/>
              </a:rPr>
              <a:t>Agenda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08743" y="2109587"/>
            <a:ext cx="7889042" cy="1102650"/>
            <a:chOff x="0" y="0"/>
            <a:chExt cx="3439540" cy="4807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27441" y="3687034"/>
            <a:ext cx="7889042" cy="1102650"/>
            <a:chOff x="0" y="0"/>
            <a:chExt cx="3439540" cy="4807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7418" y="2109587"/>
            <a:ext cx="1102650" cy="110265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6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676115" y="3687034"/>
            <a:ext cx="1102650" cy="110265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6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8743" y="3687034"/>
            <a:ext cx="7889042" cy="1102650"/>
            <a:chOff x="0" y="0"/>
            <a:chExt cx="3439540" cy="48074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27441" y="5143500"/>
            <a:ext cx="7889042" cy="1102650"/>
            <a:chOff x="0" y="0"/>
            <a:chExt cx="3439540" cy="48074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7418" y="3687034"/>
            <a:ext cx="1102650" cy="110265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6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676115" y="5143500"/>
            <a:ext cx="1102650" cy="110265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6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08743" y="5169756"/>
            <a:ext cx="7889042" cy="1102650"/>
            <a:chOff x="0" y="0"/>
            <a:chExt cx="3439540" cy="48074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7418" y="5169756"/>
            <a:ext cx="1102650" cy="1102650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6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08743" y="6747204"/>
            <a:ext cx="7889042" cy="1102650"/>
            <a:chOff x="0" y="0"/>
            <a:chExt cx="3439540" cy="48074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227441" y="2081012"/>
            <a:ext cx="7889042" cy="1102650"/>
            <a:chOff x="0" y="0"/>
            <a:chExt cx="3439540" cy="48074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08743" y="8155650"/>
            <a:ext cx="7889042" cy="1102650"/>
            <a:chOff x="0" y="0"/>
            <a:chExt cx="3439540" cy="48074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57418" y="6747204"/>
            <a:ext cx="1102650" cy="1102650"/>
            <a:chOff x="0" y="0"/>
            <a:chExt cx="6350000" cy="6350000"/>
          </a:xfrm>
        </p:grpSpPr>
        <p:sp>
          <p:nvSpPr>
            <p:cNvPr id="30" name="Freeform 3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6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676115" y="2081012"/>
            <a:ext cx="1102650" cy="1102650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6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57418" y="8155650"/>
            <a:ext cx="1102650" cy="1102650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6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714998" y="2418024"/>
            <a:ext cx="529141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</a:rPr>
              <a:t>What is Cryptocurrency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233696" y="3995472"/>
            <a:ext cx="652296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</a:rPr>
              <a:t>Why Cryptocurrency and features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57418" y="2379924"/>
            <a:ext cx="11026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5896"/>
                </a:solidFill>
                <a:latin typeface="Gliker Semi-Bold"/>
              </a:rPr>
              <a:t>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676115" y="3957372"/>
            <a:ext cx="11026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5896"/>
                </a:solidFill>
                <a:latin typeface="Gliker Semi-Bold"/>
              </a:rPr>
              <a:t>7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714998" y="3995472"/>
            <a:ext cx="529141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</a:rPr>
              <a:t>Working of Cryptocurrency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233696" y="5451938"/>
            <a:ext cx="6882786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</a:rPr>
              <a:t>Future Trends and Developments: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714998" y="5478194"/>
            <a:ext cx="529141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</a:rPr>
              <a:t>Popular Cryptocurrencies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57418" y="3957372"/>
            <a:ext cx="11026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5896"/>
                </a:solidFill>
                <a:latin typeface="Gliker Semi-Bold"/>
              </a:rPr>
              <a:t>2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676115" y="5413838"/>
            <a:ext cx="11026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5896"/>
                </a:solidFill>
                <a:latin typeface="Gliker Semi-Bold"/>
              </a:rPr>
              <a:t>8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57418" y="5440094"/>
            <a:ext cx="11026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5896"/>
                </a:solidFill>
                <a:latin typeface="Gliker Semi-Bold"/>
              </a:rPr>
              <a:t>3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714998" y="7055641"/>
            <a:ext cx="6882786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</a:rPr>
              <a:t>Buying and Selling Cryptocurrency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233696" y="2389449"/>
            <a:ext cx="529141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</a:rPr>
              <a:t>Smart Contracts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714998" y="8464087"/>
            <a:ext cx="529141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</a:rPr>
              <a:t>How Smart Contracts Work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57418" y="7017542"/>
            <a:ext cx="11026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5896"/>
                </a:solidFill>
                <a:latin typeface="Gliker Semi-Bold"/>
              </a:rPr>
              <a:t>4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9676115" y="2351349"/>
            <a:ext cx="11026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5896"/>
                </a:solidFill>
                <a:latin typeface="Gliker Semi-Bold"/>
              </a:rPr>
              <a:t>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57418" y="8425987"/>
            <a:ext cx="11026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5896"/>
                </a:solidFill>
                <a:latin typeface="Gliker Semi-Bold"/>
              </a:rPr>
              <a:t>5</a:t>
            </a:r>
          </a:p>
        </p:txBody>
      </p:sp>
      <p:sp>
        <p:nvSpPr>
          <p:cNvPr id="51" name="Date Placeholder 1">
            <a:extLst>
              <a:ext uri="{FF2B5EF4-FFF2-40B4-BE49-F238E27FC236}">
                <a16:creationId xmlns:a16="http://schemas.microsoft.com/office/drawing/2014/main" id="{CD1F6322-4E9D-58F0-F4F9-D6A8D336B864}"/>
              </a:ext>
            </a:extLst>
          </p:cNvPr>
          <p:cNvSpPr>
            <a:spLocks noGrp="1"/>
          </p:cNvSpPr>
          <p:nvPr/>
        </p:nvSpPr>
        <p:spPr>
          <a:xfrm>
            <a:off x="5334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ooter Placeholder 2">
            <a:extLst>
              <a:ext uri="{FF2B5EF4-FFF2-40B4-BE49-F238E27FC236}">
                <a16:creationId xmlns:a16="http://schemas.microsoft.com/office/drawing/2014/main" id="{EC4E2018-A0F5-6128-320F-44F2D2147740}"/>
              </a:ext>
            </a:extLst>
          </p:cNvPr>
          <p:cNvSpPr>
            <a:spLocks noGrp="1"/>
          </p:cNvSpPr>
          <p:nvPr/>
        </p:nvSpPr>
        <p:spPr>
          <a:xfrm>
            <a:off x="70866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EE63B7E5-F54B-8474-6E5A-3391B030D1D0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0600" y="1405429"/>
            <a:ext cx="17005551" cy="8432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73"/>
              </a:lnSpc>
            </a:pPr>
            <a:r>
              <a:rPr lang="en-US" sz="3644" dirty="0">
                <a:solidFill>
                  <a:srgbClr val="2E2E2E"/>
                </a:solidFill>
                <a:latin typeface="Times New Roman"/>
              </a:rPr>
              <a:t>Cryptocurrency is a type of digital money that uses strong computer code to secure transactions, control new units, and make sure everything works without a central authority, like a bank.</a:t>
            </a:r>
          </a:p>
          <a:p>
            <a:pPr algn="just">
              <a:lnSpc>
                <a:spcPts val="4373"/>
              </a:lnSpc>
            </a:pPr>
            <a:endParaRPr lang="en-US" sz="3644" dirty="0">
              <a:solidFill>
                <a:srgbClr val="2E2E2E"/>
              </a:solidFill>
              <a:latin typeface="Times New Roman"/>
            </a:endParaRPr>
          </a:p>
          <a:p>
            <a:pPr marL="786891" lvl="1" indent="-393445" algn="just">
              <a:lnSpc>
                <a:spcPts val="4373"/>
              </a:lnSpc>
              <a:buFont typeface="Arial"/>
              <a:buChar char="•"/>
            </a:pPr>
            <a:r>
              <a:rPr lang="en-US" sz="3644" dirty="0">
                <a:solidFill>
                  <a:srgbClr val="2E2E2E"/>
                </a:solidFill>
                <a:latin typeface="Times New Roman Bold"/>
              </a:rPr>
              <a:t>Digital Money:</a:t>
            </a:r>
            <a:r>
              <a:rPr lang="en-US" sz="3644" dirty="0">
                <a:solidFill>
                  <a:srgbClr val="2E2E2E"/>
                </a:solidFill>
                <a:latin typeface="Times New Roman"/>
              </a:rPr>
              <a:t> Cryptocurrency exists only in digital form and has no physical coins or bills.</a:t>
            </a:r>
          </a:p>
          <a:p>
            <a:pPr marL="786891" lvl="1" indent="-393445" algn="just">
              <a:lnSpc>
                <a:spcPts val="4373"/>
              </a:lnSpc>
              <a:buFont typeface="Arial"/>
              <a:buChar char="•"/>
            </a:pPr>
            <a:endParaRPr lang="en-US" sz="3644" dirty="0">
              <a:solidFill>
                <a:srgbClr val="2E2E2E"/>
              </a:solidFill>
              <a:latin typeface="Times New Roman"/>
            </a:endParaRPr>
          </a:p>
          <a:p>
            <a:pPr marL="786891" lvl="1" indent="-393445" algn="just">
              <a:lnSpc>
                <a:spcPts val="4373"/>
              </a:lnSpc>
              <a:buFont typeface="Arial"/>
              <a:buChar char="•"/>
            </a:pPr>
            <a:r>
              <a:rPr lang="en-US" sz="3644" dirty="0">
                <a:solidFill>
                  <a:srgbClr val="2E2E2E"/>
                </a:solidFill>
                <a:latin typeface="Times New Roman Bold"/>
              </a:rPr>
              <a:t>Strong Code</a:t>
            </a:r>
            <a:r>
              <a:rPr lang="en-US" sz="3644" dirty="0">
                <a:solidFill>
                  <a:srgbClr val="2E2E2E"/>
                </a:solidFill>
                <a:latin typeface="Times New Roman"/>
              </a:rPr>
              <a:t>: It uses advanced computer cryptography to keep transactions safe and private.</a:t>
            </a:r>
          </a:p>
          <a:p>
            <a:pPr marL="786891" lvl="1" indent="-393445" algn="just">
              <a:lnSpc>
                <a:spcPts val="4373"/>
              </a:lnSpc>
              <a:buFont typeface="Arial"/>
              <a:buChar char="•"/>
            </a:pPr>
            <a:endParaRPr lang="en-US" sz="3644" dirty="0">
              <a:solidFill>
                <a:srgbClr val="2E2E2E"/>
              </a:solidFill>
              <a:latin typeface="Times New Roman"/>
            </a:endParaRPr>
          </a:p>
          <a:p>
            <a:pPr marL="786891" lvl="1" indent="-393445" algn="just">
              <a:lnSpc>
                <a:spcPts val="4373"/>
              </a:lnSpc>
              <a:buFont typeface="Arial"/>
              <a:buChar char="•"/>
            </a:pPr>
            <a:r>
              <a:rPr lang="en-US" sz="3644" dirty="0">
                <a:solidFill>
                  <a:srgbClr val="2E2E2E"/>
                </a:solidFill>
                <a:latin typeface="Times New Roman Bold"/>
              </a:rPr>
              <a:t>No Banks Needed</a:t>
            </a:r>
            <a:r>
              <a:rPr lang="en-US" sz="3644" dirty="0">
                <a:solidFill>
                  <a:srgbClr val="2E2E2E"/>
                </a:solidFill>
                <a:latin typeface="Times New Roman"/>
              </a:rPr>
              <a:t>: Transactions happen directly between users without needing a traditional bank.</a:t>
            </a:r>
          </a:p>
          <a:p>
            <a:pPr algn="just">
              <a:lnSpc>
                <a:spcPts val="4373"/>
              </a:lnSpc>
            </a:pPr>
            <a:endParaRPr lang="en-US" sz="3644" dirty="0">
              <a:solidFill>
                <a:srgbClr val="2E2E2E"/>
              </a:solidFill>
              <a:latin typeface="Times New Roman"/>
            </a:endParaRPr>
          </a:p>
          <a:p>
            <a:pPr marL="786891" lvl="1" indent="-393445" algn="just">
              <a:lnSpc>
                <a:spcPts val="4373"/>
              </a:lnSpc>
              <a:buFont typeface="Arial"/>
              <a:buChar char="•"/>
            </a:pPr>
            <a:r>
              <a:rPr lang="en-US" sz="3644" dirty="0">
                <a:solidFill>
                  <a:srgbClr val="2E2E2E"/>
                </a:solidFill>
                <a:latin typeface="Times New Roman Bold"/>
              </a:rPr>
              <a:t>Blockchain Technology</a:t>
            </a:r>
            <a:r>
              <a:rPr lang="en-US" sz="3644" dirty="0">
                <a:solidFill>
                  <a:srgbClr val="2E2E2E"/>
                </a:solidFill>
                <a:latin typeface="Times New Roman"/>
              </a:rPr>
              <a:t>: Transactions are recorded in a secure and transparent digital ledger called a blockchain.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881451" y="238125"/>
            <a:ext cx="7889042" cy="1102650"/>
            <a:chOff x="0" y="0"/>
            <a:chExt cx="3439540" cy="4807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595782" y="546563"/>
            <a:ext cx="529141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99"/>
              </a:lnSpc>
            </a:pPr>
            <a:r>
              <a:rPr lang="en-US" sz="2999" dirty="0">
                <a:solidFill>
                  <a:srgbClr val="FFFFFF"/>
                </a:solidFill>
                <a:latin typeface="Montserrat"/>
              </a:rPr>
              <a:t>What is Cryptocurrency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7E1086D7-344F-4380-432F-8D6C098270A5}"/>
              </a:ext>
            </a:extLst>
          </p:cNvPr>
          <p:cNvSpPr>
            <a:spLocks noGrp="1"/>
          </p:cNvSpPr>
          <p:nvPr/>
        </p:nvSpPr>
        <p:spPr>
          <a:xfrm>
            <a:off x="5334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2A4F90B-BAC0-6C1C-26E5-2D166B850E7E}"/>
              </a:ext>
            </a:extLst>
          </p:cNvPr>
          <p:cNvSpPr>
            <a:spLocks noGrp="1"/>
          </p:cNvSpPr>
          <p:nvPr/>
        </p:nvSpPr>
        <p:spPr>
          <a:xfrm>
            <a:off x="70866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BD6293-A8D9-34F8-9042-9BE0A6EF8A4A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38363" y="2324100"/>
            <a:ext cx="14770609" cy="4345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943"/>
              </a:lnSpc>
            </a:pPr>
            <a:r>
              <a:rPr lang="en-US" sz="4723" dirty="0">
                <a:solidFill>
                  <a:srgbClr val="000000"/>
                </a:solidFill>
                <a:latin typeface="Times New Roman"/>
              </a:rPr>
              <a:t>Cryptocurrency works like a digital version of money that uses special technology to make sure transactions are secure and trustworthy. Instead of having a bank or a government to control and verify transactions, cryptocurrencies use a clever system called a blockchain to keep everything in check.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18441" y="695650"/>
            <a:ext cx="17778881" cy="481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06"/>
              </a:lnSpc>
            </a:pPr>
            <a:endParaRPr/>
          </a:p>
        </p:txBody>
      </p:sp>
      <p:grpSp>
        <p:nvGrpSpPr>
          <p:cNvPr id="5" name="Group 5"/>
          <p:cNvGrpSpPr/>
          <p:nvPr/>
        </p:nvGrpSpPr>
        <p:grpSpPr>
          <a:xfrm>
            <a:off x="4836358" y="425164"/>
            <a:ext cx="7889042" cy="1102650"/>
            <a:chOff x="0" y="0"/>
            <a:chExt cx="3439540" cy="4807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214782" y="800100"/>
            <a:ext cx="5291418" cy="46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899"/>
              </a:lnSpc>
            </a:pPr>
            <a:r>
              <a:rPr lang="en-US" sz="2999" dirty="0">
                <a:solidFill>
                  <a:srgbClr val="FFFFFF"/>
                </a:solidFill>
                <a:latin typeface="Montserrat"/>
              </a:rPr>
              <a:t>Working of Cryptocurrency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324EA-2F36-605F-275F-81CC87538BA1}"/>
              </a:ext>
            </a:extLst>
          </p:cNvPr>
          <p:cNvSpPr>
            <a:spLocks noGrp="1"/>
          </p:cNvSpPr>
          <p:nvPr/>
        </p:nvSpPr>
        <p:spPr>
          <a:xfrm>
            <a:off x="5334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20C79E6-9B75-9DD0-0561-7A104AA91E21}"/>
              </a:ext>
            </a:extLst>
          </p:cNvPr>
          <p:cNvSpPr>
            <a:spLocks noGrp="1"/>
          </p:cNvSpPr>
          <p:nvPr/>
        </p:nvSpPr>
        <p:spPr>
          <a:xfrm>
            <a:off x="70866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4A854-9FF4-5169-33C5-45D0C2A9EEDA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666801"/>
            <a:ext cx="14770609" cy="7884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9851" lvl="1" indent="-509925" algn="just">
              <a:lnSpc>
                <a:spcPts val="6943"/>
              </a:lnSpc>
              <a:buFont typeface="Arial"/>
              <a:buChar char="•"/>
            </a:pPr>
            <a:r>
              <a:rPr lang="en-US" sz="4723" dirty="0">
                <a:solidFill>
                  <a:srgbClr val="000000"/>
                </a:solidFill>
                <a:latin typeface="Times New Roman Bold"/>
              </a:rPr>
              <a:t>Digital Transactions:</a:t>
            </a:r>
            <a:r>
              <a:rPr lang="en-US" sz="4723" dirty="0">
                <a:solidFill>
                  <a:srgbClr val="000000"/>
                </a:solidFill>
                <a:latin typeface="Times New Roman"/>
              </a:rPr>
              <a:t> Cryptocurrencies are used for buying, selling, and trading online just like regular money.</a:t>
            </a:r>
          </a:p>
          <a:p>
            <a:pPr marL="1019851" lvl="1" indent="-509925" algn="just">
              <a:lnSpc>
                <a:spcPts val="6943"/>
              </a:lnSpc>
              <a:buFont typeface="Arial"/>
              <a:buChar char="•"/>
            </a:pPr>
            <a:r>
              <a:rPr lang="en-US" sz="4723" dirty="0">
                <a:solidFill>
                  <a:srgbClr val="000000"/>
                </a:solidFill>
                <a:latin typeface="Times New Roman Bold"/>
              </a:rPr>
              <a:t>Blockchain:</a:t>
            </a:r>
            <a:r>
              <a:rPr lang="en-US" sz="4723" dirty="0">
                <a:solidFill>
                  <a:srgbClr val="000000"/>
                </a:solidFill>
                <a:latin typeface="Times New Roman"/>
              </a:rPr>
              <a:t> All transactions are written in a blockchain, which is a chain of blocks with information</a:t>
            </a:r>
          </a:p>
          <a:p>
            <a:pPr marL="1019851" lvl="1" indent="-509925" algn="just">
              <a:lnSpc>
                <a:spcPts val="6943"/>
              </a:lnSpc>
              <a:buFont typeface="Arial"/>
              <a:buChar char="•"/>
            </a:pPr>
            <a:r>
              <a:rPr lang="en-US" sz="4723" dirty="0">
                <a:solidFill>
                  <a:srgbClr val="000000"/>
                </a:solidFill>
                <a:latin typeface="Times New Roman Semi-Bold"/>
              </a:rPr>
              <a:t>Miners:</a:t>
            </a:r>
            <a:r>
              <a:rPr lang="en-US" sz="4723" dirty="0">
                <a:solidFill>
                  <a:srgbClr val="000000"/>
                </a:solidFill>
                <a:latin typeface="Times New Roman"/>
              </a:rPr>
              <a:t> Special computers, called miners, solve complex puzzles to add new transactions to the blockchain. This makes sure no one can change past transactions.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C0E1C-0FDC-6929-C3A1-FDCAC5889805}"/>
              </a:ext>
            </a:extLst>
          </p:cNvPr>
          <p:cNvSpPr>
            <a:spLocks noGrp="1"/>
          </p:cNvSpPr>
          <p:nvPr/>
        </p:nvSpPr>
        <p:spPr>
          <a:xfrm>
            <a:off x="5334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91DB919-D619-838B-EC32-E2F7A29F295A}"/>
              </a:ext>
            </a:extLst>
          </p:cNvPr>
          <p:cNvSpPr>
            <a:spLocks noGrp="1"/>
          </p:cNvSpPr>
          <p:nvPr/>
        </p:nvSpPr>
        <p:spPr>
          <a:xfrm>
            <a:off x="70866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E3C85B6-7BB3-1514-CA9A-C48E92274A80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910504" y="334500"/>
            <a:ext cx="7889042" cy="1102650"/>
            <a:chOff x="0" y="0"/>
            <a:chExt cx="3439540" cy="4807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39540" cy="480744"/>
            </a:xfrm>
            <a:custGeom>
              <a:avLst/>
              <a:gdLst/>
              <a:ahLst/>
              <a:cxnLst/>
              <a:rect l="l" t="t" r="r" b="b"/>
              <a:pathLst>
                <a:path w="3439540" h="480744">
                  <a:moveTo>
                    <a:pt x="0" y="0"/>
                  </a:moveTo>
                  <a:lnTo>
                    <a:pt x="3439540" y="0"/>
                  </a:lnTo>
                  <a:lnTo>
                    <a:pt x="3439540" y="480744"/>
                  </a:lnTo>
                  <a:lnTo>
                    <a:pt x="0" y="480744"/>
                  </a:lnTo>
                  <a:close/>
                </a:path>
              </a:pathLst>
            </a:custGeom>
            <a:solidFill>
              <a:srgbClr val="3F589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916760" y="584835"/>
            <a:ext cx="6269414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679"/>
              </a:lnSpc>
            </a:pPr>
            <a:r>
              <a:rPr lang="en-US" sz="3599">
                <a:solidFill>
                  <a:srgbClr val="FFFFFF"/>
                </a:solidFill>
                <a:latin typeface="Montserrat"/>
              </a:rPr>
              <a:t>Popular Cryptocurrencies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88691" y="1662075"/>
            <a:ext cx="14770609" cy="805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943"/>
              </a:lnSpc>
            </a:pPr>
            <a:r>
              <a:rPr lang="en-US" sz="4723" dirty="0">
                <a:solidFill>
                  <a:srgbClr val="000000"/>
                </a:solidFill>
                <a:latin typeface="Times New Roman Bold"/>
              </a:rPr>
              <a:t>1. Bitcoin (BTC)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88691" y="4738713"/>
            <a:ext cx="14770609" cy="93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943"/>
              </a:lnSpc>
            </a:pPr>
            <a:r>
              <a:rPr lang="en-US" sz="4723">
                <a:solidFill>
                  <a:srgbClr val="000000"/>
                </a:solidFill>
                <a:latin typeface="Times New Roman Bold"/>
              </a:rPr>
              <a:t>2. Ethereum (ETH)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18788" y="2666040"/>
            <a:ext cx="14770609" cy="93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9851" lvl="1" indent="-509925" algn="just">
              <a:lnSpc>
                <a:spcPts val="6943"/>
              </a:lnSpc>
              <a:buFont typeface="Arial"/>
              <a:buChar char="•"/>
            </a:pPr>
            <a:r>
              <a:rPr lang="en-US" sz="4723">
                <a:solidFill>
                  <a:srgbClr val="000000"/>
                </a:solidFill>
                <a:latin typeface="Times New Roman"/>
              </a:rPr>
              <a:t>First and most well-known cryptocurrency.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18788" y="5696796"/>
            <a:ext cx="14987941" cy="1809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9851" lvl="1" indent="-509925" algn="just">
              <a:lnSpc>
                <a:spcPts val="6943"/>
              </a:lnSpc>
              <a:buFont typeface="Arial"/>
              <a:buChar char="•"/>
            </a:pPr>
            <a:r>
              <a:rPr lang="en-US" sz="4723">
                <a:solidFill>
                  <a:srgbClr val="000000"/>
                </a:solidFill>
                <a:latin typeface="Times New Roman"/>
              </a:rPr>
              <a:t>Created by Vitalik Buterin to go beyond just digital money.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18788" y="7387060"/>
            <a:ext cx="14987941" cy="1809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9851" lvl="1" indent="-509925" algn="just">
              <a:lnSpc>
                <a:spcPts val="6943"/>
              </a:lnSpc>
              <a:buFont typeface="Arial"/>
              <a:buChar char="•"/>
            </a:pPr>
            <a:r>
              <a:rPr lang="en-US" sz="4723">
                <a:solidFill>
                  <a:srgbClr val="000000"/>
                </a:solidFill>
                <a:latin typeface="Times New Roman"/>
              </a:rPr>
              <a:t>Known for its smart contract capabilities, allowing programmable and automated transactions.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18788" y="3599439"/>
            <a:ext cx="14770609" cy="93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9851" lvl="1" indent="-509925" algn="just">
              <a:lnSpc>
                <a:spcPts val="6943"/>
              </a:lnSpc>
              <a:buFont typeface="Arial"/>
              <a:buChar char="•"/>
            </a:pPr>
            <a:r>
              <a:rPr lang="en-US" sz="4723">
                <a:solidFill>
                  <a:srgbClr val="000000"/>
                </a:solidFill>
                <a:latin typeface="Times New Roman"/>
              </a:rPr>
              <a:t>Authored by Satoshi Nakamoto On 31 October 2008.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FB62E-F858-3A43-C538-57E2C1ED4A72}"/>
              </a:ext>
            </a:extLst>
          </p:cNvPr>
          <p:cNvSpPr>
            <a:spLocks noGrp="1"/>
          </p:cNvSpPr>
          <p:nvPr/>
        </p:nvSpPr>
        <p:spPr>
          <a:xfrm>
            <a:off x="5334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09ADDDC-2987-E82C-EA3B-DF76E9ED232B}"/>
              </a:ext>
            </a:extLst>
          </p:cNvPr>
          <p:cNvSpPr>
            <a:spLocks noGrp="1"/>
          </p:cNvSpPr>
          <p:nvPr/>
        </p:nvSpPr>
        <p:spPr>
          <a:xfrm>
            <a:off x="70866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8B66B42-F61A-44E1-45FB-E16E35BC11CD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88691" y="457200"/>
            <a:ext cx="14770609" cy="93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943"/>
              </a:lnSpc>
            </a:pPr>
            <a:r>
              <a:rPr lang="en-US" sz="4723">
                <a:solidFill>
                  <a:srgbClr val="000000"/>
                </a:solidFill>
                <a:latin typeface="Times New Roman Bold"/>
              </a:rPr>
              <a:t>3. Ripple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88691" y="5429096"/>
            <a:ext cx="14770609" cy="93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943"/>
              </a:lnSpc>
            </a:pPr>
            <a:r>
              <a:rPr lang="en-US" sz="4723">
                <a:solidFill>
                  <a:srgbClr val="000000"/>
                </a:solidFill>
                <a:latin typeface="Times New Roman Bold"/>
              </a:rPr>
              <a:t>4. Litecoin (LTC)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88691" y="6305345"/>
            <a:ext cx="14770609" cy="93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9851" lvl="1" indent="-509925" algn="just">
              <a:lnSpc>
                <a:spcPts val="6943"/>
              </a:lnSpc>
              <a:buFont typeface="Arial"/>
              <a:buChar char="•"/>
            </a:pPr>
            <a:r>
              <a:rPr lang="en-US" sz="4723">
                <a:solidFill>
                  <a:srgbClr val="000000"/>
                </a:solidFill>
                <a:latin typeface="Times New Roman"/>
              </a:rPr>
              <a:t>Created as a "lighter" version of Bitcoin.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58174" y="7267319"/>
            <a:ext cx="16110826" cy="1809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9851" lvl="1" indent="-509925" algn="just">
              <a:lnSpc>
                <a:spcPts val="6943"/>
              </a:lnSpc>
              <a:buFont typeface="Arial"/>
              <a:buChar char="•"/>
            </a:pPr>
            <a:r>
              <a:rPr lang="en-US" sz="4723">
                <a:solidFill>
                  <a:srgbClr val="000000"/>
                </a:solidFill>
                <a:latin typeface="Times New Roman"/>
              </a:rPr>
              <a:t>Often used for smaller transactions and day-to-day purchases.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88691" y="1171524"/>
            <a:ext cx="14770609" cy="1809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9851" lvl="1" indent="-509925" algn="just">
              <a:lnSpc>
                <a:spcPts val="6943"/>
              </a:lnSpc>
              <a:buFont typeface="Arial"/>
              <a:buChar char="•"/>
            </a:pPr>
            <a:r>
              <a:rPr lang="en-US" sz="4723">
                <a:solidFill>
                  <a:srgbClr val="000000"/>
                </a:solidFill>
                <a:latin typeface="Times New Roman"/>
              </a:rPr>
              <a:t>Focuses on making cross-border payments faster and cheaper.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38400" y="2762147"/>
            <a:ext cx="14770609" cy="1809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9851" lvl="1" indent="-509925" algn="just">
              <a:lnSpc>
                <a:spcPts val="6943"/>
              </a:lnSpc>
              <a:buFont typeface="Arial"/>
              <a:buChar char="•"/>
            </a:pPr>
            <a:r>
              <a:rPr lang="en-US" sz="4723">
                <a:solidFill>
                  <a:srgbClr val="000000"/>
                </a:solidFill>
                <a:latin typeface="Times New Roman"/>
              </a:rPr>
              <a:t>Used by banks and financial institutions to facilitate international transactions.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E4ECF-D329-7B12-3C1A-ABA5AFC96A72}"/>
              </a:ext>
            </a:extLst>
          </p:cNvPr>
          <p:cNvSpPr>
            <a:spLocks noGrp="1"/>
          </p:cNvSpPr>
          <p:nvPr/>
        </p:nvSpPr>
        <p:spPr>
          <a:xfrm>
            <a:off x="5334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3D628B6-36B4-D728-D297-C494DD8A0009}"/>
              </a:ext>
            </a:extLst>
          </p:cNvPr>
          <p:cNvSpPr>
            <a:spLocks noGrp="1"/>
          </p:cNvSpPr>
          <p:nvPr/>
        </p:nvSpPr>
        <p:spPr>
          <a:xfrm>
            <a:off x="70866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B01ABD9-E50B-E96E-557F-205C6CDA482D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88691" y="888620"/>
            <a:ext cx="14770609" cy="980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384"/>
              </a:lnSpc>
            </a:pPr>
            <a:r>
              <a:rPr lang="en-US" sz="5023" dirty="0">
                <a:solidFill>
                  <a:srgbClr val="000000"/>
                </a:solidFill>
                <a:latin typeface="Times New Roman Bold"/>
              </a:rPr>
              <a:t>5. </a:t>
            </a:r>
            <a:r>
              <a:rPr lang="en-US" sz="5023" dirty="0" err="1">
                <a:solidFill>
                  <a:srgbClr val="000000"/>
                </a:solidFill>
                <a:latin typeface="Times New Roman Bold"/>
              </a:rPr>
              <a:t>Chainlink</a:t>
            </a:r>
            <a:r>
              <a:rPr lang="en-US" sz="5023" dirty="0">
                <a:solidFill>
                  <a:srgbClr val="000000"/>
                </a:solidFill>
                <a:latin typeface="Times New Roman Bold"/>
              </a:rPr>
              <a:t> (LINK)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31566" y="2294970"/>
            <a:ext cx="14335944" cy="72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1903" lvl="1" indent="-455952" algn="just">
              <a:lnSpc>
                <a:spcPts val="6208"/>
              </a:lnSpc>
              <a:buFont typeface="Arial"/>
              <a:buChar char="•"/>
            </a:pPr>
            <a:r>
              <a:rPr lang="en-US" sz="4223" dirty="0">
                <a:solidFill>
                  <a:srgbClr val="000000"/>
                </a:solidFill>
                <a:latin typeface="Times New Roman"/>
              </a:rPr>
              <a:t>Focuses on connecting smart contracts with real-world data.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79191" y="3373807"/>
            <a:ext cx="14770609" cy="1617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1903" lvl="1" indent="-455952" algn="just">
              <a:lnSpc>
                <a:spcPts val="6208"/>
              </a:lnSpc>
              <a:buFont typeface="Arial"/>
              <a:buChar char="•"/>
            </a:pPr>
            <a:r>
              <a:rPr lang="en-US" sz="4223" dirty="0">
                <a:solidFill>
                  <a:srgbClr val="000000"/>
                </a:solidFill>
                <a:latin typeface="Times New Roman"/>
              </a:rPr>
              <a:t>Used to create tamper-proof and trustworthy decentralized applications.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3DDFF-063C-E67F-4923-9FDC970E348B}"/>
              </a:ext>
            </a:extLst>
          </p:cNvPr>
          <p:cNvSpPr>
            <a:spLocks noGrp="1"/>
          </p:cNvSpPr>
          <p:nvPr/>
        </p:nvSpPr>
        <p:spPr>
          <a:xfrm>
            <a:off x="533400" y="9837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FA79E-898A-4AD5-A67B-C9502A81A0E8}" type="datetime1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8/12/2023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6A4ABE0-365E-9397-30C6-D1707779FA83}"/>
              </a:ext>
            </a:extLst>
          </p:cNvPr>
          <p:cNvSpPr>
            <a:spLocks noGrp="1"/>
          </p:cNvSpPr>
          <p:nvPr/>
        </p:nvSpPr>
        <p:spPr>
          <a:xfrm>
            <a:off x="7086600" y="9655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C219604-2091-D544-EEE9-11B1E2D39D53}"/>
              </a:ext>
            </a:extLst>
          </p:cNvPr>
          <p:cNvSpPr>
            <a:spLocks noGrp="1"/>
          </p:cNvSpPr>
          <p:nvPr/>
        </p:nvSpPr>
        <p:spPr>
          <a:xfrm>
            <a:off x="11658600" y="9655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2DFAE-9A39-48EC-8601-C4280AD460A0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1001</Words>
  <Application>Microsoft Office PowerPoint</Application>
  <PresentationFormat>Custom</PresentationFormat>
  <Paragraphs>163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Arial</vt:lpstr>
      <vt:lpstr>Montserrat</vt:lpstr>
      <vt:lpstr>Times New Roman</vt:lpstr>
      <vt:lpstr>Times New Roman Semi-Bold</vt:lpstr>
      <vt:lpstr>Times New Roman Bold</vt:lpstr>
      <vt:lpstr>Gliker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Ranjan Kishor</dc:creator>
  <cp:lastModifiedBy>Ranjan Kishor</cp:lastModifiedBy>
  <cp:revision>24</cp:revision>
  <dcterms:created xsi:type="dcterms:W3CDTF">2006-08-16T00:00:00Z</dcterms:created>
  <dcterms:modified xsi:type="dcterms:W3CDTF">2023-08-12T02:11:19Z</dcterms:modified>
  <dc:identifier>DAFrKMHdo2A</dc:identifier>
</cp:coreProperties>
</file>