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1" r:id="rId10"/>
    <p:sldId id="268" r:id="rId11"/>
    <p:sldId id="262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2E0F-D458-4B56-98BC-92D42620BEA7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7E44-B31F-4BE7-809C-51BCC417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E7D3A64B-8E0D-458B-95B3-17A572F8F8C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Gates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458200" cy="4572000"/>
          </a:xfrm>
        </p:spPr>
        <p:txBody>
          <a:bodyPr/>
          <a:lstStyle/>
          <a:p>
            <a:r>
              <a:rPr lang="en-US" altLang="en-US"/>
              <a:t>Let’s examine the processing of the following </a:t>
            </a:r>
            <a:br>
              <a:rPr lang="en-US" altLang="en-US"/>
            </a:br>
            <a:r>
              <a:rPr lang="en-US" altLang="en-US"/>
              <a:t>six types of gates</a:t>
            </a:r>
          </a:p>
          <a:p>
            <a:pPr lvl="1"/>
            <a:r>
              <a:rPr lang="en-US" altLang="en-US"/>
              <a:t>NOT</a:t>
            </a:r>
          </a:p>
          <a:p>
            <a:pPr lvl="1"/>
            <a:r>
              <a:rPr lang="en-US" altLang="en-US"/>
              <a:t>AND</a:t>
            </a:r>
          </a:p>
          <a:p>
            <a:pPr lvl="1"/>
            <a:r>
              <a:rPr lang="en-US" altLang="en-US"/>
              <a:t>OR</a:t>
            </a:r>
          </a:p>
          <a:p>
            <a:pPr lvl="1"/>
            <a:r>
              <a:rPr lang="en-US" altLang="en-US"/>
              <a:t>XOR</a:t>
            </a:r>
          </a:p>
          <a:p>
            <a:pPr lvl="1"/>
            <a:r>
              <a:rPr lang="en-US" altLang="en-US"/>
              <a:t>NAND</a:t>
            </a:r>
          </a:p>
          <a:p>
            <a:pPr lvl="1"/>
            <a:r>
              <a:rPr lang="en-US" altLang="en-US"/>
              <a:t>NOR</a:t>
            </a:r>
          </a:p>
          <a:p>
            <a:r>
              <a:rPr lang="en-US" altLang="en-US"/>
              <a:t>Typically, logic diagrams are black and white, and the gates are distinguished only by their shape</a:t>
            </a:r>
          </a:p>
        </p:txBody>
      </p:sp>
    </p:spTree>
    <p:extLst>
      <p:ext uri="{BB962C8B-B14F-4D97-AF65-F5344CB8AC3E}">
        <p14:creationId xmlns:p14="http://schemas.microsoft.com/office/powerpoint/2010/main" val="16213060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and NOR Gates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1066800"/>
          </a:xfrm>
        </p:spPr>
        <p:txBody>
          <a:bodyPr/>
          <a:lstStyle/>
          <a:p>
            <a:r>
              <a:rPr lang="en-US" altLang="en-US"/>
              <a:t>The NAND and NOR gates are essentially the opposite of the AND and OR gates, respectively</a:t>
            </a:r>
          </a:p>
        </p:txBody>
      </p:sp>
      <p:pic>
        <p:nvPicPr>
          <p:cNvPr id="144392" name="Picture 8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5486400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3" name="Picture 9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1"/>
            <a:ext cx="5486400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752600" y="396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327CB8"/>
                </a:solidFill>
                <a:latin typeface="Arial" panose="020B0604020202020204" pitchFamily="34" charset="0"/>
              </a:rPr>
              <a:t>Figure 4.5</a:t>
            </a:r>
            <a:r>
              <a:rPr lang="en-US" altLang="en-US" sz="1200">
                <a:latin typeface="Arial" panose="020B0604020202020204" pitchFamily="34" charset="0"/>
              </a:rPr>
              <a:t>  Various representations of a NAND gate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1752600" y="5867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327CB8"/>
                </a:solidFill>
                <a:latin typeface="Arial" panose="020B0604020202020204" pitchFamily="34" charset="0"/>
              </a:rPr>
              <a:t>Figure 4.6</a:t>
            </a:r>
            <a:r>
              <a:rPr lang="en-US" altLang="en-US" sz="1200">
                <a:latin typeface="Arial" panose="020B0604020202020204" pitchFamily="34" charset="0"/>
              </a:rPr>
              <a:t>  Various representations of a NOR gate</a:t>
            </a:r>
          </a:p>
        </p:txBody>
      </p:sp>
    </p:spTree>
    <p:extLst>
      <p:ext uri="{BB962C8B-B14F-4D97-AF65-F5344CB8AC3E}">
        <p14:creationId xmlns:p14="http://schemas.microsoft.com/office/powerpoint/2010/main" val="416082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Exclusive-OR Gate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45325" y="2609851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X Y  Z</a:t>
            </a:r>
            <a:endParaRPr lang="en-US"/>
          </a:p>
        </p:txBody>
      </p:sp>
      <p:sp>
        <p:nvSpPr>
          <p:cNvPr id="22653" name="Line 125"/>
          <p:cNvSpPr>
            <a:spLocks noChangeShapeType="1"/>
          </p:cNvSpPr>
          <p:nvPr/>
        </p:nvSpPr>
        <p:spPr bwMode="auto">
          <a:xfrm>
            <a:off x="7802564" y="254635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3429001" y="2444751"/>
            <a:ext cx="69410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XOR</a:t>
            </a:r>
            <a:endParaRPr lang="en-US"/>
          </a:p>
        </p:txBody>
      </p:sp>
      <p:sp>
        <p:nvSpPr>
          <p:cNvPr id="22655" name="Rectangle 127"/>
          <p:cNvSpPr>
            <a:spLocks noChangeArrowheads="1"/>
          </p:cNvSpPr>
          <p:nvPr/>
        </p:nvSpPr>
        <p:spPr bwMode="auto">
          <a:xfrm>
            <a:off x="2667000" y="2971800"/>
            <a:ext cx="211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/>
          </a:p>
        </p:txBody>
      </p:sp>
      <p:sp>
        <p:nvSpPr>
          <p:cNvPr id="22656" name="Rectangle 128"/>
          <p:cNvSpPr>
            <a:spLocks noChangeArrowheads="1"/>
          </p:cNvSpPr>
          <p:nvPr/>
        </p:nvSpPr>
        <p:spPr bwMode="auto">
          <a:xfrm>
            <a:off x="2667000" y="3429000"/>
            <a:ext cx="211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/>
          </a:p>
        </p:txBody>
      </p:sp>
      <p:sp>
        <p:nvSpPr>
          <p:cNvPr id="22657" name="Rectangle 129"/>
          <p:cNvSpPr>
            <a:spLocks noChangeArrowheads="1"/>
          </p:cNvSpPr>
          <p:nvPr/>
        </p:nvSpPr>
        <p:spPr bwMode="auto">
          <a:xfrm>
            <a:off x="4724401" y="3200400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endParaRPr lang="en-US"/>
          </a:p>
        </p:txBody>
      </p:sp>
      <p:sp>
        <p:nvSpPr>
          <p:cNvPr id="22660" name="Rectangle 132"/>
          <p:cNvSpPr>
            <a:spLocks noChangeArrowheads="1"/>
          </p:cNvSpPr>
          <p:nvPr/>
        </p:nvSpPr>
        <p:spPr bwMode="auto">
          <a:xfrm>
            <a:off x="7045325" y="3294064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0 0  0</a:t>
            </a:r>
            <a:endParaRPr lang="en-US"/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7045325" y="3673476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0 1  1</a:t>
            </a:r>
            <a:endParaRPr lang="en-US"/>
          </a:p>
        </p:txBody>
      </p: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7045325" y="4054476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1 0  1</a:t>
            </a:r>
            <a:endParaRPr lang="en-US"/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7045325" y="4433888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1 1  0</a:t>
            </a:r>
            <a:endParaRPr lang="en-US"/>
          </a:p>
        </p:txBody>
      </p:sp>
      <p:sp>
        <p:nvSpPr>
          <p:cNvPr id="22664" name="Line 136"/>
          <p:cNvSpPr>
            <a:spLocks noChangeShapeType="1"/>
          </p:cNvSpPr>
          <p:nvPr/>
        </p:nvSpPr>
        <p:spPr bwMode="auto">
          <a:xfrm>
            <a:off x="6899275" y="3097214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2801939" y="3924300"/>
            <a:ext cx="18434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Z = X ^ Y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xor</a:t>
            </a:r>
            <a:r>
              <a:rPr lang="en-US" sz="2400">
                <a:latin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Z,X,Y)</a:t>
            </a:r>
          </a:p>
        </p:txBody>
      </p:sp>
      <p:graphicFrame>
        <p:nvGraphicFramePr>
          <p:cNvPr id="22666" name="Object 138"/>
          <p:cNvGraphicFramePr>
            <a:graphicFrameLocks noGrp="1" noChangeAspect="1"/>
          </p:cNvGraphicFramePr>
          <p:nvPr>
            <p:ph idx="1"/>
          </p:nvPr>
        </p:nvGraphicFramePr>
        <p:xfrm>
          <a:off x="2971800" y="297180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652626" imgH="839724" progId="Visio.Drawing.6">
                  <p:embed/>
                </p:oleObj>
              </mc:Choice>
              <mc:Fallback>
                <p:oleObj name="Visio" r:id="rId3" imgW="1652626" imgH="8397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0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34E4DF4E-A10F-4D7F-ADE2-AE4EAF471C6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Gate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572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XOR, or </a:t>
            </a:r>
            <a:r>
              <a:rPr lang="en-US" altLang="en-US" i="1"/>
              <a:t>exclusive</a:t>
            </a:r>
            <a:r>
              <a:rPr lang="en-US" altLang="en-US"/>
              <a:t> OR, gate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An XOR gate produces 0 if its two inputs are the same, and a 1 otherwise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Note the difference between the XOR gate </a:t>
            </a:r>
            <a:br>
              <a:rPr lang="en-US" altLang="en-US"/>
            </a:br>
            <a:r>
              <a:rPr lang="en-US" altLang="en-US"/>
              <a:t>and the OR gate; they differ only in one </a:t>
            </a:r>
            <a:br>
              <a:rPr lang="en-US" altLang="en-US"/>
            </a:br>
            <a:r>
              <a:rPr lang="en-US" altLang="en-US"/>
              <a:t>input situation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When both input signals are 1, the OR gate produces a 1 and the XOR produces a 0</a:t>
            </a:r>
          </a:p>
        </p:txBody>
      </p:sp>
    </p:spTree>
    <p:extLst>
      <p:ext uri="{BB962C8B-B14F-4D97-AF65-F5344CB8AC3E}">
        <p14:creationId xmlns:p14="http://schemas.microsoft.com/office/powerpoint/2010/main" val="1554411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E376558B-EF08-4F6D-88FA-1D4BFDEAF5C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Gate</a:t>
            </a:r>
          </a:p>
        </p:txBody>
      </p:sp>
      <p:pic>
        <p:nvPicPr>
          <p:cNvPr id="166916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105026"/>
            <a:ext cx="8458200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981200" y="4800601"/>
            <a:ext cx="4249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27CB8"/>
                </a:solidFill>
                <a:latin typeface="Arial" panose="020B0604020202020204" pitchFamily="34" charset="0"/>
              </a:rPr>
              <a:t>Figure 4.4</a:t>
            </a:r>
            <a:r>
              <a:rPr lang="en-US" altLang="en-US" sz="1400">
                <a:latin typeface="Arial" panose="020B0604020202020204" pitchFamily="34" charset="0"/>
              </a:rPr>
              <a:t>  Various representations of an XOR gate</a:t>
            </a:r>
          </a:p>
        </p:txBody>
      </p:sp>
    </p:spTree>
    <p:extLst>
      <p:ext uri="{BB962C8B-B14F-4D97-AF65-F5344CB8AC3E}">
        <p14:creationId xmlns:p14="http://schemas.microsoft.com/office/powerpoint/2010/main" val="15829295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Exclusive-NOR Gate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045325" y="2609851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X Y  Z</a:t>
            </a:r>
            <a:endParaRPr lang="en-US"/>
          </a:p>
        </p:txBody>
      </p:sp>
      <p:sp>
        <p:nvSpPr>
          <p:cNvPr id="84088" name="Line 120"/>
          <p:cNvSpPr>
            <a:spLocks noChangeShapeType="1"/>
          </p:cNvSpPr>
          <p:nvPr/>
        </p:nvSpPr>
        <p:spPr bwMode="auto">
          <a:xfrm>
            <a:off x="7802564" y="254635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89" name="Rectangle 121"/>
          <p:cNvSpPr>
            <a:spLocks noChangeArrowheads="1"/>
          </p:cNvSpPr>
          <p:nvPr/>
        </p:nvSpPr>
        <p:spPr bwMode="auto">
          <a:xfrm>
            <a:off x="3429000" y="2444750"/>
            <a:ext cx="915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XNOR</a:t>
            </a:r>
            <a:endParaRPr lang="en-US"/>
          </a:p>
        </p:txBody>
      </p:sp>
      <p:sp>
        <p:nvSpPr>
          <p:cNvPr id="84090" name="Rectangle 122"/>
          <p:cNvSpPr>
            <a:spLocks noChangeArrowheads="1"/>
          </p:cNvSpPr>
          <p:nvPr/>
        </p:nvSpPr>
        <p:spPr bwMode="auto">
          <a:xfrm>
            <a:off x="2819400" y="2971800"/>
            <a:ext cx="211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/>
          </a:p>
        </p:txBody>
      </p:sp>
      <p:sp>
        <p:nvSpPr>
          <p:cNvPr id="84091" name="Rectangle 123"/>
          <p:cNvSpPr>
            <a:spLocks noChangeArrowheads="1"/>
          </p:cNvSpPr>
          <p:nvPr/>
        </p:nvSpPr>
        <p:spPr bwMode="auto">
          <a:xfrm>
            <a:off x="2819400" y="3429000"/>
            <a:ext cx="211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/>
          </a:p>
        </p:txBody>
      </p:sp>
      <p:sp>
        <p:nvSpPr>
          <p:cNvPr id="84092" name="Rectangle 124"/>
          <p:cNvSpPr>
            <a:spLocks noChangeArrowheads="1"/>
          </p:cNvSpPr>
          <p:nvPr/>
        </p:nvSpPr>
        <p:spPr bwMode="auto">
          <a:xfrm>
            <a:off x="4876801" y="3200400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endParaRPr lang="en-US"/>
          </a:p>
        </p:txBody>
      </p:sp>
      <p:sp>
        <p:nvSpPr>
          <p:cNvPr id="84094" name="Rectangle 126"/>
          <p:cNvSpPr>
            <a:spLocks noChangeArrowheads="1"/>
          </p:cNvSpPr>
          <p:nvPr/>
        </p:nvSpPr>
        <p:spPr bwMode="auto">
          <a:xfrm>
            <a:off x="7045325" y="3294063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0 0  1</a:t>
            </a:r>
            <a:endParaRPr lang="en-US"/>
          </a:p>
        </p:txBody>
      </p:sp>
      <p:sp>
        <p:nvSpPr>
          <p:cNvPr id="84095" name="Rectangle 127"/>
          <p:cNvSpPr>
            <a:spLocks noChangeArrowheads="1"/>
          </p:cNvSpPr>
          <p:nvPr/>
        </p:nvSpPr>
        <p:spPr bwMode="auto">
          <a:xfrm>
            <a:off x="7045325" y="3673475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0 1  0</a:t>
            </a:r>
            <a:endParaRPr lang="en-US"/>
          </a:p>
        </p:txBody>
      </p:sp>
      <p:sp>
        <p:nvSpPr>
          <p:cNvPr id="84096" name="Rectangle 128"/>
          <p:cNvSpPr>
            <a:spLocks noChangeArrowheads="1"/>
          </p:cNvSpPr>
          <p:nvPr/>
        </p:nvSpPr>
        <p:spPr bwMode="auto">
          <a:xfrm>
            <a:off x="7045325" y="4054475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1 0  0</a:t>
            </a:r>
            <a:endParaRPr lang="en-US"/>
          </a:p>
        </p:txBody>
      </p:sp>
      <p:sp>
        <p:nvSpPr>
          <p:cNvPr id="84097" name="Rectangle 129"/>
          <p:cNvSpPr>
            <a:spLocks noChangeArrowheads="1"/>
          </p:cNvSpPr>
          <p:nvPr/>
        </p:nvSpPr>
        <p:spPr bwMode="auto">
          <a:xfrm>
            <a:off x="7045325" y="4433888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1 1  1</a:t>
            </a:r>
            <a:endParaRPr lang="en-US"/>
          </a:p>
        </p:txBody>
      </p:sp>
      <p:sp>
        <p:nvSpPr>
          <p:cNvPr id="84098" name="Line 130"/>
          <p:cNvSpPr>
            <a:spLocks noChangeShapeType="1"/>
          </p:cNvSpPr>
          <p:nvPr/>
        </p:nvSpPr>
        <p:spPr bwMode="auto">
          <a:xfrm>
            <a:off x="6899275" y="3097214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9" name="Rectangle 131"/>
          <p:cNvSpPr>
            <a:spLocks noChangeArrowheads="1"/>
          </p:cNvSpPr>
          <p:nvPr/>
        </p:nvSpPr>
        <p:spPr bwMode="auto">
          <a:xfrm>
            <a:off x="2801939" y="3994151"/>
            <a:ext cx="2027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Z = ~(X ^ Y)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Z = X ~^ Y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xnor</a:t>
            </a:r>
            <a:r>
              <a:rPr lang="en-US" sz="2400">
                <a:latin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Z,X,Y)</a:t>
            </a:r>
          </a:p>
        </p:txBody>
      </p:sp>
      <p:graphicFrame>
        <p:nvGraphicFramePr>
          <p:cNvPr id="84100" name="Object 132"/>
          <p:cNvGraphicFramePr>
            <a:graphicFrameLocks noGrp="1" noChangeAspect="1"/>
          </p:cNvGraphicFramePr>
          <p:nvPr>
            <p:ph idx="1"/>
          </p:nvPr>
        </p:nvGraphicFramePr>
        <p:xfrm>
          <a:off x="3124200" y="297180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1652626" imgH="839724" progId="Visio.Drawing.6">
                  <p:embed/>
                </p:oleObj>
              </mc:Choice>
              <mc:Fallback>
                <p:oleObj name="Visio" r:id="rId3" imgW="1652626" imgH="8397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2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367588" y="2836864"/>
            <a:ext cx="677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477250" y="2836864"/>
            <a:ext cx="71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399339" y="3427413"/>
            <a:ext cx="26828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078788" y="3867151"/>
            <a:ext cx="259556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3581401" y="914400"/>
            <a:ext cx="4943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/>
              <a:t>NOT Gate -- Inverter</a:t>
            </a:r>
            <a:endParaRPr lang="en-US" sz="2400"/>
          </a:p>
        </p:txBody>
      </p:sp>
      <p:sp>
        <p:nvSpPr>
          <p:cNvPr id="6209" name="Line 65"/>
          <p:cNvSpPr>
            <a:spLocks noChangeShapeType="1"/>
          </p:cNvSpPr>
          <p:nvPr/>
        </p:nvSpPr>
        <p:spPr bwMode="auto">
          <a:xfrm>
            <a:off x="7162800" y="2819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0" name="Line 66"/>
          <p:cNvSpPr>
            <a:spLocks noChangeShapeType="1"/>
          </p:cNvSpPr>
          <p:nvPr/>
        </p:nvSpPr>
        <p:spPr bwMode="auto">
          <a:xfrm>
            <a:off x="8382000" y="2209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7451726" y="214947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X</a:t>
            </a:r>
            <a:endParaRPr lang="en-US" sz="2400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8764588" y="21336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Y</a:t>
            </a:r>
            <a:endParaRPr lang="en-US" sz="3200" b="1">
              <a:latin typeface="Arial" panose="020B0604020202020204" pitchFamily="34" charset="0"/>
            </a:endParaRPr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7467600" y="2895600"/>
            <a:ext cx="3930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</a:t>
            </a:r>
          </a:p>
          <a:p>
            <a:r>
              <a:rPr lang="en-US" sz="3200"/>
              <a:t>1</a:t>
            </a:r>
            <a:endParaRPr lang="en-US" sz="2400"/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8763000" y="2895600"/>
            <a:ext cx="3930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1</a:t>
            </a:r>
          </a:p>
          <a:p>
            <a:r>
              <a:rPr lang="en-US" sz="3200"/>
              <a:t>0</a:t>
            </a:r>
            <a:endParaRPr lang="en-US" sz="2400"/>
          </a:p>
        </p:txBody>
      </p:sp>
      <p:graphicFrame>
        <p:nvGraphicFramePr>
          <p:cNvPr id="6215" name="Object 71"/>
          <p:cNvGraphicFramePr>
            <a:graphicFrameLocks noChangeAspect="1"/>
          </p:cNvGraphicFramePr>
          <p:nvPr/>
        </p:nvGraphicFramePr>
        <p:xfrm>
          <a:off x="3962400" y="2286001"/>
          <a:ext cx="1906588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927555" imgH="2152802" progId="Visio.Drawing.6">
                  <p:embed/>
                </p:oleObj>
              </mc:Choice>
              <mc:Fallback>
                <p:oleObj name="Visio" r:id="rId3" imgW="1927555" imgH="21528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1"/>
                        <a:ext cx="1906588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7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D042EDA0-7FF6-4932-9AC2-96ADEB98A3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Gate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definition, if the input value for a NOT gate is 0, the output value is 1, and if the input value is 1, the output is 0 </a:t>
            </a:r>
          </a:p>
          <a:p>
            <a:r>
              <a:rPr lang="en-US" altLang="en-US"/>
              <a:t>A NOT gate is sometimes referred to as an </a:t>
            </a:r>
            <a:r>
              <a:rPr lang="en-US" altLang="en-US" i="1"/>
              <a:t>inverter</a:t>
            </a:r>
            <a:r>
              <a:rPr lang="en-US" altLang="en-US"/>
              <a:t> because it inverts the input value</a:t>
            </a:r>
          </a:p>
        </p:txBody>
      </p:sp>
    </p:spTree>
    <p:extLst>
      <p:ext uri="{BB962C8B-B14F-4D97-AF65-F5344CB8AC3E}">
        <p14:creationId xmlns:p14="http://schemas.microsoft.com/office/powerpoint/2010/main" val="15730604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Gate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819400" y="2362200"/>
            <a:ext cx="2362200" cy="1828800"/>
            <a:chOff x="3600" y="1584"/>
            <a:chExt cx="1488" cy="1152"/>
          </a:xfrm>
        </p:grpSpPr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4176" y="158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Arc 5"/>
            <p:cNvSpPr>
              <a:spLocks/>
            </p:cNvSpPr>
            <p:nvPr/>
          </p:nvSpPr>
          <p:spPr bwMode="auto">
            <a:xfrm flipV="1">
              <a:off x="4176" y="2160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3936" y="158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3936" y="273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3936" y="1584"/>
              <a:ext cx="0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H="1">
              <a:off x="3600" y="18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3600" y="2496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>
              <a:off x="4752" y="21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413125" y="1666875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376488" y="2514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300288" y="357187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81601" y="3048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744788" y="4419600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 = X &amp; Y</a:t>
            </a:r>
            <a:endParaRPr lang="en-US" sz="2400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765925" y="2124075"/>
            <a:ext cx="1475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sz="2400">
                <a:latin typeface="Courier New" panose="02070309020205020404" pitchFamily="49" charset="0"/>
              </a:rPr>
              <a:t>0  0  0</a:t>
            </a:r>
          </a:p>
          <a:p>
            <a:r>
              <a:rPr lang="en-US" sz="2400">
                <a:latin typeface="Courier New" panose="02070309020205020404" pitchFamily="49" charset="0"/>
              </a:rPr>
              <a:t>0  1  0</a:t>
            </a:r>
          </a:p>
          <a:p>
            <a:r>
              <a:rPr lang="en-US" sz="2400">
                <a:latin typeface="Courier New" panose="02070309020205020404" pitchFamily="49" charset="0"/>
              </a:rPr>
              <a:t>1  0  0</a:t>
            </a:r>
          </a:p>
          <a:p>
            <a:r>
              <a:rPr lang="en-US" sz="2400">
                <a:latin typeface="Courier New" panose="02070309020205020404" pitchFamily="49" charset="0"/>
              </a:rPr>
              <a:t>1  1  1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5091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629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7696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F5C08387-38F9-47AC-8A4C-6A1E67DE04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Gate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2133600"/>
          </a:xfrm>
        </p:spPr>
        <p:txBody>
          <a:bodyPr/>
          <a:lstStyle/>
          <a:p>
            <a:r>
              <a:rPr lang="en-US" altLang="en-US"/>
              <a:t>An AND gate accepts two input signals</a:t>
            </a:r>
          </a:p>
          <a:p>
            <a:r>
              <a:rPr lang="en-US" altLang="en-US"/>
              <a:t>If the two input values for an AND gate are both 1, the output is 1; otherwise, the output is 0</a:t>
            </a:r>
          </a:p>
        </p:txBody>
      </p:sp>
      <p:pic>
        <p:nvPicPr>
          <p:cNvPr id="141320" name="Picture 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886200"/>
            <a:ext cx="784860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2286000" y="6324601"/>
            <a:ext cx="4229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27CB8"/>
                </a:solidFill>
                <a:latin typeface="Arial" panose="020B0604020202020204" pitchFamily="34" charset="0"/>
              </a:rPr>
              <a:t>Figure 4.2</a:t>
            </a:r>
            <a:r>
              <a:rPr lang="en-US" altLang="en-US" sz="1400">
                <a:latin typeface="Arial" panose="020B0604020202020204" pitchFamily="34" charset="0"/>
              </a:rPr>
              <a:t>  Various representations of an AND gate</a:t>
            </a:r>
          </a:p>
        </p:txBody>
      </p:sp>
    </p:spTree>
    <p:extLst>
      <p:ext uri="{BB962C8B-B14F-4D97-AF65-F5344CB8AC3E}">
        <p14:creationId xmlns:p14="http://schemas.microsoft.com/office/powerpoint/2010/main" val="224005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Gate</a:t>
            </a:r>
          </a:p>
        </p:txBody>
      </p:sp>
      <p:sp>
        <p:nvSpPr>
          <p:cNvPr id="11267" name="Arc 3"/>
          <p:cNvSpPr>
            <a:spLocks/>
          </p:cNvSpPr>
          <p:nvPr/>
        </p:nvSpPr>
        <p:spPr bwMode="auto">
          <a:xfrm>
            <a:off x="3743326" y="2438400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Arc 4"/>
          <p:cNvSpPr>
            <a:spLocks/>
          </p:cNvSpPr>
          <p:nvPr/>
        </p:nvSpPr>
        <p:spPr bwMode="auto">
          <a:xfrm flipV="1">
            <a:off x="3743326" y="2735263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rc 5"/>
          <p:cNvSpPr>
            <a:spLocks/>
          </p:cNvSpPr>
          <p:nvPr/>
        </p:nvSpPr>
        <p:spPr bwMode="auto">
          <a:xfrm rot="2334890">
            <a:off x="3200400" y="2484439"/>
            <a:ext cx="914400" cy="941387"/>
          </a:xfrm>
          <a:custGeom>
            <a:avLst/>
            <a:gdLst>
              <a:gd name="G0" fmla="+- 0 0 0"/>
              <a:gd name="G1" fmla="+- 21019 0 0"/>
              <a:gd name="G2" fmla="+- 21600 0 0"/>
              <a:gd name="T0" fmla="*/ 4977 w 21600"/>
              <a:gd name="T1" fmla="*/ 0 h 22194"/>
              <a:gd name="T2" fmla="*/ 21568 w 21600"/>
              <a:gd name="T3" fmla="*/ 22194 h 22194"/>
              <a:gd name="T4" fmla="*/ 0 w 21600"/>
              <a:gd name="T5" fmla="*/ 21019 h 2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3514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3514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48006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946526" y="189547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138488" y="2514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138488" y="31242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105401" y="2819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260726" y="39528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 = X | Y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765925" y="2124075"/>
            <a:ext cx="1475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sz="2400">
                <a:latin typeface="Courier New" panose="02070309020205020404" pitchFamily="49" charset="0"/>
              </a:rPr>
              <a:t>0  0  0</a:t>
            </a:r>
          </a:p>
          <a:p>
            <a:r>
              <a:rPr lang="en-US" sz="2400">
                <a:latin typeface="Courier New" panose="02070309020205020404" pitchFamily="49" charset="0"/>
              </a:rPr>
              <a:t>0  1  1</a:t>
            </a:r>
          </a:p>
          <a:p>
            <a:r>
              <a:rPr lang="en-US" sz="2400">
                <a:latin typeface="Courier New" panose="02070309020205020404" pitchFamily="49" charset="0"/>
              </a:rPr>
              <a:t>1  0  1</a:t>
            </a:r>
          </a:p>
          <a:p>
            <a:r>
              <a:rPr lang="en-US" sz="2400">
                <a:latin typeface="Courier New" panose="02070309020205020404" pitchFamily="49" charset="0"/>
              </a:rPr>
              <a:t>1  1  1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629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7696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4–</a:t>
            </a:r>
            <a:fld id="{40EC8A71-C9C9-409C-B872-ECD00789E41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 Gate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8382000" cy="1219200"/>
          </a:xfrm>
        </p:spPr>
        <p:txBody>
          <a:bodyPr/>
          <a:lstStyle/>
          <a:p>
            <a:r>
              <a:rPr lang="en-US" altLang="en-US"/>
              <a:t>If the two input values are both 0, the output value is 0; otherwise, the output is 1</a:t>
            </a:r>
          </a:p>
        </p:txBody>
      </p:sp>
      <p:pic>
        <p:nvPicPr>
          <p:cNvPr id="142344" name="Picture 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581401"/>
            <a:ext cx="8458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981200" y="6248401"/>
            <a:ext cx="40297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27CB8"/>
                </a:solidFill>
                <a:latin typeface="Arial" panose="020B0604020202020204" pitchFamily="34" charset="0"/>
              </a:rPr>
              <a:t>Figure 4.3</a:t>
            </a:r>
            <a:r>
              <a:rPr lang="en-US" altLang="en-US" sz="1400">
                <a:latin typeface="Arial" panose="020B0604020202020204" pitchFamily="34" charset="0"/>
              </a:rPr>
              <a:t>  Various representations of a OR gate</a:t>
            </a:r>
          </a:p>
        </p:txBody>
      </p:sp>
    </p:spTree>
    <p:extLst>
      <p:ext uri="{BB962C8B-B14F-4D97-AF65-F5344CB8AC3E}">
        <p14:creationId xmlns:p14="http://schemas.microsoft.com/office/powerpoint/2010/main" val="373329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NAND Gate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13125" y="16668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NAND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76488" y="2514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376488" y="357187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500688" y="30480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65925" y="2124075"/>
            <a:ext cx="1475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sz="2400">
                <a:latin typeface="Courier New" panose="02070309020205020404" pitchFamily="49" charset="0"/>
              </a:rPr>
              <a:t>0  0  1</a:t>
            </a:r>
          </a:p>
          <a:p>
            <a:r>
              <a:rPr lang="en-US" sz="2400">
                <a:latin typeface="Courier New" panose="02070309020205020404" pitchFamily="49" charset="0"/>
              </a:rPr>
              <a:t>0  1  1</a:t>
            </a:r>
          </a:p>
          <a:p>
            <a:r>
              <a:rPr lang="en-US" sz="2400">
                <a:latin typeface="Courier New" panose="02070309020205020404" pitchFamily="49" charset="0"/>
              </a:rPr>
              <a:t>1  0  1</a:t>
            </a:r>
          </a:p>
          <a:p>
            <a:r>
              <a:rPr lang="en-US" sz="2400">
                <a:latin typeface="Courier New" panose="02070309020205020404" pitchFamily="49" charset="0"/>
              </a:rPr>
              <a:t>1  1  0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5091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629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696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2819400" y="2362200"/>
            <a:ext cx="2590800" cy="1828800"/>
            <a:chOff x="816" y="1488"/>
            <a:chExt cx="1632" cy="1152"/>
          </a:xfrm>
        </p:grpSpPr>
        <p:sp>
          <p:nvSpPr>
            <p:cNvPr id="13325" name="Arc 13"/>
            <p:cNvSpPr>
              <a:spLocks/>
            </p:cNvSpPr>
            <p:nvPr/>
          </p:nvSpPr>
          <p:spPr bwMode="auto">
            <a:xfrm>
              <a:off x="1392" y="1488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Arc 14"/>
            <p:cNvSpPr>
              <a:spLocks/>
            </p:cNvSpPr>
            <p:nvPr/>
          </p:nvSpPr>
          <p:spPr bwMode="auto">
            <a:xfrm flipV="1">
              <a:off x="1392" y="206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H="1">
              <a:off x="11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1152" y="148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>
              <a:off x="816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H="1">
              <a:off x="81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744788" y="4424364"/>
            <a:ext cx="23968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 = ~(X &amp; Y)</a:t>
            </a:r>
          </a:p>
          <a:p>
            <a:r>
              <a:rPr lang="en-US" sz="2400" b="1">
                <a:latin typeface="Courier New" panose="02070309020205020404" pitchFamily="49" charset="0"/>
              </a:rPr>
              <a:t>nand</a:t>
            </a:r>
            <a:r>
              <a:rPr lang="en-US" sz="2400">
                <a:latin typeface="Courier New" panose="02070309020205020404" pitchFamily="49" charset="0"/>
              </a:rPr>
              <a:t>(Z,X,Y)</a:t>
            </a:r>
          </a:p>
        </p:txBody>
      </p:sp>
    </p:spTree>
    <p:extLst>
      <p:ext uri="{BB962C8B-B14F-4D97-AF65-F5344CB8AC3E}">
        <p14:creationId xmlns:p14="http://schemas.microsoft.com/office/powerpoint/2010/main" val="14455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 Gate</a:t>
            </a:r>
          </a:p>
        </p:txBody>
      </p:sp>
      <p:sp>
        <p:nvSpPr>
          <p:cNvPr id="15363" name="Arc 3"/>
          <p:cNvSpPr>
            <a:spLocks/>
          </p:cNvSpPr>
          <p:nvPr/>
        </p:nvSpPr>
        <p:spPr bwMode="auto">
          <a:xfrm>
            <a:off x="3743326" y="2438400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4"/>
          <p:cNvSpPr>
            <a:spLocks/>
          </p:cNvSpPr>
          <p:nvPr/>
        </p:nvSpPr>
        <p:spPr bwMode="auto">
          <a:xfrm flipV="1">
            <a:off x="3743326" y="2735263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0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rc 5"/>
          <p:cNvSpPr>
            <a:spLocks/>
          </p:cNvSpPr>
          <p:nvPr/>
        </p:nvSpPr>
        <p:spPr bwMode="auto">
          <a:xfrm rot="2334890">
            <a:off x="3200400" y="2484439"/>
            <a:ext cx="914400" cy="941387"/>
          </a:xfrm>
          <a:custGeom>
            <a:avLst/>
            <a:gdLst>
              <a:gd name="G0" fmla="+- 0 0 0"/>
              <a:gd name="G1" fmla="+- 21019 0 0"/>
              <a:gd name="G2" fmla="+- 21600 0 0"/>
              <a:gd name="T0" fmla="*/ 4977 w 21600"/>
              <a:gd name="T1" fmla="*/ 0 h 22194"/>
              <a:gd name="T2" fmla="*/ 21568 w 21600"/>
              <a:gd name="T3" fmla="*/ 22194 h 22194"/>
              <a:gd name="T4" fmla="*/ 0 w 21600"/>
              <a:gd name="T5" fmla="*/ 21019 h 2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514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3514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4953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946525" y="1895475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NOR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138488" y="2514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138488" y="31242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410201" y="2819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765925" y="2124075"/>
            <a:ext cx="1475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sz="2400">
                <a:latin typeface="Courier New" panose="02070309020205020404" pitchFamily="49" charset="0"/>
              </a:rPr>
              <a:t>0  0  1</a:t>
            </a:r>
          </a:p>
          <a:p>
            <a:r>
              <a:rPr lang="en-US" sz="2400">
                <a:latin typeface="Courier New" panose="02070309020205020404" pitchFamily="49" charset="0"/>
              </a:rPr>
              <a:t>0  1  0</a:t>
            </a:r>
          </a:p>
          <a:p>
            <a:r>
              <a:rPr lang="en-US" sz="2400">
                <a:latin typeface="Courier New" panose="02070309020205020404" pitchFamily="49" charset="0"/>
              </a:rPr>
              <a:t>1  0  0</a:t>
            </a:r>
          </a:p>
          <a:p>
            <a:r>
              <a:rPr lang="en-US" sz="2400">
                <a:latin typeface="Courier New" panose="02070309020205020404" pitchFamily="49" charset="0"/>
              </a:rPr>
              <a:t>1  1  0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629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696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4800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048000" y="3838576"/>
            <a:ext cx="23968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Z = ~(X | Y)</a:t>
            </a:r>
          </a:p>
          <a:p>
            <a:r>
              <a:rPr lang="en-US" sz="2400" b="1">
                <a:latin typeface="Courier New" panose="02070309020205020404" pitchFamily="49" charset="0"/>
              </a:rPr>
              <a:t>nor</a:t>
            </a:r>
            <a:r>
              <a:rPr lang="en-US" sz="2400">
                <a:latin typeface="Courier New" panose="02070309020205020404" pitchFamily="49" charset="0"/>
              </a:rPr>
              <a:t>(Z,X,Y)</a:t>
            </a:r>
          </a:p>
        </p:txBody>
      </p:sp>
    </p:spTree>
    <p:extLst>
      <p:ext uri="{BB962C8B-B14F-4D97-AF65-F5344CB8AC3E}">
        <p14:creationId xmlns:p14="http://schemas.microsoft.com/office/powerpoint/2010/main" val="5421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Visio</vt:lpstr>
      <vt:lpstr>Gates</vt:lpstr>
      <vt:lpstr>PowerPoint Presentation</vt:lpstr>
      <vt:lpstr>NOT Gate</vt:lpstr>
      <vt:lpstr>AND Gate</vt:lpstr>
      <vt:lpstr>AND Gate</vt:lpstr>
      <vt:lpstr>OR Gate</vt:lpstr>
      <vt:lpstr>OR Gate</vt:lpstr>
      <vt:lpstr>NAND Gate</vt:lpstr>
      <vt:lpstr>NOR Gate</vt:lpstr>
      <vt:lpstr>NAND and NOR Gates</vt:lpstr>
      <vt:lpstr>Exclusive-OR Gate</vt:lpstr>
      <vt:lpstr>XOR Gate</vt:lpstr>
      <vt:lpstr>XOR Gate</vt:lpstr>
      <vt:lpstr>Exclusive-NOR Gate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Gates</dc:title>
  <dc:creator>Devashish Pande</dc:creator>
  <cp:lastModifiedBy>Devashish Pande</cp:lastModifiedBy>
  <cp:revision>2</cp:revision>
  <dcterms:created xsi:type="dcterms:W3CDTF">2016-01-13T18:25:13Z</dcterms:created>
  <dcterms:modified xsi:type="dcterms:W3CDTF">2016-01-13T18:27:17Z</dcterms:modified>
</cp:coreProperties>
</file>