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56" r:id="rId3"/>
    <p:sldId id="257" r:id="rId4"/>
    <p:sldId id="269" r:id="rId5"/>
    <p:sldId id="270" r:id="rId6"/>
    <p:sldId id="271" r:id="rId7"/>
    <p:sldId id="272" r:id="rId8"/>
    <p:sldId id="266" r:id="rId9"/>
    <p:sldId id="274" r:id="rId10"/>
    <p:sldId id="275"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420"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1" d="100"/>
          <a:sy n="51" d="100"/>
        </p:scale>
        <p:origin x="235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1/16/2016</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1/16/2016</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02B9795-92DC-40DC-A1CA-9A4B349D7824}" type="datetimeFigureOut">
              <a:rPr lang="en-US"/>
              <a:t>1/16/2016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t>1/16/2016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dirty="0"/>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dirty="0">
                <a:latin typeface="Arial" pitchFamily="34" charset="0"/>
                <a:cs typeface="Arial" pitchFamily="34" charset="0"/>
              </a:rPr>
              <a:t>NOTE:</a:t>
            </a:r>
          </a:p>
          <a:p>
            <a:r>
              <a:rPr sz="1200" i="1" dirty="0">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1/16/2016</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1/16/2016</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1/16/2016</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1/16/2016</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t>1/16/2016</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a:pPr/>
              <a:t>1/16/2016</a:t>
            </a:fld>
            <a:endParaRPr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8.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smtClean="0"/>
              <a:t>Breadboard</a:t>
            </a:r>
            <a:br>
              <a:rPr lang="en-US" dirty="0" smtClean="0"/>
            </a:br>
            <a:endParaRPr lang="en-US" dirty="0"/>
          </a:p>
        </p:txBody>
      </p:sp>
      <p:sp>
        <p:nvSpPr>
          <p:cNvPr id="7" name="Subtitle 6"/>
          <p:cNvSpPr>
            <a:spLocks noGrp="1"/>
          </p:cNvSpPr>
          <p:nvPr>
            <p:ph type="subTitle" idx="1"/>
          </p:nvPr>
        </p:nvSpPr>
        <p:spPr/>
        <p:txBody>
          <a:bodyPr/>
          <a:lstStyle/>
          <a:p>
            <a:r>
              <a:rPr lang="en-US" dirty="0" smtClean="0"/>
              <a:t>Introduction , Variations &amp; Use</a:t>
            </a:r>
            <a:endParaRPr lang="en-US" dirty="0"/>
          </a:p>
        </p:txBody>
      </p:sp>
      <p:pic>
        <p:nvPicPr>
          <p:cNvPr id="9" name="Picture Placeholder 8"/>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8724" r="8724"/>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4111" y="1107582"/>
            <a:ext cx="4715765" cy="4314424"/>
          </a:xfrm>
          <a:prstGeom prst="rect">
            <a:avLst/>
          </a:prstGeom>
        </p:spPr>
      </p:pic>
      <p:sp>
        <p:nvSpPr>
          <p:cNvPr id="3" name="TextBox 2"/>
          <p:cNvSpPr txBox="1"/>
          <p:nvPr/>
        </p:nvSpPr>
        <p:spPr>
          <a:xfrm>
            <a:off x="1107584" y="1107582"/>
            <a:ext cx="4945487" cy="4339650"/>
          </a:xfrm>
          <a:prstGeom prst="rect">
            <a:avLst/>
          </a:prstGeom>
          <a:noFill/>
        </p:spPr>
        <p:txBody>
          <a:bodyPr wrap="square" rtlCol="0">
            <a:spAutoFit/>
          </a:bodyPr>
          <a:lstStyle/>
          <a:p>
            <a:r>
              <a:rPr lang="en-US" sz="13800" dirty="0" smtClean="0"/>
              <a:t>THE END</a:t>
            </a:r>
            <a:endParaRPr lang="en-US" dirty="0"/>
          </a:p>
        </p:txBody>
      </p:sp>
    </p:spTree>
    <p:extLst>
      <p:ext uri="{BB962C8B-B14F-4D97-AF65-F5344CB8AC3E}">
        <p14:creationId xmlns:p14="http://schemas.microsoft.com/office/powerpoint/2010/main" val="413444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4294967295"/>
          </p:nvPr>
        </p:nvSpPr>
        <p:spPr>
          <a:xfrm>
            <a:off x="513568" y="1625958"/>
            <a:ext cx="9982200" cy="4572000"/>
          </a:xfrm>
        </p:spPr>
        <p:txBody>
          <a:bodyPr>
            <a:normAutofit fontScale="92500" lnSpcReduction="10000"/>
          </a:bodyPr>
          <a:lstStyle/>
          <a:p>
            <a:r>
              <a:rPr lang="en-US" dirty="0" smtClean="0"/>
              <a:t>The breadboard is a construction base for prototyping of electronic circuits.</a:t>
            </a:r>
          </a:p>
          <a:p>
            <a:endParaRPr lang="en-US" dirty="0" smtClean="0"/>
          </a:p>
          <a:p>
            <a:r>
              <a:rPr lang="en-US" dirty="0"/>
              <a:t>The breadboard most commonly used today is usually made of white plastic and is a </a:t>
            </a:r>
            <a:r>
              <a:rPr lang="en-US" dirty="0" smtClean="0"/>
              <a:t>pluggable breadboard.</a:t>
            </a:r>
          </a:p>
          <a:p>
            <a:endParaRPr lang="en-US" dirty="0" smtClean="0"/>
          </a:p>
          <a:p>
            <a:r>
              <a:rPr lang="en-US" dirty="0" smtClean="0"/>
              <a:t>It </a:t>
            </a:r>
            <a:r>
              <a:rPr lang="en-US" dirty="0"/>
              <a:t>was designed by Ronald J. Portugal of </a:t>
            </a:r>
            <a:r>
              <a:rPr lang="en-US" dirty="0" smtClean="0"/>
              <a:t>EI Instruments Inc. in </a:t>
            </a:r>
            <a:r>
              <a:rPr lang="en-US" dirty="0"/>
              <a:t>1971</a:t>
            </a:r>
            <a:r>
              <a:rPr lang="en-US" dirty="0" smtClean="0"/>
              <a:t>.</a:t>
            </a:r>
          </a:p>
          <a:p>
            <a:endParaRPr lang="en-US" dirty="0" smtClean="0"/>
          </a:p>
          <a:p>
            <a:r>
              <a:rPr lang="en-US" dirty="0" smtClean="0"/>
              <a:t>Because </a:t>
            </a:r>
            <a:r>
              <a:rPr lang="en-US" dirty="0"/>
              <a:t>the </a:t>
            </a:r>
            <a:r>
              <a:rPr lang="en-US" dirty="0" smtClean="0"/>
              <a:t>solder less </a:t>
            </a:r>
            <a:r>
              <a:rPr lang="en-US" dirty="0"/>
              <a:t>breadboard does not require </a:t>
            </a:r>
            <a:r>
              <a:rPr lang="en-US" dirty="0" smtClean="0"/>
              <a:t>soldering it </a:t>
            </a:r>
            <a:r>
              <a:rPr lang="en-US" dirty="0"/>
              <a:t>is reusable</a:t>
            </a:r>
            <a:r>
              <a:rPr lang="en-US" dirty="0" smtClean="0"/>
              <a:t>.</a:t>
            </a:r>
          </a:p>
          <a:p>
            <a:endParaRPr lang="en-US" dirty="0" smtClean="0"/>
          </a:p>
          <a:p>
            <a:r>
              <a:rPr lang="en-US" dirty="0" smtClean="0"/>
              <a:t>This </a:t>
            </a:r>
            <a:r>
              <a:rPr lang="en-US" dirty="0"/>
              <a:t>makes it easy to use for creating temporary prototypes and experimenting with circuit design</a:t>
            </a:r>
            <a:r>
              <a:rPr lang="en-US" dirty="0" smtClean="0"/>
              <a:t>.</a:t>
            </a:r>
          </a:p>
          <a:p>
            <a:endParaRPr lang="en-US" dirty="0" smtClean="0"/>
          </a:p>
          <a:p>
            <a:endParaRPr lang="en-US" dirty="0" smtClean="0"/>
          </a:p>
          <a:p>
            <a:endParaRPr lang="en-US" dirty="0"/>
          </a:p>
        </p:txBody>
      </p:sp>
      <p:sp>
        <p:nvSpPr>
          <p:cNvPr id="13" name="Title 12"/>
          <p:cNvSpPr>
            <a:spLocks noGrp="1"/>
          </p:cNvSpPr>
          <p:nvPr>
            <p:ph type="title" idx="4294967295"/>
          </p:nvPr>
        </p:nvSpPr>
        <p:spPr>
          <a:xfrm>
            <a:off x="515155" y="114837"/>
            <a:ext cx="9980613" cy="1096963"/>
          </a:xfrm>
        </p:spPr>
        <p:txBody>
          <a:bodyPr/>
          <a:lstStyle/>
          <a:p>
            <a:r>
              <a:rPr lang="en-US" dirty="0" smtClean="0"/>
              <a:t>Introduction</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idx="4294967295"/>
          </p:nvPr>
        </p:nvSpPr>
        <p:spPr>
          <a:xfrm>
            <a:off x="515154" y="38100"/>
            <a:ext cx="3866345" cy="1096963"/>
          </a:xfrm>
        </p:spPr>
        <p:txBody>
          <a:bodyPr/>
          <a:lstStyle/>
          <a:p>
            <a:r>
              <a:rPr lang="en-US" dirty="0" smtClean="0"/>
              <a:t>  Construction</a:t>
            </a:r>
            <a:endParaRPr lang="en-US" dirty="0"/>
          </a:p>
        </p:txBody>
      </p:sp>
      <p:sp>
        <p:nvSpPr>
          <p:cNvPr id="14" name="Content Placeholder 13"/>
          <p:cNvSpPr>
            <a:spLocks noGrp="1"/>
          </p:cNvSpPr>
          <p:nvPr>
            <p:ph idx="4294967295"/>
          </p:nvPr>
        </p:nvSpPr>
        <p:spPr>
          <a:xfrm>
            <a:off x="515154" y="1394138"/>
            <a:ext cx="5270500" cy="4572000"/>
          </a:xfrm>
        </p:spPr>
        <p:txBody>
          <a:bodyPr/>
          <a:lstStyle/>
          <a:p>
            <a:r>
              <a:rPr lang="en-US" dirty="0"/>
              <a:t>A modern </a:t>
            </a:r>
            <a:r>
              <a:rPr lang="en-US" dirty="0" smtClean="0"/>
              <a:t>solder less </a:t>
            </a:r>
            <a:r>
              <a:rPr lang="en-US" dirty="0"/>
              <a:t>breadboard consists of a perforated block of plastic with numerous </a:t>
            </a:r>
            <a:r>
              <a:rPr lang="en-US" dirty="0" smtClean="0"/>
              <a:t>tin plated, phosphor bronze </a:t>
            </a:r>
            <a:r>
              <a:rPr lang="en-US" dirty="0"/>
              <a:t>or </a:t>
            </a:r>
            <a:r>
              <a:rPr lang="en-US" dirty="0" smtClean="0"/>
              <a:t>Nickel Silver alloy </a:t>
            </a:r>
            <a:r>
              <a:rPr lang="en-US" dirty="0"/>
              <a:t>spring clips under the perforations</a:t>
            </a:r>
            <a:r>
              <a:rPr lang="en-US" dirty="0" smtClean="0"/>
              <a:t>.</a:t>
            </a:r>
          </a:p>
          <a:p>
            <a:r>
              <a:rPr lang="en-US" dirty="0"/>
              <a:t>The clips are often called </a:t>
            </a:r>
            <a:r>
              <a:rPr lang="en-US" i="1" dirty="0"/>
              <a:t>tie points</a:t>
            </a:r>
            <a:r>
              <a:rPr lang="en-US" dirty="0"/>
              <a:t> or </a:t>
            </a:r>
            <a:r>
              <a:rPr lang="en-US" i="1" dirty="0"/>
              <a:t>contact points</a:t>
            </a:r>
            <a:r>
              <a:rPr lang="en-US" dirty="0"/>
              <a:t>. The number of tie points is often given in the specification of the </a:t>
            </a:r>
            <a:r>
              <a:rPr lang="en-US" dirty="0" smtClean="0"/>
              <a:t>breadboard.</a:t>
            </a:r>
          </a:p>
          <a:p>
            <a:r>
              <a:rPr lang="en-US" dirty="0"/>
              <a:t>The spacing between the clips (lead pitch) is typically 0.1 in (2.54 mm).</a:t>
            </a:r>
            <a:endParaRPr lang="en-US" dirty="0" smtClean="0"/>
          </a:p>
          <a:p>
            <a:r>
              <a:rPr lang="en-US" dirty="0"/>
              <a:t>Typically the spring clips are rated for </a:t>
            </a:r>
            <a:r>
              <a:rPr lang="en-US" dirty="0" smtClean="0"/>
              <a:t>1A at 5V and </a:t>
            </a:r>
            <a:r>
              <a:rPr lang="en-US" dirty="0"/>
              <a:t>0.333 amperes at 15 volts (</a:t>
            </a:r>
            <a:r>
              <a:rPr lang="en-US" dirty="0" smtClean="0"/>
              <a:t>5W).</a:t>
            </a:r>
          </a:p>
          <a:p>
            <a:endParaRPr lang="en-US" dirty="0" smtClean="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951" y="431499"/>
            <a:ext cx="5141893" cy="6174346"/>
          </a:xfrm>
          <a:prstGeom prst="rect">
            <a:avLst/>
          </a:prstGeom>
        </p:spPr>
      </p:pic>
    </p:spTree>
    <p:extLst>
      <p:ext uri="{BB962C8B-B14F-4D97-AF65-F5344CB8AC3E}">
        <p14:creationId xmlns:p14="http://schemas.microsoft.com/office/powerpoint/2010/main" val="407443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223" y="1210614"/>
            <a:ext cx="184731" cy="369332"/>
          </a:xfrm>
          <a:prstGeom prst="rect">
            <a:avLst/>
          </a:prstGeom>
          <a:noFill/>
        </p:spPr>
        <p:txBody>
          <a:bodyPr wrap="none" rtlCol="0">
            <a:spAutoFit/>
          </a:bodyPr>
          <a:lstStyle/>
          <a:p>
            <a:endParaRPr lang="en-US" dirty="0"/>
          </a:p>
        </p:txBody>
      </p:sp>
      <p:sp>
        <p:nvSpPr>
          <p:cNvPr id="4" name="TextBox 3"/>
          <p:cNvSpPr txBox="1"/>
          <p:nvPr/>
        </p:nvSpPr>
        <p:spPr>
          <a:xfrm>
            <a:off x="412124" y="471950"/>
            <a:ext cx="6053070"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t>The hole pattern for a typical etched </a:t>
            </a:r>
            <a:r>
              <a:rPr lang="en-US" dirty="0" smtClean="0"/>
              <a:t>prototyping PCB (printed circuit board) </a:t>
            </a:r>
            <a:r>
              <a:rPr lang="en-US" dirty="0"/>
              <a:t>is similar to the node pattern of the </a:t>
            </a:r>
            <a:r>
              <a:rPr lang="en-US" dirty="0" smtClean="0"/>
              <a:t>solder less </a:t>
            </a:r>
            <a:r>
              <a:rPr lang="en-US" dirty="0"/>
              <a:t>breadboards shown </a:t>
            </a:r>
            <a:r>
              <a:rPr lang="en-US" dirty="0" smtClean="0"/>
              <a:t>here.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five clip columns on the left of the notch are often marked as A, B, C, D, and E, while the ones on the right are marked F, G, H, I and J</a:t>
            </a:r>
            <a:r>
              <a:rPr lang="en-US" dirty="0" smtClean="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 bus strip usually contains two columns: one for ground and one for a supply voltage</a:t>
            </a:r>
            <a:r>
              <a:rPr lang="en-US" dirty="0" smtClean="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3989" y="803355"/>
            <a:ext cx="4030230" cy="537364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689" y="3490175"/>
            <a:ext cx="6324508" cy="3367825"/>
          </a:xfrm>
          <a:prstGeom prst="rect">
            <a:avLst/>
          </a:prstGeom>
        </p:spPr>
      </p:pic>
    </p:spTree>
    <p:extLst>
      <p:ext uri="{BB962C8B-B14F-4D97-AF65-F5344CB8AC3E}">
        <p14:creationId xmlns:p14="http://schemas.microsoft.com/office/powerpoint/2010/main" val="343121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13" y="976411"/>
            <a:ext cx="10337498" cy="4780446"/>
          </a:xfrm>
          <a:prstGeom prst="rect">
            <a:avLst/>
          </a:prstGeom>
        </p:spPr>
      </p:pic>
    </p:spTree>
    <p:extLst>
      <p:ext uri="{BB962C8B-B14F-4D97-AF65-F5344CB8AC3E}">
        <p14:creationId xmlns:p14="http://schemas.microsoft.com/office/powerpoint/2010/main" val="27562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852" y="193183"/>
            <a:ext cx="10947042" cy="2862322"/>
          </a:xfrm>
          <a:prstGeom prst="rect">
            <a:avLst/>
          </a:prstGeom>
          <a:noFill/>
        </p:spPr>
        <p:txBody>
          <a:bodyPr wrap="square" rtlCol="0">
            <a:spAutoFit/>
          </a:bodyPr>
          <a:lstStyle/>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a:t>Due to stray capacitance the breadboard limits applications under 10MHz.</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Solder less breadboards are further limited by their voltage and current ratings.</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Solder less </a:t>
            </a:r>
            <a:r>
              <a:rPr lang="en-US" dirty="0"/>
              <a:t>breadboards usually cannot accommodate </a:t>
            </a:r>
            <a:r>
              <a:rPr lang="en-US" dirty="0" smtClean="0"/>
              <a:t>surface mount devices </a:t>
            </a:r>
            <a:r>
              <a:rPr lang="en-US" dirty="0"/>
              <a:t>(</a:t>
            </a:r>
            <a:r>
              <a:rPr lang="en-US" dirty="0" smtClean="0"/>
              <a:t>SMDs) </a:t>
            </a:r>
            <a:r>
              <a:rPr lang="en-US" dirty="0"/>
              <a:t>or components with grid spacing other than 0.1 in (2.54 mm)</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70" y="2684887"/>
            <a:ext cx="3048000" cy="406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282" y="2684887"/>
            <a:ext cx="3048000" cy="4064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827" y="2684887"/>
            <a:ext cx="3043975" cy="4058633"/>
          </a:xfrm>
          <a:prstGeom prst="rect">
            <a:avLst/>
          </a:prstGeom>
        </p:spPr>
      </p:pic>
    </p:spTree>
    <p:extLst>
      <p:ext uri="{BB962C8B-B14F-4D97-AF65-F5344CB8AC3E}">
        <p14:creationId xmlns:p14="http://schemas.microsoft.com/office/powerpoint/2010/main" val="425355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4294967295"/>
          </p:nvPr>
        </p:nvSpPr>
        <p:spPr>
          <a:xfrm>
            <a:off x="528034" y="634084"/>
            <a:ext cx="4610636" cy="5560654"/>
          </a:xfrm>
        </p:spPr>
        <p:txBody>
          <a:bodyPr/>
          <a:lstStyle/>
          <a:p>
            <a:pPr marL="285750" indent="-285750">
              <a:lnSpc>
                <a:spcPct val="150000"/>
              </a:lnSpc>
              <a:buFont typeface="Wingdings" panose="05000000000000000000" pitchFamily="2" charset="2"/>
              <a:buChar char="§"/>
            </a:pPr>
            <a:r>
              <a:rPr lang="en-US" dirty="0"/>
              <a:t>Very complex circuits can become unmanageable on a solder less breadboard due to the large amount of wiring required</a:t>
            </a:r>
            <a:r>
              <a:rPr lang="en-US" dirty="0" smtClean="0"/>
              <a:t>.</a:t>
            </a:r>
          </a:p>
          <a:p>
            <a:pPr marL="285750" indent="-285750">
              <a:lnSpc>
                <a:spcPct val="150000"/>
              </a:lnSpc>
              <a:buFont typeface="Wingdings" panose="05000000000000000000" pitchFamily="2" charset="2"/>
              <a:buChar char="§"/>
            </a:pPr>
            <a:r>
              <a:rPr lang="en-US" dirty="0"/>
              <a:t>The very convenience of easy plugging and unplugging of connections also makes it too easy to accidentally disturb a connection, and the system becomes unreliable.</a:t>
            </a:r>
          </a:p>
          <a:p>
            <a:pPr marL="285750" indent="-285750">
              <a:lnSpc>
                <a:spcPct val="150000"/>
              </a:lnSpc>
              <a:buFont typeface="Wingdings" panose="05000000000000000000" pitchFamily="2" charset="2"/>
              <a:buChar char="§"/>
            </a:pPr>
            <a:endParaRPr lang="en-US" dirty="0"/>
          </a:p>
          <a:p>
            <a:endParaRPr lang="en-US" dirty="0"/>
          </a:p>
        </p:txBody>
      </p:sp>
      <p:pic>
        <p:nvPicPr>
          <p:cNvPr id="6" name="Picture Placeholder 5"/>
          <p:cNvPicPr>
            <a:picLocks noGrp="1" noChangeAspect="1"/>
          </p:cNvPicPr>
          <p:nvPr>
            <p:ph type="pic" idx="4294967295"/>
          </p:nvPr>
        </p:nvPicPr>
        <p:blipFill>
          <a:blip r:embed="rId2">
            <a:extLst>
              <a:ext uri="{28A0092B-C50C-407E-A947-70E740481C1C}">
                <a14:useLocalDpi xmlns:a14="http://schemas.microsoft.com/office/drawing/2010/main" val="0"/>
              </a:ext>
            </a:extLst>
          </a:blip>
          <a:srcRect t="7301" b="7301"/>
          <a:stretch>
            <a:fillRect/>
          </a:stretch>
        </p:blipFill>
        <p:spPr>
          <a:xfrm>
            <a:off x="5567564" y="866104"/>
            <a:ext cx="5838825" cy="4572000"/>
          </a:xfr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127" y="463640"/>
            <a:ext cx="6709893" cy="584775"/>
          </a:xfrm>
          <a:prstGeom prst="rect">
            <a:avLst/>
          </a:prstGeom>
          <a:noFill/>
        </p:spPr>
        <p:txBody>
          <a:bodyPr wrap="square" rtlCol="0">
            <a:spAutoFit/>
          </a:bodyPr>
          <a:lstStyle/>
          <a:p>
            <a:r>
              <a:rPr lang="en-US" sz="3200" dirty="0" smtClean="0"/>
              <a:t>Variations</a:t>
            </a:r>
            <a:endParaRPr lang="en-US" sz="3200" dirty="0"/>
          </a:p>
        </p:txBody>
      </p:sp>
      <p:sp>
        <p:nvSpPr>
          <p:cNvPr id="3" name="TextBox 2"/>
          <p:cNvSpPr txBox="1"/>
          <p:nvPr/>
        </p:nvSpPr>
        <p:spPr>
          <a:xfrm>
            <a:off x="631065" y="1352282"/>
            <a:ext cx="11127346" cy="3416320"/>
          </a:xfrm>
          <a:prstGeom prst="rect">
            <a:avLst/>
          </a:prstGeom>
          <a:noFill/>
        </p:spPr>
        <p:txBody>
          <a:bodyPr wrap="square" rtlCol="0">
            <a:spAutoFit/>
          </a:bodyPr>
          <a:lstStyle/>
          <a:p>
            <a:endParaRPr lang="en-US" dirty="0" smtClean="0"/>
          </a:p>
          <a:p>
            <a:pPr marL="285750" indent="-285750">
              <a:buFont typeface="Wingdings" panose="05000000000000000000" pitchFamily="2" charset="2"/>
              <a:buChar char="§"/>
            </a:pPr>
            <a:r>
              <a:rPr lang="en-US" dirty="0" smtClean="0"/>
              <a:t>Vero board is </a:t>
            </a:r>
            <a:r>
              <a:rPr lang="en-US" dirty="0"/>
              <a:t>a brand of </a:t>
            </a:r>
            <a:r>
              <a:rPr lang="en-US" dirty="0" smtClean="0"/>
              <a:t>strip board, </a:t>
            </a:r>
            <a:r>
              <a:rPr lang="en-US" dirty="0"/>
              <a:t>a pre-formed </a:t>
            </a:r>
            <a:r>
              <a:rPr lang="en-US" dirty="0" smtClean="0"/>
              <a:t>circuit board </a:t>
            </a:r>
            <a:r>
              <a:rPr lang="en-US" dirty="0"/>
              <a:t>material of copper strips on an insulating board which was originated and developed in the early 1960s by the </a:t>
            </a:r>
            <a:r>
              <a:rPr lang="en-US" dirty="0" smtClean="0"/>
              <a:t>Electronics </a:t>
            </a:r>
            <a:r>
              <a:rPr lang="en-US" dirty="0"/>
              <a:t>Department of </a:t>
            </a:r>
            <a:r>
              <a:rPr lang="en-US" dirty="0" smtClean="0"/>
              <a:t>VPE.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One </a:t>
            </a:r>
            <a:r>
              <a:rPr lang="en-US" dirty="0"/>
              <a:t>variant is called a </a:t>
            </a:r>
            <a:r>
              <a:rPr lang="en-US" dirty="0" smtClean="0"/>
              <a:t>Tri Pad </a:t>
            </a:r>
            <a:r>
              <a:rPr lang="en-US" dirty="0"/>
              <a:t>board. This is similar to </a:t>
            </a:r>
            <a:r>
              <a:rPr lang="en-US" dirty="0" smtClean="0"/>
              <a:t>strip board</a:t>
            </a:r>
            <a:r>
              <a:rPr lang="en-US" dirty="0"/>
              <a:t>, except that the conductive tracks do not run continuously along the board but are broken into sections, each of which spans three </a:t>
            </a:r>
            <a:r>
              <a:rPr lang="en-US" dirty="0" smtClean="0"/>
              <a:t>holes.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Perfboard </a:t>
            </a:r>
            <a:r>
              <a:rPr lang="en-US" dirty="0"/>
              <a:t>is a material for </a:t>
            </a:r>
            <a:r>
              <a:rPr lang="en-US" dirty="0" smtClean="0"/>
              <a:t>prototyping electronic circuits </a:t>
            </a:r>
            <a:r>
              <a:rPr lang="en-US" dirty="0"/>
              <a:t>(also called DOT PCB</a:t>
            </a:r>
            <a:r>
              <a:rPr lang="en-US" dirty="0" smtClean="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1722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76" y="218314"/>
            <a:ext cx="3287141" cy="2769585"/>
          </a:xfrm>
          <a:prstGeom prst="rect">
            <a:avLst/>
          </a:prstGeom>
        </p:spPr>
      </p:pic>
      <p:sp>
        <p:nvSpPr>
          <p:cNvPr id="3" name="TextBox 2"/>
          <p:cNvSpPr txBox="1"/>
          <p:nvPr/>
        </p:nvSpPr>
        <p:spPr>
          <a:xfrm>
            <a:off x="1133342" y="3000778"/>
            <a:ext cx="2871988" cy="400110"/>
          </a:xfrm>
          <a:prstGeom prst="rect">
            <a:avLst/>
          </a:prstGeom>
          <a:noFill/>
        </p:spPr>
        <p:txBody>
          <a:bodyPr wrap="square" rtlCol="0">
            <a:spAutoFit/>
          </a:bodyPr>
          <a:lstStyle/>
          <a:p>
            <a:r>
              <a:rPr lang="en-US" sz="2000" b="1" dirty="0" smtClean="0"/>
              <a:t>Vero Board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571" y="377447"/>
            <a:ext cx="4190287" cy="2451318"/>
          </a:xfrm>
          <a:prstGeom prst="rect">
            <a:avLst/>
          </a:prstGeom>
        </p:spPr>
      </p:pic>
      <p:sp>
        <p:nvSpPr>
          <p:cNvPr id="5" name="TextBox 4"/>
          <p:cNvSpPr txBox="1"/>
          <p:nvPr/>
        </p:nvSpPr>
        <p:spPr>
          <a:xfrm>
            <a:off x="9169759" y="3000778"/>
            <a:ext cx="4146997" cy="400110"/>
          </a:xfrm>
          <a:prstGeom prst="rect">
            <a:avLst/>
          </a:prstGeom>
          <a:noFill/>
        </p:spPr>
        <p:txBody>
          <a:bodyPr wrap="square" rtlCol="0">
            <a:spAutoFit/>
          </a:bodyPr>
          <a:lstStyle/>
          <a:p>
            <a:r>
              <a:rPr lang="en-US" sz="2000" b="1" dirty="0" smtClean="0"/>
              <a:t>Tri Pad</a:t>
            </a:r>
            <a:endParaRPr lang="en-US" b="1"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9417" y="3200833"/>
            <a:ext cx="4256240" cy="3524194"/>
          </a:xfrm>
          <a:prstGeom prst="rect">
            <a:avLst/>
          </a:prstGeom>
        </p:spPr>
      </p:pic>
      <p:sp>
        <p:nvSpPr>
          <p:cNvPr id="7" name="TextBox 6"/>
          <p:cNvSpPr txBox="1"/>
          <p:nvPr/>
        </p:nvSpPr>
        <p:spPr>
          <a:xfrm>
            <a:off x="8242479" y="5422005"/>
            <a:ext cx="1249250" cy="707886"/>
          </a:xfrm>
          <a:prstGeom prst="rect">
            <a:avLst/>
          </a:prstGeom>
          <a:noFill/>
        </p:spPr>
        <p:txBody>
          <a:bodyPr wrap="square" rtlCol="0">
            <a:spAutoFit/>
          </a:bodyPr>
          <a:lstStyle/>
          <a:p>
            <a:r>
              <a:rPr lang="en-US" sz="2000" b="1" dirty="0" smtClean="0"/>
              <a:t>Perf Board</a:t>
            </a:r>
            <a:endParaRPr lang="en-US" sz="2000" b="1" dirty="0"/>
          </a:p>
        </p:txBody>
      </p:sp>
    </p:spTree>
    <p:extLst>
      <p:ext uri="{BB962C8B-B14F-4D97-AF65-F5344CB8AC3E}">
        <p14:creationId xmlns:p14="http://schemas.microsoft.com/office/powerpoint/2010/main" val="15378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432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Euphemia</vt:lpstr>
      <vt:lpstr>Plantagenet Cherokee</vt:lpstr>
      <vt:lpstr>Wingdings</vt:lpstr>
      <vt:lpstr>Academic Literature 16x9</vt:lpstr>
      <vt:lpstr>Breadboard </vt:lpstr>
      <vt:lpstr>Introduction</vt:lpstr>
      <vt:lpstr>  Construction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2016-01-15T20:11:58Z</dcterms:created>
  <dcterms:modified xsi:type="dcterms:W3CDTF">2016-01-15T21:48:08Z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TC034313809991</vt:lpwstr>
  </property>
</Properties>
</file>