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1B4B0-5DB7-5048-B381-B7912A0C63CE}" type="datetimeFigureOut">
              <a:rPr lang="en-US" smtClean="0"/>
              <a:t>10/19/22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FAD84-046E-2044-8ECB-EAE643F8AD5A}" type="slidenum">
              <a:rPr lang="en-US" smtClean="0"/>
              <a:t>‹#›</a:t>
            </a:fld>
            <a:endParaRPr lang="en-US"/>
          </a:p>
        </p:txBody>
      </p:sp>
    </p:spTree>
    <p:extLst>
      <p:ext uri="{BB962C8B-B14F-4D97-AF65-F5344CB8AC3E}">
        <p14:creationId xmlns:p14="http://schemas.microsoft.com/office/powerpoint/2010/main" val="231653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FAD84-046E-2044-8ECB-EAE643F8AD5A}" type="slidenum">
              <a:rPr lang="en-US" smtClean="0"/>
              <a:t>6</a:t>
            </a:fld>
            <a:endParaRPr lang="en-US"/>
          </a:p>
        </p:txBody>
      </p:sp>
    </p:spTree>
    <p:extLst>
      <p:ext uri="{BB962C8B-B14F-4D97-AF65-F5344CB8AC3E}">
        <p14:creationId xmlns:p14="http://schemas.microsoft.com/office/powerpoint/2010/main" val="28650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EB56-BCF9-5C16-436E-9AAB015EED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FA0C6C-B8DC-5263-DCE5-981755CFBB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255740-9465-476C-6314-450A62A0B7C3}"/>
              </a:ext>
            </a:extLst>
          </p:cNvPr>
          <p:cNvSpPr>
            <a:spLocks noGrp="1"/>
          </p:cNvSpPr>
          <p:nvPr>
            <p:ph type="dt" sz="half" idx="10"/>
          </p:nvPr>
        </p:nvSpPr>
        <p:spPr/>
        <p:txBody>
          <a:bodyPr/>
          <a:lstStyle/>
          <a:p>
            <a:fld id="{A091FE8D-BAB2-E549-B6AB-79416A815839}" type="datetimeFigureOut">
              <a:rPr lang="en-US" smtClean="0"/>
              <a:t>10/19/22</a:t>
            </a:fld>
            <a:endParaRPr lang="en-US" dirty="0"/>
          </a:p>
        </p:txBody>
      </p:sp>
      <p:sp>
        <p:nvSpPr>
          <p:cNvPr id="5" name="Footer Placeholder 4">
            <a:extLst>
              <a:ext uri="{FF2B5EF4-FFF2-40B4-BE49-F238E27FC236}">
                <a16:creationId xmlns:a16="http://schemas.microsoft.com/office/drawing/2014/main" id="{910D30E3-C9F0-B2FD-EB07-09338E5C77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17E2CB-E77A-EB25-4552-D65E756535C8}"/>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153703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8D87-BAEA-1667-1AE0-0BA3BA0480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5B2FB6-F447-944C-50F4-5D60BFC9EE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DE37B-A3FD-3AAD-26A1-EA956577F67D}"/>
              </a:ext>
            </a:extLst>
          </p:cNvPr>
          <p:cNvSpPr>
            <a:spLocks noGrp="1"/>
          </p:cNvSpPr>
          <p:nvPr>
            <p:ph type="dt" sz="half" idx="10"/>
          </p:nvPr>
        </p:nvSpPr>
        <p:spPr/>
        <p:txBody>
          <a:bodyPr/>
          <a:lstStyle/>
          <a:p>
            <a:fld id="{A091FE8D-BAB2-E549-B6AB-79416A815839}" type="datetimeFigureOut">
              <a:rPr lang="en-US" smtClean="0"/>
              <a:t>10/19/22</a:t>
            </a:fld>
            <a:endParaRPr lang="en-US" dirty="0"/>
          </a:p>
        </p:txBody>
      </p:sp>
      <p:sp>
        <p:nvSpPr>
          <p:cNvPr id="5" name="Footer Placeholder 4">
            <a:extLst>
              <a:ext uri="{FF2B5EF4-FFF2-40B4-BE49-F238E27FC236}">
                <a16:creationId xmlns:a16="http://schemas.microsoft.com/office/drawing/2014/main" id="{E773C5D8-AE20-7648-5911-19F01B240A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8A7993-B361-8CF3-7849-E3C0E40DA172}"/>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46581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B3846-DBF4-6C38-D4FD-7AEC8BAAF0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3E3BE8-4158-0EC0-4E08-F50FDD9ED7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AFA12-5A43-0C92-A55D-4771B1EAAEEF}"/>
              </a:ext>
            </a:extLst>
          </p:cNvPr>
          <p:cNvSpPr>
            <a:spLocks noGrp="1"/>
          </p:cNvSpPr>
          <p:nvPr>
            <p:ph type="dt" sz="half" idx="10"/>
          </p:nvPr>
        </p:nvSpPr>
        <p:spPr/>
        <p:txBody>
          <a:bodyPr/>
          <a:lstStyle/>
          <a:p>
            <a:fld id="{A091FE8D-BAB2-E549-B6AB-79416A815839}" type="datetimeFigureOut">
              <a:rPr lang="en-US" smtClean="0"/>
              <a:t>10/19/22</a:t>
            </a:fld>
            <a:endParaRPr lang="en-US" dirty="0"/>
          </a:p>
        </p:txBody>
      </p:sp>
      <p:sp>
        <p:nvSpPr>
          <p:cNvPr id="5" name="Footer Placeholder 4">
            <a:extLst>
              <a:ext uri="{FF2B5EF4-FFF2-40B4-BE49-F238E27FC236}">
                <a16:creationId xmlns:a16="http://schemas.microsoft.com/office/drawing/2014/main" id="{B476D011-35E5-22BC-5E08-E479072646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6B2E3D-3EE4-2B68-DEE4-D189CEE03863}"/>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4049513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04DF-523A-6BBF-6AA9-8313F6A940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6280F-B31C-E9C8-B9FB-AA130A38DA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1EEB5-E272-F63F-AE43-215767B0CC5A}"/>
              </a:ext>
            </a:extLst>
          </p:cNvPr>
          <p:cNvSpPr>
            <a:spLocks noGrp="1"/>
          </p:cNvSpPr>
          <p:nvPr>
            <p:ph type="dt" sz="half" idx="10"/>
          </p:nvPr>
        </p:nvSpPr>
        <p:spPr/>
        <p:txBody>
          <a:bodyPr/>
          <a:lstStyle/>
          <a:p>
            <a:fld id="{A091FE8D-BAB2-E549-B6AB-79416A815839}" type="datetimeFigureOut">
              <a:rPr lang="en-US" smtClean="0"/>
              <a:t>10/19/22</a:t>
            </a:fld>
            <a:endParaRPr lang="en-US" dirty="0"/>
          </a:p>
        </p:txBody>
      </p:sp>
      <p:sp>
        <p:nvSpPr>
          <p:cNvPr id="5" name="Footer Placeholder 4">
            <a:extLst>
              <a:ext uri="{FF2B5EF4-FFF2-40B4-BE49-F238E27FC236}">
                <a16:creationId xmlns:a16="http://schemas.microsoft.com/office/drawing/2014/main" id="{5B3AA87D-094A-A5FC-B7ED-CB05DFFCC1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D0D631-B916-3F79-1EDB-794E9F512DA0}"/>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31811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5971F-C717-065E-4DDF-5C75488C1F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0FA098-914B-E7E6-523C-C68EEFC855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8B5BD6-FE63-BC52-EE9E-3C0A00FFCC73}"/>
              </a:ext>
            </a:extLst>
          </p:cNvPr>
          <p:cNvSpPr>
            <a:spLocks noGrp="1"/>
          </p:cNvSpPr>
          <p:nvPr>
            <p:ph type="dt" sz="half" idx="10"/>
          </p:nvPr>
        </p:nvSpPr>
        <p:spPr/>
        <p:txBody>
          <a:bodyPr/>
          <a:lstStyle/>
          <a:p>
            <a:fld id="{A091FE8D-BAB2-E549-B6AB-79416A815839}" type="datetimeFigureOut">
              <a:rPr lang="en-US" smtClean="0"/>
              <a:t>10/19/22</a:t>
            </a:fld>
            <a:endParaRPr lang="en-US" dirty="0"/>
          </a:p>
        </p:txBody>
      </p:sp>
      <p:sp>
        <p:nvSpPr>
          <p:cNvPr id="5" name="Footer Placeholder 4">
            <a:extLst>
              <a:ext uri="{FF2B5EF4-FFF2-40B4-BE49-F238E27FC236}">
                <a16:creationId xmlns:a16="http://schemas.microsoft.com/office/drawing/2014/main" id="{30775999-5D6B-9797-F33D-5EA3BC5005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C4A00D-F19F-9A83-791F-576456B9E00F}"/>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796465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3A2E-DDDF-6EAC-7763-76E618092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01F297-F9AF-490C-237C-7C9185025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3F36CD-CCA2-3AC5-AAEF-BF99EB305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C9905-C5EE-1C41-0A00-2BAB748989A4}"/>
              </a:ext>
            </a:extLst>
          </p:cNvPr>
          <p:cNvSpPr>
            <a:spLocks noGrp="1"/>
          </p:cNvSpPr>
          <p:nvPr>
            <p:ph type="dt" sz="half" idx="10"/>
          </p:nvPr>
        </p:nvSpPr>
        <p:spPr/>
        <p:txBody>
          <a:bodyPr/>
          <a:lstStyle/>
          <a:p>
            <a:fld id="{A091FE8D-BAB2-E549-B6AB-79416A815839}" type="datetimeFigureOut">
              <a:rPr lang="en-US" smtClean="0"/>
              <a:t>10/19/22</a:t>
            </a:fld>
            <a:endParaRPr lang="en-US" dirty="0"/>
          </a:p>
        </p:txBody>
      </p:sp>
      <p:sp>
        <p:nvSpPr>
          <p:cNvPr id="6" name="Footer Placeholder 5">
            <a:extLst>
              <a:ext uri="{FF2B5EF4-FFF2-40B4-BE49-F238E27FC236}">
                <a16:creationId xmlns:a16="http://schemas.microsoft.com/office/drawing/2014/main" id="{0AFC6D58-E18A-6EAC-D392-D7C6B08863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2BD3E6-7C43-6E3B-B39E-A93FB2843DFD}"/>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127287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7688-4945-0817-8BEF-319C19DC8D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084F23-E330-AE53-0860-D0A62442A9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C6B30E-7A3C-6B00-1381-19044E379C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97E13-9E6B-7E5A-729A-5D9A04FBB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008E8D-EBC4-7B8B-4F6C-C1E606AA87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189E63-9E1B-3B7B-9204-6F86422FA466}"/>
              </a:ext>
            </a:extLst>
          </p:cNvPr>
          <p:cNvSpPr>
            <a:spLocks noGrp="1"/>
          </p:cNvSpPr>
          <p:nvPr>
            <p:ph type="dt" sz="half" idx="10"/>
          </p:nvPr>
        </p:nvSpPr>
        <p:spPr/>
        <p:txBody>
          <a:bodyPr/>
          <a:lstStyle/>
          <a:p>
            <a:fld id="{A091FE8D-BAB2-E549-B6AB-79416A815839}" type="datetimeFigureOut">
              <a:rPr lang="en-US" smtClean="0"/>
              <a:t>10/19/22</a:t>
            </a:fld>
            <a:endParaRPr lang="en-US" dirty="0"/>
          </a:p>
        </p:txBody>
      </p:sp>
      <p:sp>
        <p:nvSpPr>
          <p:cNvPr id="8" name="Footer Placeholder 7">
            <a:extLst>
              <a:ext uri="{FF2B5EF4-FFF2-40B4-BE49-F238E27FC236}">
                <a16:creationId xmlns:a16="http://schemas.microsoft.com/office/drawing/2014/main" id="{9CFE30A0-1021-4AEF-399B-D0592609CBD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D5632E4-7D19-BACA-5A09-DF8C40806F68}"/>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306795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8C7B-49F6-D365-DD4A-A1C873B0CC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597928-276D-B3BB-A0FC-C38C23CA59CE}"/>
              </a:ext>
            </a:extLst>
          </p:cNvPr>
          <p:cNvSpPr>
            <a:spLocks noGrp="1"/>
          </p:cNvSpPr>
          <p:nvPr>
            <p:ph type="dt" sz="half" idx="10"/>
          </p:nvPr>
        </p:nvSpPr>
        <p:spPr/>
        <p:txBody>
          <a:bodyPr/>
          <a:lstStyle/>
          <a:p>
            <a:fld id="{A091FE8D-BAB2-E549-B6AB-79416A815839}" type="datetimeFigureOut">
              <a:rPr lang="en-US" smtClean="0"/>
              <a:t>10/19/22</a:t>
            </a:fld>
            <a:endParaRPr lang="en-US" dirty="0"/>
          </a:p>
        </p:txBody>
      </p:sp>
      <p:sp>
        <p:nvSpPr>
          <p:cNvPr id="4" name="Footer Placeholder 3">
            <a:extLst>
              <a:ext uri="{FF2B5EF4-FFF2-40B4-BE49-F238E27FC236}">
                <a16:creationId xmlns:a16="http://schemas.microsoft.com/office/drawing/2014/main" id="{799431D0-07C8-D8D8-25AC-B396885B851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ED6B2D-BFC2-3F4F-B6F6-7A272015E096}"/>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3335197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DF7BE4-4616-BBBD-1134-22615F90E65E}"/>
              </a:ext>
            </a:extLst>
          </p:cNvPr>
          <p:cNvSpPr>
            <a:spLocks noGrp="1"/>
          </p:cNvSpPr>
          <p:nvPr>
            <p:ph type="dt" sz="half" idx="10"/>
          </p:nvPr>
        </p:nvSpPr>
        <p:spPr/>
        <p:txBody>
          <a:bodyPr/>
          <a:lstStyle/>
          <a:p>
            <a:fld id="{A091FE8D-BAB2-E549-B6AB-79416A815839}" type="datetimeFigureOut">
              <a:rPr lang="en-US" smtClean="0"/>
              <a:t>10/19/22</a:t>
            </a:fld>
            <a:endParaRPr lang="en-US" dirty="0"/>
          </a:p>
        </p:txBody>
      </p:sp>
      <p:sp>
        <p:nvSpPr>
          <p:cNvPr id="3" name="Footer Placeholder 2">
            <a:extLst>
              <a:ext uri="{FF2B5EF4-FFF2-40B4-BE49-F238E27FC236}">
                <a16:creationId xmlns:a16="http://schemas.microsoft.com/office/drawing/2014/main" id="{7DDE00EB-8F96-0E97-B60D-C019B35B57C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DD84924-BBE0-38DB-82F2-ABEE22E859E6}"/>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14589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54BC-B5C3-6FFE-9853-EE3226A9C3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BEE0CB-C046-47E3-A1A6-D2D976BC6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4A78D0-3872-026C-4C96-C7AF2EA7A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25D1B-8B39-6B9E-4185-DAA2AE87D71D}"/>
              </a:ext>
            </a:extLst>
          </p:cNvPr>
          <p:cNvSpPr>
            <a:spLocks noGrp="1"/>
          </p:cNvSpPr>
          <p:nvPr>
            <p:ph type="dt" sz="half" idx="10"/>
          </p:nvPr>
        </p:nvSpPr>
        <p:spPr/>
        <p:txBody>
          <a:bodyPr/>
          <a:lstStyle/>
          <a:p>
            <a:fld id="{A091FE8D-BAB2-E549-B6AB-79416A815839}" type="datetimeFigureOut">
              <a:rPr lang="en-US" smtClean="0"/>
              <a:t>10/19/22</a:t>
            </a:fld>
            <a:endParaRPr lang="en-US" dirty="0"/>
          </a:p>
        </p:txBody>
      </p:sp>
      <p:sp>
        <p:nvSpPr>
          <p:cNvPr id="6" name="Footer Placeholder 5">
            <a:extLst>
              <a:ext uri="{FF2B5EF4-FFF2-40B4-BE49-F238E27FC236}">
                <a16:creationId xmlns:a16="http://schemas.microsoft.com/office/drawing/2014/main" id="{9D492DB1-D5AB-9DEC-7C04-B14812FC8E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3AFFFF-A990-089D-DCD6-570CBE98624A}"/>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264183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7721-80D6-E87E-E2E5-2A95CFEA2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61C23B-76E1-EB63-D213-A68CBEEAD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63E7D92-03D6-56DD-AB41-55CD5DF54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91D8AE-17AB-2D58-CC5F-E9FB7E9A792C}"/>
              </a:ext>
            </a:extLst>
          </p:cNvPr>
          <p:cNvSpPr>
            <a:spLocks noGrp="1"/>
          </p:cNvSpPr>
          <p:nvPr>
            <p:ph type="dt" sz="half" idx="10"/>
          </p:nvPr>
        </p:nvSpPr>
        <p:spPr/>
        <p:txBody>
          <a:bodyPr/>
          <a:lstStyle/>
          <a:p>
            <a:fld id="{A091FE8D-BAB2-E549-B6AB-79416A815839}" type="datetimeFigureOut">
              <a:rPr lang="en-US" smtClean="0"/>
              <a:t>10/19/22</a:t>
            </a:fld>
            <a:endParaRPr lang="en-US" dirty="0"/>
          </a:p>
        </p:txBody>
      </p:sp>
      <p:sp>
        <p:nvSpPr>
          <p:cNvPr id="6" name="Footer Placeholder 5">
            <a:extLst>
              <a:ext uri="{FF2B5EF4-FFF2-40B4-BE49-F238E27FC236}">
                <a16:creationId xmlns:a16="http://schemas.microsoft.com/office/drawing/2014/main" id="{7FE63D5C-B01C-9FD7-4CB6-56C94A2D43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124AA2D-FD42-F87B-D7AE-B32D6CCF4958}"/>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31760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3CE43-3FC7-F6F5-F325-E590D6FDC5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368D84-F501-D144-70B8-BB955558F7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3A79C-2375-28F3-EB52-7F78894F80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1FE8D-BAB2-E549-B6AB-79416A815839}" type="datetimeFigureOut">
              <a:rPr lang="en-US" smtClean="0"/>
              <a:t>10/19/22</a:t>
            </a:fld>
            <a:endParaRPr lang="en-US" dirty="0"/>
          </a:p>
        </p:txBody>
      </p:sp>
      <p:sp>
        <p:nvSpPr>
          <p:cNvPr id="5" name="Footer Placeholder 4">
            <a:extLst>
              <a:ext uri="{FF2B5EF4-FFF2-40B4-BE49-F238E27FC236}">
                <a16:creationId xmlns:a16="http://schemas.microsoft.com/office/drawing/2014/main" id="{45B6D698-8487-BC1C-8E59-0D214931F8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124E45C-ED6A-6AC5-C9D5-102F05C10B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1B5F9-F639-C846-9561-1AF91EA3082E}" type="slidenum">
              <a:rPr lang="en-US" smtClean="0"/>
              <a:t>‹#›</a:t>
            </a:fld>
            <a:endParaRPr lang="en-US" dirty="0"/>
          </a:p>
        </p:txBody>
      </p:sp>
    </p:spTree>
    <p:extLst>
      <p:ext uri="{BB962C8B-B14F-4D97-AF65-F5344CB8AC3E}">
        <p14:creationId xmlns:p14="http://schemas.microsoft.com/office/powerpoint/2010/main" val="3920936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45A4-FF52-4D5C-6669-ADB7680EC16A}"/>
              </a:ext>
            </a:extLst>
          </p:cNvPr>
          <p:cNvSpPr>
            <a:spLocks noGrp="1"/>
          </p:cNvSpPr>
          <p:nvPr>
            <p:ph type="ctrTitle"/>
          </p:nvPr>
        </p:nvSpPr>
        <p:spPr>
          <a:xfrm>
            <a:off x="1524000" y="1108075"/>
            <a:ext cx="9144000" cy="2387600"/>
          </a:xfrm>
        </p:spPr>
        <p:txBody>
          <a:bodyPr/>
          <a:lstStyle/>
          <a:p>
            <a:r>
              <a:rPr lang="en-US" dirty="0">
                <a:pattFill prst="pct50">
                  <a:fgClr>
                    <a:schemeClr val="tx1"/>
                  </a:fgClr>
                  <a:bgClr>
                    <a:schemeClr val="accent5">
                      <a:lumMod val="60000"/>
                      <a:lumOff val="40000"/>
                    </a:schemeClr>
                  </a:bgClr>
                </a:pattFill>
              </a:rPr>
              <a:t>Capstone project week 17</a:t>
            </a:r>
          </a:p>
        </p:txBody>
      </p:sp>
      <p:sp>
        <p:nvSpPr>
          <p:cNvPr id="3" name="Subtitle 2">
            <a:extLst>
              <a:ext uri="{FF2B5EF4-FFF2-40B4-BE49-F238E27FC236}">
                <a16:creationId xmlns:a16="http://schemas.microsoft.com/office/drawing/2014/main" id="{C4622635-27A9-1DF9-9601-D7A52236ECB2}"/>
              </a:ext>
            </a:extLst>
          </p:cNvPr>
          <p:cNvSpPr>
            <a:spLocks noGrp="1"/>
          </p:cNvSpPr>
          <p:nvPr>
            <p:ph type="subTitle" idx="1"/>
          </p:nvPr>
        </p:nvSpPr>
        <p:spPr>
          <a:pattFill prst="pct70">
            <a:fgClr>
              <a:schemeClr val="accent1">
                <a:lumMod val="20000"/>
                <a:lumOff val="80000"/>
              </a:schemeClr>
            </a:fgClr>
            <a:bgClr>
              <a:schemeClr val="bg1"/>
            </a:bgClr>
          </a:pattFill>
        </p:spPr>
        <p:txBody>
          <a:bodyPr/>
          <a:lstStyle/>
          <a:p>
            <a:endParaRPr lang="en-US" dirty="0"/>
          </a:p>
          <a:p>
            <a:r>
              <a:rPr lang="en-US" dirty="0"/>
              <a:t>Linear optimization project</a:t>
            </a:r>
          </a:p>
        </p:txBody>
      </p:sp>
    </p:spTree>
    <p:extLst>
      <p:ext uri="{BB962C8B-B14F-4D97-AF65-F5344CB8AC3E}">
        <p14:creationId xmlns:p14="http://schemas.microsoft.com/office/powerpoint/2010/main" val="386690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7182-0437-3344-6870-020E51560EFC}"/>
              </a:ext>
            </a:extLst>
          </p:cNvPr>
          <p:cNvSpPr>
            <a:spLocks noGrp="1"/>
          </p:cNvSpPr>
          <p:nvPr>
            <p:ph type="title"/>
          </p:nvPr>
        </p:nvSpPr>
        <p:spPr>
          <a:xfrm>
            <a:off x="838200" y="365125"/>
            <a:ext cx="5935579" cy="826001"/>
          </a:xfrm>
        </p:spPr>
        <p:txBody>
          <a:bodyPr>
            <a:normAutofit fontScale="90000"/>
          </a:bodyPr>
          <a:lstStyle/>
          <a:p>
            <a:r>
              <a:rPr lang="en-US" sz="1800" b="1" dirty="0">
                <a:solidFill>
                  <a:srgbClr val="4F5159"/>
                </a:solidFill>
                <a:effectLst/>
                <a:latin typeface="Arial" panose="020B0604020202020204" pitchFamily="34" charset="0"/>
              </a:rPr>
              <a:t>Problem Statement </a:t>
            </a:r>
            <a:br>
              <a:rPr lang="en-US" dirty="0">
                <a:effectLst/>
              </a:rPr>
            </a:br>
            <a:endParaRPr lang="en-US" dirty="0"/>
          </a:p>
        </p:txBody>
      </p:sp>
      <p:sp>
        <p:nvSpPr>
          <p:cNvPr id="3" name="Content Placeholder 2">
            <a:extLst>
              <a:ext uri="{FF2B5EF4-FFF2-40B4-BE49-F238E27FC236}">
                <a16:creationId xmlns:a16="http://schemas.microsoft.com/office/drawing/2014/main" id="{69D448A4-D2BD-4431-B38E-2FA3B237F24E}"/>
              </a:ext>
            </a:extLst>
          </p:cNvPr>
          <p:cNvSpPr>
            <a:spLocks noGrp="1"/>
          </p:cNvSpPr>
          <p:nvPr>
            <p:ph idx="1"/>
          </p:nvPr>
        </p:nvSpPr>
        <p:spPr>
          <a:xfrm>
            <a:off x="165715" y="1044701"/>
            <a:ext cx="10548938" cy="4518025"/>
          </a:xfrm>
        </p:spPr>
        <p:txBody>
          <a:bodyPr>
            <a:normAutofit/>
          </a:bodyPr>
          <a:lstStyle/>
          <a:p>
            <a:pPr marL="0" marR="0">
              <a:spcBef>
                <a:spcPts val="0"/>
              </a:spcBef>
              <a:spcAft>
                <a:spcPts val="0"/>
              </a:spcAft>
            </a:pPr>
            <a:endParaRPr lang="en-US" sz="180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Aft>
                <a:spcPts val="0"/>
              </a:spcAft>
              <a:buNone/>
            </a:pPr>
            <a:r>
              <a:rPr lang="en-US" sz="1800" dirty="0">
                <a:solidFill>
                  <a:srgbClr val="4F5159"/>
                </a:solidFill>
                <a:latin typeface="Arial,Bold"/>
              </a:rPr>
              <a:t>Problem scenario : With the machinery you have right now, you see that you can create 200 Type X ventilators per hour and 140 Type Y ventilators per hour. After some calculations, you note that the profit per Type X ventilator is $25 and the profit per Type Y ventilator is $30. You have also discovered that in a week you can create a maximum of 6000 Type X ventilators and 4000 Type Y ventilators because of the person-hours and capacity of specialists available to you. </a:t>
            </a:r>
          </a:p>
          <a:p>
            <a:pPr marL="0" marR="0" indent="0">
              <a:spcAft>
                <a:spcPts val="0"/>
              </a:spcAft>
              <a:buNone/>
            </a:pPr>
            <a:r>
              <a:rPr lang="en-US" sz="1800" dirty="0">
                <a:solidFill>
                  <a:srgbClr val="4F5159"/>
                </a:solidFill>
                <a:latin typeface="Arial,Bold"/>
              </a:rPr>
              <a:t>Note that you have only 40 hours per week to produce them. </a:t>
            </a:r>
          </a:p>
          <a:p>
            <a:pPr marL="0" indent="0">
              <a:buNone/>
            </a:pPr>
            <a:r>
              <a:rPr lang="en-US" sz="1800" dirty="0">
                <a:solidFill>
                  <a:srgbClr val="4F5159"/>
                </a:solidFill>
                <a:latin typeface="Arial,Bold"/>
              </a:rPr>
              <a:t>Profit or objective function=25X+30Y</a:t>
            </a:r>
          </a:p>
          <a:p>
            <a:pPr marL="0" indent="0">
              <a:buNone/>
            </a:pPr>
            <a:endParaRPr lang="en-US" sz="1800" dirty="0">
              <a:solidFill>
                <a:srgbClr val="567A93"/>
              </a:solidFill>
              <a:latin typeface="Cambria Math" panose="02040503050406030204" pitchFamily="18" charset="0"/>
            </a:endParaRPr>
          </a:p>
          <a:p>
            <a:pPr marL="0" indent="0">
              <a:buNone/>
            </a:pPr>
            <a:r>
              <a:rPr lang="en-US" sz="1800" dirty="0">
                <a:solidFill>
                  <a:srgbClr val="007FC4"/>
                </a:solidFill>
                <a:effectLst/>
                <a:latin typeface="Arial,Bold"/>
              </a:rPr>
              <a:t>Limitations </a:t>
            </a:r>
            <a:endParaRPr lang="en-US" sz="1800" dirty="0">
              <a:solidFill>
                <a:srgbClr val="567A93"/>
              </a:solidFill>
              <a:effectLst/>
              <a:latin typeface="Cambria Math" panose="02040503050406030204" pitchFamily="18" charset="0"/>
            </a:endParaRPr>
          </a:p>
          <a:p>
            <a:pPr marL="0" indent="0">
              <a:buNone/>
            </a:pPr>
            <a:r>
              <a:rPr lang="en-US" sz="1800" dirty="0">
                <a:solidFill>
                  <a:srgbClr val="4F5159"/>
                </a:solidFill>
                <a:effectLst/>
                <a:latin typeface="Arial,Bold"/>
              </a:rPr>
              <a:t>Time </a:t>
            </a:r>
            <a:r>
              <a:rPr lang="en-US" sz="1800" dirty="0">
                <a:solidFill>
                  <a:srgbClr val="4F5159"/>
                </a:solidFill>
                <a:latin typeface="Arial,Bold"/>
              </a:rPr>
              <a:t>constraint   :maximum time available for both ventilators' creation</a:t>
            </a:r>
          </a:p>
          <a:p>
            <a:pPr marL="0" indent="0">
              <a:buNone/>
            </a:pPr>
            <a:r>
              <a:rPr lang="en-US" sz="1800" dirty="0">
                <a:solidFill>
                  <a:srgbClr val="4F5159"/>
                </a:solidFill>
                <a:effectLst/>
                <a:latin typeface="Arial,Bold"/>
              </a:rPr>
              <a:t>Production constraint    :Time/hour creation of ventilators</a:t>
            </a:r>
          </a:p>
          <a:p>
            <a:pPr marL="0" indent="0">
              <a:buNone/>
            </a:pPr>
            <a:r>
              <a:rPr lang="en-US" sz="1800" dirty="0">
                <a:solidFill>
                  <a:srgbClr val="4F5159"/>
                </a:solidFill>
                <a:effectLst/>
                <a:latin typeface="Arial,BoldItalic"/>
              </a:rPr>
              <a:t>What is the right amount of </a:t>
            </a:r>
            <a:r>
              <a:rPr lang="en-US" sz="1800" dirty="0">
                <a:solidFill>
                  <a:srgbClr val="4F5159"/>
                </a:solidFill>
                <a:effectLst/>
                <a:latin typeface="Cambria Math" panose="02040503050406030204" pitchFamily="18" charset="0"/>
              </a:rPr>
              <a:t>𝒙𝟏, 𝒂𝒏𝒅 𝒙𝟐</a:t>
            </a:r>
            <a:r>
              <a:rPr lang="en-US" sz="1800" dirty="0">
                <a:solidFill>
                  <a:srgbClr val="4F5159"/>
                </a:solidFill>
                <a:effectLst/>
                <a:latin typeface="Arial,BoldItalic"/>
              </a:rPr>
              <a:t>? Where X and Y are decision variables</a:t>
            </a:r>
            <a:endParaRPr lang="en-US" dirty="0">
              <a:effectLst/>
            </a:endParaRPr>
          </a:p>
          <a:p>
            <a:pPr marL="0" indent="0">
              <a:buNone/>
            </a:pPr>
            <a:endParaRPr lang="en-US" dirty="0">
              <a:effectLst/>
            </a:endParaRPr>
          </a:p>
          <a:p>
            <a:pPr marL="0" indent="0">
              <a:buNone/>
            </a:pPr>
            <a:endParaRPr lang="en-US" dirty="0">
              <a:effectLst/>
            </a:endParaRPr>
          </a:p>
          <a:p>
            <a:endParaRPr lang="en-US" dirty="0"/>
          </a:p>
        </p:txBody>
      </p:sp>
    </p:spTree>
    <p:extLst>
      <p:ext uri="{BB962C8B-B14F-4D97-AF65-F5344CB8AC3E}">
        <p14:creationId xmlns:p14="http://schemas.microsoft.com/office/powerpoint/2010/main" val="122516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65E7-D6C2-F462-7654-C5BA5A7F273F}"/>
              </a:ext>
            </a:extLst>
          </p:cNvPr>
          <p:cNvSpPr>
            <a:spLocks noGrp="1"/>
          </p:cNvSpPr>
          <p:nvPr>
            <p:ph type="title"/>
          </p:nvPr>
        </p:nvSpPr>
        <p:spPr>
          <a:xfrm>
            <a:off x="838200" y="365126"/>
            <a:ext cx="5819775" cy="820737"/>
          </a:xfrm>
        </p:spPr>
        <p:txBody>
          <a:bodyPr/>
          <a:lstStyle/>
          <a:p>
            <a:r>
              <a:rPr lang="en-US" b="1" dirty="0"/>
              <a:t> </a:t>
            </a:r>
            <a:r>
              <a:rPr lang="en-US" sz="1800" b="1" dirty="0">
                <a:latin typeface="Arial" panose="020B0604020202020204" pitchFamily="34" charset="0"/>
                <a:cs typeface="Arial" panose="020B0604020202020204" pitchFamily="34" charset="0"/>
              </a:rPr>
              <a:t>Solutions</a:t>
            </a:r>
          </a:p>
        </p:txBody>
      </p:sp>
      <p:sp>
        <p:nvSpPr>
          <p:cNvPr id="3" name="Content Placeholder 2">
            <a:extLst>
              <a:ext uri="{FF2B5EF4-FFF2-40B4-BE49-F238E27FC236}">
                <a16:creationId xmlns:a16="http://schemas.microsoft.com/office/drawing/2014/main" id="{48B711B7-070C-BAE9-47D4-C57313EC48E8}"/>
              </a:ext>
            </a:extLst>
          </p:cNvPr>
          <p:cNvSpPr>
            <a:spLocks noGrp="1"/>
          </p:cNvSpPr>
          <p:nvPr>
            <p:ph idx="1"/>
          </p:nvPr>
        </p:nvSpPr>
        <p:spPr>
          <a:xfrm>
            <a:off x="328613" y="1185863"/>
            <a:ext cx="11025187" cy="5486400"/>
          </a:xfrm>
        </p:spPr>
        <p:txBody>
          <a:bodyPr vert="horz" lIns="91440" tIns="45720" rIns="91440" bIns="45720" rtlCol="0">
            <a:normAutofit/>
          </a:bodyPr>
          <a:lstStyle/>
          <a:p>
            <a:pPr marL="0">
              <a:spcBef>
                <a:spcPts val="0"/>
              </a:spcBef>
            </a:pPr>
            <a:r>
              <a:rPr lang="en-US" sz="1800" dirty="0">
                <a:solidFill>
                  <a:srgbClr val="262626"/>
                </a:solidFill>
                <a:latin typeface="Calibri" panose="020F0502020204030204" pitchFamily="34" charset="0"/>
                <a:cs typeface="Calibri" panose="020F0502020204030204" pitchFamily="34" charset="0"/>
              </a:rPr>
              <a:t>Let's declare our decision variable constraints X for ventilator one and second ventilator for Y</a:t>
            </a:r>
          </a:p>
          <a:p>
            <a:pPr marL="0" indent="0">
              <a:spcBef>
                <a:spcPts val="0"/>
              </a:spcBef>
              <a:buNone/>
            </a:pPr>
            <a:r>
              <a:rPr lang="en-US" sz="1800" dirty="0">
                <a:solidFill>
                  <a:srgbClr val="262626"/>
                </a:solidFill>
                <a:latin typeface="Calibri" panose="020F0502020204030204" pitchFamily="34" charset="0"/>
                <a:cs typeface="Calibri" panose="020F0502020204030204" pitchFamily="34" charset="0"/>
              </a:rPr>
              <a:t>Where </a:t>
            </a:r>
          </a:p>
          <a:p>
            <a:pPr marL="0">
              <a:spcBef>
                <a:spcPts val="0"/>
              </a:spcBef>
            </a:pPr>
            <a:r>
              <a:rPr lang="en-US" sz="1800" dirty="0">
                <a:solidFill>
                  <a:srgbClr val="262626"/>
                </a:solidFill>
                <a:latin typeface="Calibri" panose="020F0502020204030204" pitchFamily="34" charset="0"/>
                <a:cs typeface="Calibri" panose="020F0502020204030204" pitchFamily="34" charset="0"/>
              </a:rPr>
              <a:t>X&gt;=0</a:t>
            </a:r>
          </a:p>
          <a:p>
            <a:pPr marL="0">
              <a:spcBef>
                <a:spcPts val="0"/>
              </a:spcBef>
            </a:pPr>
            <a:r>
              <a:rPr lang="en-US" sz="1800" dirty="0">
                <a:solidFill>
                  <a:srgbClr val="262626"/>
                </a:solidFill>
                <a:latin typeface="Calibri" panose="020F0502020204030204" pitchFamily="34" charset="0"/>
                <a:cs typeface="Calibri" panose="020F0502020204030204" pitchFamily="34" charset="0"/>
              </a:rPr>
              <a:t>Y&gt;=0</a:t>
            </a:r>
          </a:p>
          <a:p>
            <a:pPr marL="0">
              <a:spcBef>
                <a:spcPts val="0"/>
              </a:spcBef>
            </a:pPr>
            <a:r>
              <a:rPr lang="en-US" sz="1800" dirty="0">
                <a:solidFill>
                  <a:srgbClr val="262626"/>
                </a:solidFill>
                <a:latin typeface="Calibri" panose="020F0502020204030204" pitchFamily="34" charset="0"/>
                <a:cs typeface="Calibri" panose="020F0502020204030204" pitchFamily="34" charset="0"/>
              </a:rPr>
              <a:t>Ventilator produced per hour=1/200 *X + 1/140 *Y &lt;=40</a:t>
            </a:r>
          </a:p>
          <a:p>
            <a:pPr marL="0">
              <a:spcBef>
                <a:spcPts val="0"/>
              </a:spcBef>
            </a:pPr>
            <a:r>
              <a:rPr lang="en-US" sz="1800" dirty="0">
                <a:solidFill>
                  <a:srgbClr val="262626"/>
                </a:solidFill>
                <a:latin typeface="Calibri" panose="020F0502020204030204" pitchFamily="34" charset="0"/>
                <a:cs typeface="Calibri" panose="020F0502020204030204" pitchFamily="34" charset="0"/>
              </a:rPr>
              <a:t>Our objective function is to maximize the profit so</a:t>
            </a:r>
          </a:p>
          <a:p>
            <a:pPr marL="0">
              <a:spcBef>
                <a:spcPts val="0"/>
              </a:spcBef>
            </a:pPr>
            <a:r>
              <a:rPr lang="en-US" sz="1800" dirty="0">
                <a:solidFill>
                  <a:srgbClr val="262626"/>
                </a:solidFill>
                <a:latin typeface="Calibri" panose="020F0502020204030204" pitchFamily="34" charset="0"/>
                <a:cs typeface="Calibri" panose="020F0502020204030204" pitchFamily="34" charset="0"/>
              </a:rPr>
              <a:t>Profit per ventilator =25X+30Y</a:t>
            </a:r>
          </a:p>
          <a:p>
            <a:pPr marL="0">
              <a:spcBef>
                <a:spcPts val="0"/>
              </a:spcBef>
            </a:pPr>
            <a:r>
              <a:rPr lang="en-US" sz="1800" dirty="0">
                <a:solidFill>
                  <a:srgbClr val="262626"/>
                </a:solidFill>
                <a:latin typeface="Calibri" panose="020F0502020204030204" pitchFamily="34" charset="0"/>
                <a:cs typeface="Calibri" panose="020F0502020204030204" pitchFamily="34" charset="0"/>
              </a:rPr>
              <a:t>Limits shown in right hand side</a:t>
            </a:r>
          </a:p>
          <a:p>
            <a:pPr marL="0">
              <a:spcBef>
                <a:spcPts val="0"/>
              </a:spcBef>
            </a:pPr>
            <a:r>
              <a:rPr lang="en-US" sz="1800" dirty="0">
                <a:solidFill>
                  <a:srgbClr val="262626"/>
                </a:solidFill>
                <a:latin typeface="Calibri" panose="020F0502020204030204" pitchFamily="34" charset="0"/>
                <a:cs typeface="Calibri" panose="020F0502020204030204" pitchFamily="34" charset="0"/>
              </a:rPr>
              <a:t>Screenshot below in AMPL</a:t>
            </a:r>
          </a:p>
          <a:p>
            <a:pPr marL="0">
              <a:spcBef>
                <a:spcPts val="0"/>
              </a:spcBef>
            </a:pPr>
            <a:endParaRPr lang="en-US" sz="1800" dirty="0">
              <a:solidFill>
                <a:srgbClr val="262626"/>
              </a:solidFill>
              <a:latin typeface="Calibri" panose="020F0502020204030204" pitchFamily="34" charset="0"/>
              <a:cs typeface="Calibri" panose="020F0502020204030204" pitchFamily="34" charset="0"/>
            </a:endParaRPr>
          </a:p>
          <a:p>
            <a:pPr marL="0">
              <a:spcBef>
                <a:spcPts val="0"/>
              </a:spcBef>
            </a:pPr>
            <a:endParaRPr lang="en-US" sz="1800" dirty="0">
              <a:solidFill>
                <a:srgbClr val="262626"/>
              </a:solidFill>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4AE68189-C2DD-A7A7-7307-6B85BF25026C}"/>
              </a:ext>
            </a:extLst>
          </p:cNvPr>
          <p:cNvGraphicFramePr>
            <a:graphicFrameLocks noGrp="1"/>
          </p:cNvGraphicFramePr>
          <p:nvPr>
            <p:extLst>
              <p:ext uri="{D42A27DB-BD31-4B8C-83A1-F6EECF244321}">
                <p14:modId xmlns:p14="http://schemas.microsoft.com/office/powerpoint/2010/main" val="4163023752"/>
              </p:ext>
            </p:extLst>
          </p:nvPr>
        </p:nvGraphicFramePr>
        <p:xfrm>
          <a:off x="7372350" y="3429000"/>
          <a:ext cx="3371850" cy="1443036"/>
        </p:xfrm>
        <a:graphic>
          <a:graphicData uri="http://schemas.openxmlformats.org/drawingml/2006/table">
            <a:tbl>
              <a:tblPr firstRow="1" firstCol="1" bandRow="1">
                <a:tableStyleId>{5C22544A-7EE6-4342-B048-85BDC9FD1C3A}</a:tableStyleId>
              </a:tblPr>
              <a:tblGrid>
                <a:gridCol w="2656596">
                  <a:extLst>
                    <a:ext uri="{9D8B030D-6E8A-4147-A177-3AD203B41FA5}">
                      <a16:colId xmlns:a16="http://schemas.microsoft.com/office/drawing/2014/main" val="1689754269"/>
                    </a:ext>
                  </a:extLst>
                </a:gridCol>
                <a:gridCol w="715254">
                  <a:extLst>
                    <a:ext uri="{9D8B030D-6E8A-4147-A177-3AD203B41FA5}">
                      <a16:colId xmlns:a16="http://schemas.microsoft.com/office/drawing/2014/main" val="2541343070"/>
                    </a:ext>
                  </a:extLst>
                </a:gridCol>
              </a:tblGrid>
              <a:tr h="360759">
                <a:tc gridSpan="2">
                  <a:txBody>
                    <a:bodyPr/>
                    <a:lstStyle/>
                    <a:p>
                      <a:pPr marL="0" marR="0" algn="ctr">
                        <a:spcBef>
                          <a:spcPts val="0"/>
                        </a:spcBef>
                        <a:spcAft>
                          <a:spcPts val="0"/>
                        </a:spcAft>
                      </a:pPr>
                      <a:r>
                        <a:rPr lang="en-US" sz="1200" dirty="0">
                          <a:effectLst/>
                        </a:rPr>
                        <a:t>Limits/constraints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3101191113"/>
                  </a:ext>
                </a:extLst>
              </a:tr>
              <a:tr h="360759">
                <a:tc>
                  <a:txBody>
                    <a:bodyPr/>
                    <a:lstStyle/>
                    <a:p>
                      <a:pPr marL="0" marR="0" algn="ctr">
                        <a:spcBef>
                          <a:spcPts val="0"/>
                        </a:spcBef>
                        <a:spcAft>
                          <a:spcPts val="0"/>
                        </a:spcAft>
                      </a:pPr>
                      <a:r>
                        <a:rPr lang="en-US" sz="1200" dirty="0">
                          <a:effectLst/>
                        </a:rPr>
                        <a:t>Maximum Production 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6000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62494096"/>
                  </a:ext>
                </a:extLst>
              </a:tr>
              <a:tr h="360759">
                <a:tc>
                  <a:txBody>
                    <a:bodyPr/>
                    <a:lstStyle/>
                    <a:p>
                      <a:pPr marL="0" marR="0" algn="ctr">
                        <a:spcBef>
                          <a:spcPts val="0"/>
                        </a:spcBef>
                        <a:spcAft>
                          <a:spcPts val="0"/>
                        </a:spcAft>
                      </a:pPr>
                      <a:r>
                        <a:rPr lang="en-US" sz="1200" dirty="0">
                          <a:effectLst/>
                        </a:rPr>
                        <a:t>Maximum Production 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4000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92413526"/>
                  </a:ext>
                </a:extLst>
              </a:tr>
              <a:tr h="360759">
                <a:tc>
                  <a:txBody>
                    <a:bodyPr/>
                    <a:lstStyle/>
                    <a:p>
                      <a:pPr marL="0" marR="0">
                        <a:spcBef>
                          <a:spcPts val="0"/>
                        </a:spcBef>
                        <a:spcAft>
                          <a:spcPts val="0"/>
                        </a:spcAft>
                      </a:pPr>
                      <a:r>
                        <a:rPr lang="en-US" sz="1200" dirty="0">
                          <a:effectLst/>
                        </a:rPr>
                        <a:t>time (hours/week)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40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86525602"/>
                  </a:ext>
                </a:extLst>
              </a:tr>
            </a:tbl>
          </a:graphicData>
        </a:graphic>
      </p:graphicFrame>
      <p:pic>
        <p:nvPicPr>
          <p:cNvPr id="5" name="Picture 4" descr="Graphical user interface, text, application&#10;&#10;Description automatically generated">
            <a:extLst>
              <a:ext uri="{FF2B5EF4-FFF2-40B4-BE49-F238E27FC236}">
                <a16:creationId xmlns:a16="http://schemas.microsoft.com/office/drawing/2014/main" id="{FD308FDB-0524-AE2F-836F-10A6C7274D25}"/>
              </a:ext>
            </a:extLst>
          </p:cNvPr>
          <p:cNvPicPr>
            <a:picLocks noChangeAspect="1"/>
          </p:cNvPicPr>
          <p:nvPr/>
        </p:nvPicPr>
        <p:blipFill>
          <a:blip r:embed="rId2"/>
          <a:stretch>
            <a:fillRect/>
          </a:stretch>
        </p:blipFill>
        <p:spPr>
          <a:xfrm>
            <a:off x="341137" y="3428999"/>
            <a:ext cx="5822097" cy="3243263"/>
          </a:xfrm>
          <a:prstGeom prst="rect">
            <a:avLst/>
          </a:prstGeom>
        </p:spPr>
      </p:pic>
    </p:spTree>
    <p:extLst>
      <p:ext uri="{BB962C8B-B14F-4D97-AF65-F5344CB8AC3E}">
        <p14:creationId xmlns:p14="http://schemas.microsoft.com/office/powerpoint/2010/main" val="141218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BEEB-2125-5E3A-1783-3E450D511E6A}"/>
              </a:ext>
            </a:extLst>
          </p:cNvPr>
          <p:cNvSpPr>
            <a:spLocks noGrp="1"/>
          </p:cNvSpPr>
          <p:nvPr>
            <p:ph type="title"/>
          </p:nvPr>
        </p:nvSpPr>
        <p:spPr>
          <a:xfrm>
            <a:off x="838200" y="365126"/>
            <a:ext cx="6176963" cy="1149350"/>
          </a:xfrm>
        </p:spPr>
        <p:txBody>
          <a:bodyPr>
            <a:normAutofit/>
          </a:bodyPr>
          <a:lstStyle/>
          <a:p>
            <a:r>
              <a:rPr lang="en-US" sz="1800" b="1" dirty="0">
                <a:latin typeface="Arial" panose="020B0604020202020204" pitchFamily="34" charset="0"/>
                <a:cs typeface="Arial" panose="020B0604020202020204" pitchFamily="34" charset="0"/>
              </a:rPr>
              <a:t>Business questions and answers</a:t>
            </a:r>
          </a:p>
        </p:txBody>
      </p:sp>
      <p:sp>
        <p:nvSpPr>
          <p:cNvPr id="3" name="Content Placeholder 2">
            <a:extLst>
              <a:ext uri="{FF2B5EF4-FFF2-40B4-BE49-F238E27FC236}">
                <a16:creationId xmlns:a16="http://schemas.microsoft.com/office/drawing/2014/main" id="{D6C2B282-7F2B-7D0E-2656-C1E0068D9DC4}"/>
              </a:ext>
            </a:extLst>
          </p:cNvPr>
          <p:cNvSpPr>
            <a:spLocks noGrp="1"/>
          </p:cNvSpPr>
          <p:nvPr>
            <p:ph idx="1"/>
          </p:nvPr>
        </p:nvSpPr>
        <p:spPr/>
        <p:txBody>
          <a:bodyPr>
            <a:normAutofit fontScale="92500" lnSpcReduction="10000"/>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Now just we can see that the optimal solution we got in objective function is maximum profit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Total  objective profit amount is 192000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Our X decision variable value is 6000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Our Y decision variable value is 1400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Now if we check the slack value against the available constraints' values, we consume the actual creation of X ventilators  equals to its maximum limit of creation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Number of Y creation is 1400 which is less than its maximum creation limit 4000.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time constraint is fully consumed as slack is 0 ,the time limit provided, and actual time taken is equal.</a:t>
            </a:r>
          </a:p>
          <a:p>
            <a:pPr marL="0" marR="0" indent="0">
              <a:spcBef>
                <a:spcPts val="0"/>
              </a:spcBef>
              <a:spcAft>
                <a:spcPts val="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Question 1)It is feasible to produce any type of ventilator?</a:t>
            </a:r>
          </a:p>
          <a:p>
            <a:pPr marL="0" marR="0" indent="0">
              <a:spcBef>
                <a:spcPts val="0"/>
              </a:spcBef>
              <a:spcAft>
                <a:spcPts val="0"/>
              </a:spcAft>
              <a:buNone/>
            </a:pPr>
            <a:endPar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b="1"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Answer: it is feasible to produce any type of ventilator provided our constraints are getting satisfied, also keeping nonnegative variables in mind as well.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feasible </a:t>
            </a:r>
            <a:r>
              <a:rPr lang="en-US" sz="1800" dirty="0">
                <a:effectLst/>
                <a:latin typeface="Calibri" panose="020F0502020204030204" pitchFamily="34" charset="0"/>
                <a:ea typeface="Calibri" panose="020F0502020204030204" pitchFamily="34" charset="0"/>
                <a:cs typeface="Times New Roman" panose="02020603050405020304" pitchFamily="18" charset="0"/>
              </a:rPr>
              <a:t>solution to this optimization problem.</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Assume Type X=0 and type Y=4000</a:t>
            </a:r>
          </a:p>
          <a:p>
            <a:pPr marL="0" marR="0" indent="0">
              <a:spcBef>
                <a:spcPts val="0"/>
              </a:spcBef>
              <a:spcAft>
                <a:spcPts val="0"/>
              </a:spcAft>
              <a:buNone/>
            </a:pPr>
            <a:r>
              <a:rPr lang="en-US" sz="1800" b="1"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1/200*0+1/140*4000&lt;=40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b="1"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28&lt;=40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solidFill>
                  <a:srgbClr val="262626"/>
                </a:solidFill>
                <a:effectLst/>
                <a:latin typeface="Calibri" panose="020F0502020204030204" pitchFamily="34" charset="0"/>
                <a:ea typeface="Times New Roman" panose="02020603050405020304" pitchFamily="18" charset="0"/>
              </a:rPr>
              <a:t>Our equation still satisfies the limits so we can produce any type of ventilator as needed</a:t>
            </a:r>
            <a:r>
              <a:rPr lang="en-US" sz="1800" dirty="0">
                <a:effectLst/>
              </a:rPr>
              <a:t> </a:t>
            </a:r>
          </a:p>
          <a:p>
            <a:pPr marL="0" indent="0">
              <a:buNone/>
            </a:pPr>
            <a:endParaRPr lang="en-US" sz="1800" dirty="0">
              <a:effectLst/>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4911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E001-A259-51EE-146A-F478D4443EBF}"/>
              </a:ext>
            </a:extLst>
          </p:cNvPr>
          <p:cNvSpPr>
            <a:spLocks noGrp="1"/>
          </p:cNvSpPr>
          <p:nvPr>
            <p:ph type="title"/>
          </p:nvPr>
        </p:nvSpPr>
        <p:spPr>
          <a:xfrm>
            <a:off x="838200" y="365125"/>
            <a:ext cx="5257800" cy="835025"/>
          </a:xfrm>
        </p:spPr>
        <p:txBody>
          <a:bodyPr>
            <a:normAutofit/>
          </a:bodyPr>
          <a:lstStyle/>
          <a:p>
            <a:r>
              <a:rPr lang="en-US" sz="1800" b="1" dirty="0">
                <a:latin typeface="Arial" panose="020B0604020202020204" pitchFamily="34" charset="0"/>
                <a:cs typeface="Arial" panose="020B0604020202020204" pitchFamily="34" charset="0"/>
              </a:rPr>
              <a:t>Business questions and answers</a:t>
            </a:r>
          </a:p>
        </p:txBody>
      </p:sp>
      <p:sp>
        <p:nvSpPr>
          <p:cNvPr id="3" name="Content Placeholder 2">
            <a:extLst>
              <a:ext uri="{FF2B5EF4-FFF2-40B4-BE49-F238E27FC236}">
                <a16:creationId xmlns:a16="http://schemas.microsoft.com/office/drawing/2014/main" id="{9584F858-1AB2-528C-53CC-6AB81AD139CE}"/>
              </a:ext>
            </a:extLst>
          </p:cNvPr>
          <p:cNvSpPr>
            <a:spLocks noGrp="1"/>
          </p:cNvSpPr>
          <p:nvPr>
            <p:ph idx="1"/>
          </p:nvPr>
        </p:nvSpPr>
        <p:spPr>
          <a:xfrm>
            <a:off x="838200" y="1314450"/>
            <a:ext cx="10515600" cy="4862513"/>
          </a:xfrm>
        </p:spPr>
        <p:txBody>
          <a:bodyPr>
            <a:normAutofit/>
          </a:bodyPr>
          <a:lstStyle/>
          <a:p>
            <a:pPr marL="0" indent="0">
              <a:buNone/>
            </a:pPr>
            <a:endParaRPr lang="en-US" dirty="0">
              <a:effectLst/>
            </a:endParaRPr>
          </a:p>
          <a:p>
            <a:pPr marL="0" marR="0" indent="0">
              <a:spcBef>
                <a:spcPts val="0"/>
              </a:spcBef>
              <a:spcAft>
                <a:spcPts val="0"/>
              </a:spcAft>
              <a:buNone/>
            </a:pPr>
            <a:r>
              <a:rPr lang="en-US"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 Question 2</a:t>
            </a:r>
            <a:endPar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Which generates more profit?</a:t>
            </a:r>
            <a:endPar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b="1"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Answer: </a:t>
            </a:r>
            <a:r>
              <a:rPr lang="en-US" sz="180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If we investigate the profit per type equation definitely </a:t>
            </a:r>
            <a:r>
              <a:rPr lang="en-US" sz="1800" b="1"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Type Y ventilators</a:t>
            </a:r>
            <a:r>
              <a:rPr lang="en-US" sz="180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 have more profit generation.</a:t>
            </a:r>
          </a:p>
          <a:p>
            <a:pPr marL="0" marR="0" indent="0">
              <a:spcBef>
                <a:spcPts val="0"/>
              </a:spcBef>
              <a:spcAft>
                <a:spcPts val="0"/>
              </a:spcAft>
              <a:buNone/>
            </a:pPr>
            <a:endParaRPr lang="en-US" sz="1800" dirty="0">
              <a:solidFill>
                <a:srgbClr val="262626"/>
              </a:solidFill>
              <a:latin typeface="Calibri" panose="020F0502020204030204" pitchFamily="34" charset="0"/>
              <a:ea typeface="Calibri" panose="020F0502020204030204" pitchFamily="34" charset="0"/>
              <a:cs typeface="Calibri" panose="020F0502020204030204" pitchFamily="34" charset="0"/>
            </a:endParaRPr>
          </a:p>
          <a:p>
            <a:pPr marL="0" marR="0" indent="0">
              <a:spcBef>
                <a:spcPts val="0"/>
              </a:spcBef>
              <a:spcAft>
                <a:spcPts val="0"/>
              </a:spcAft>
              <a:buNone/>
            </a:pPr>
            <a:r>
              <a:rPr lang="en-US"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Question 3</a:t>
            </a:r>
            <a:endPar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R="0" indent="0">
              <a:spcBef>
                <a:spcPts val="0"/>
              </a:spcBef>
              <a:spcAft>
                <a:spcPts val="0"/>
              </a:spcAft>
              <a:buNone/>
            </a:pPr>
            <a:r>
              <a:rPr lang="en-US"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Is it better to produce only one type of ventilator or both? If you decide to </a:t>
            </a:r>
            <a:endPar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produce both, in what proportion should each be produced?</a:t>
            </a:r>
            <a:endPar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800" b="1"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Answer: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can produce both type of ventilators as even in current scenario we have created 1400  type Y ventilators ,we have still maximum limit of 4000.We are still under supply limit .As the profit per ventilators are concerned, we can create more Y type 2 ventilators as compared to Type 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Example if I change the production per hour by</a:t>
            </a: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1/100*X +1/200*Y&lt;=40,</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still under constraints so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need to change the production per hour rate  for both each ventilator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In present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current scenario we have already reached the maximum of 6000 ventilators of Type X ventilator so can’t produce more now.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Type X has less profit per ventilator also.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2562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730F-2382-96D3-F710-F0C540CDBB3E}"/>
              </a:ext>
            </a:extLst>
          </p:cNvPr>
          <p:cNvSpPr>
            <a:spLocks noGrp="1"/>
          </p:cNvSpPr>
          <p:nvPr>
            <p:ph type="title"/>
          </p:nvPr>
        </p:nvSpPr>
        <p:spPr>
          <a:xfrm>
            <a:off x="838200" y="142876"/>
            <a:ext cx="6777037" cy="842964"/>
          </a:xfrm>
        </p:spPr>
        <p:txBody>
          <a:bodyPr>
            <a:normAutofit/>
          </a:bodyPr>
          <a:lstStyle/>
          <a:p>
            <a:r>
              <a:rPr lang="en-US" sz="1800" b="1" dirty="0">
                <a:latin typeface="Arial" panose="020B0604020202020204" pitchFamily="34" charset="0"/>
                <a:cs typeface="Arial" panose="020B0604020202020204" pitchFamily="34" charset="0"/>
              </a:rPr>
              <a:t>Business questions and answers</a:t>
            </a:r>
          </a:p>
        </p:txBody>
      </p:sp>
      <p:sp>
        <p:nvSpPr>
          <p:cNvPr id="3" name="Content Placeholder 2">
            <a:extLst>
              <a:ext uri="{FF2B5EF4-FFF2-40B4-BE49-F238E27FC236}">
                <a16:creationId xmlns:a16="http://schemas.microsoft.com/office/drawing/2014/main" id="{10123FA7-A00A-30BF-5070-11E1624565B3}"/>
              </a:ext>
            </a:extLst>
          </p:cNvPr>
          <p:cNvSpPr>
            <a:spLocks noGrp="1"/>
          </p:cNvSpPr>
          <p:nvPr>
            <p:ph idx="1"/>
          </p:nvPr>
        </p:nvSpPr>
        <p:spPr>
          <a:xfrm>
            <a:off x="409575" y="745734"/>
            <a:ext cx="11372849" cy="5969389"/>
          </a:xfrm>
        </p:spPr>
        <p:txBody>
          <a:bodyPr>
            <a:normAutofit fontScale="77500" lnSpcReduction="20000"/>
          </a:bodyPr>
          <a:lstStyle/>
          <a:p>
            <a:pPr marL="0" marR="0" indent="0">
              <a:spcBef>
                <a:spcPts val="0"/>
              </a:spcBef>
              <a:spcAft>
                <a:spcPts val="0"/>
              </a:spcAft>
              <a:buNone/>
            </a:pPr>
            <a:r>
              <a:rPr lang="en-US" sz="21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Question 4</a:t>
            </a:r>
          </a:p>
          <a:p>
            <a:pPr marL="0" marR="0" indent="0">
              <a:spcBef>
                <a:spcPts val="0"/>
              </a:spcBef>
              <a:spcAft>
                <a:spcPts val="0"/>
              </a:spcAft>
              <a:buNone/>
            </a:pPr>
            <a:endParaRPr lang="en-US" sz="2100" b="1"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r>
              <a:rPr lang="en-US" sz="22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Finally, you will have to calculate the final profit of the production of ventilators. You should include in your analysis what would happen if your product presents any defects, how to compete in a market that is new for you and what you would do if you overproduce ventilators</a:t>
            </a:r>
            <a:endParaRPr lang="en-US" sz="2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2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or they undersell. If necessary, you should be willing to challenge the validity of the number of ventilators to produce given in the description above.</a:t>
            </a:r>
          </a:p>
          <a:p>
            <a:pPr marL="0" marR="0" indent="0">
              <a:spcBef>
                <a:spcPts val="0"/>
              </a:spcBef>
              <a:spcAft>
                <a:spcPts val="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Answer: The final profit is </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192000  </a:t>
            </a: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If the product has any defects in anyone of the Type X or Y ventilators, we can choose one depending upon the feasible solution it gives.</a:t>
            </a:r>
          </a:p>
          <a:p>
            <a:pPr marL="0" marR="0" indent="0">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If the product is new and have to compete in the market, we can make predictive analysis on how the previous organization ventilators prices and production on time affected the profit in the market.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limits or production constraints of our company is too tight or more in compared to the peer organization production of ventilators.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limits or demand slack will let us decide we need to overproduce or under produce ventilators. In this example the cost to produce cheapest individual ventilators if we assume 100 dollars that will surpass the profit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amount violating constraints so its is not relevant in this given example.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Given our current scenario in the time constraints we have consumed 40 hours limit the actual value and maximum value are same.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Type X ventilators are also reached the maximum production limit 6000 ventilators.</a:t>
            </a:r>
          </a:p>
          <a:p>
            <a:pPr marL="0" marR="0" indent="0">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Now the Type Y ventilators is 1400  produced now ,but we have maximum limit of 4000.</a:t>
            </a:r>
          </a:p>
          <a:p>
            <a:pPr marL="0" marR="0" indent="0">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So, we have available production capacity still there for 2600 ventilators, but Time constraints is not left to produce any extra Type Y ventilators so we cannot reuse this for any profits in this case.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94321824"/>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949</Words>
  <Application>Microsoft Macintosh PowerPoint</Application>
  <PresentationFormat>Widescreen</PresentationFormat>
  <Paragraphs>87</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Arial,Bold</vt:lpstr>
      <vt:lpstr>Arial,BoldItalic</vt:lpstr>
      <vt:lpstr>Calibri</vt:lpstr>
      <vt:lpstr>Calibri Light</vt:lpstr>
      <vt:lpstr>Cambria Math</vt:lpstr>
      <vt:lpstr>Times New Roman</vt:lpstr>
      <vt:lpstr>Office Theme</vt:lpstr>
      <vt:lpstr>Capstone project week 17</vt:lpstr>
      <vt:lpstr>Problem Statement  </vt:lpstr>
      <vt:lpstr> Solutions</vt:lpstr>
      <vt:lpstr>Business questions and answers</vt:lpstr>
      <vt:lpstr>Business questions and answers</vt:lpstr>
      <vt:lpstr>Business questions and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week 17</dc:title>
  <dc:creator>kumar saurabh</dc:creator>
  <cp:lastModifiedBy>kumar saurabh</cp:lastModifiedBy>
  <cp:revision>60</cp:revision>
  <dcterms:created xsi:type="dcterms:W3CDTF">2022-10-17T18:35:05Z</dcterms:created>
  <dcterms:modified xsi:type="dcterms:W3CDTF">2022-10-19T17:00:23Z</dcterms:modified>
</cp:coreProperties>
</file>