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1B4B0-5DB7-5048-B381-B7912A0C63CE}" type="datetimeFigureOut">
              <a:rPr lang="en-US" smtClean="0"/>
              <a:t>3/23/23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8FAD84-046E-2044-8ECB-EAE643F8AD5A}" type="slidenum">
              <a:rPr lang="en-US" smtClean="0"/>
              <a:t>‹#›</a:t>
            </a:fld>
            <a:endParaRPr lang="en-US"/>
          </a:p>
        </p:txBody>
      </p:sp>
    </p:spTree>
    <p:extLst>
      <p:ext uri="{BB962C8B-B14F-4D97-AF65-F5344CB8AC3E}">
        <p14:creationId xmlns:p14="http://schemas.microsoft.com/office/powerpoint/2010/main" val="231653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FAD84-046E-2044-8ECB-EAE643F8AD5A}" type="slidenum">
              <a:rPr lang="en-US" smtClean="0"/>
              <a:t>5</a:t>
            </a:fld>
            <a:endParaRPr lang="en-US"/>
          </a:p>
        </p:txBody>
      </p:sp>
    </p:spTree>
    <p:extLst>
      <p:ext uri="{BB962C8B-B14F-4D97-AF65-F5344CB8AC3E}">
        <p14:creationId xmlns:p14="http://schemas.microsoft.com/office/powerpoint/2010/main" val="28650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8FAD84-046E-2044-8ECB-EAE643F8AD5A}" type="slidenum">
              <a:rPr lang="en-US" smtClean="0"/>
              <a:t>7</a:t>
            </a:fld>
            <a:endParaRPr lang="en-US"/>
          </a:p>
        </p:txBody>
      </p:sp>
    </p:spTree>
    <p:extLst>
      <p:ext uri="{BB962C8B-B14F-4D97-AF65-F5344CB8AC3E}">
        <p14:creationId xmlns:p14="http://schemas.microsoft.com/office/powerpoint/2010/main" val="284838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EB56-BCF9-5C16-436E-9AAB015EED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FA0C6C-B8DC-5263-DCE5-981755CFB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255740-9465-476C-6314-450A62A0B7C3}"/>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5" name="Footer Placeholder 4">
            <a:extLst>
              <a:ext uri="{FF2B5EF4-FFF2-40B4-BE49-F238E27FC236}">
                <a16:creationId xmlns:a16="http://schemas.microsoft.com/office/drawing/2014/main" id="{910D30E3-C9F0-B2FD-EB07-09338E5C77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17E2CB-E77A-EB25-4552-D65E756535C8}"/>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153703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8D87-BAEA-1667-1AE0-0BA3BA0480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5B2FB6-F447-944C-50F4-5D60BFC9E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DE37B-A3FD-3AAD-26A1-EA956577F67D}"/>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5" name="Footer Placeholder 4">
            <a:extLst>
              <a:ext uri="{FF2B5EF4-FFF2-40B4-BE49-F238E27FC236}">
                <a16:creationId xmlns:a16="http://schemas.microsoft.com/office/drawing/2014/main" id="{E773C5D8-AE20-7648-5911-19F01B240A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7993-B361-8CF3-7849-E3C0E40DA172}"/>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46581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1B3846-DBF4-6C38-D4FD-7AEC8BAAF0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3E3BE8-4158-0EC0-4E08-F50FDD9ED7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AFA12-5A43-0C92-A55D-4771B1EAAEEF}"/>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5" name="Footer Placeholder 4">
            <a:extLst>
              <a:ext uri="{FF2B5EF4-FFF2-40B4-BE49-F238E27FC236}">
                <a16:creationId xmlns:a16="http://schemas.microsoft.com/office/drawing/2014/main" id="{B476D011-35E5-22BC-5E08-E4790726464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6B2E3D-3EE4-2B68-DEE4-D189CEE03863}"/>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404951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04DF-523A-6BBF-6AA9-8313F6A940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6280F-B31C-E9C8-B9FB-AA130A38DA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1EEB5-E272-F63F-AE43-215767B0CC5A}"/>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5" name="Footer Placeholder 4">
            <a:extLst>
              <a:ext uri="{FF2B5EF4-FFF2-40B4-BE49-F238E27FC236}">
                <a16:creationId xmlns:a16="http://schemas.microsoft.com/office/drawing/2014/main" id="{5B3AA87D-094A-A5FC-B7ED-CB05DFFCC1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D0D631-B916-3F79-1EDB-794E9F512DA0}"/>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31811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5971F-C717-065E-4DDF-5C75488C1F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0FA098-914B-E7E6-523C-C68EEFC855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B5BD6-FE63-BC52-EE9E-3C0A00FFCC73}"/>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5" name="Footer Placeholder 4">
            <a:extLst>
              <a:ext uri="{FF2B5EF4-FFF2-40B4-BE49-F238E27FC236}">
                <a16:creationId xmlns:a16="http://schemas.microsoft.com/office/drawing/2014/main" id="{30775999-5D6B-9797-F33D-5EA3BC5005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C4A00D-F19F-9A83-791F-576456B9E00F}"/>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79646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3A2E-DDDF-6EAC-7763-76E618092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1F297-F9AF-490C-237C-7C9185025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F36CD-CCA2-3AC5-AAEF-BF99EB3052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7C9905-C5EE-1C41-0A00-2BAB748989A4}"/>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6" name="Footer Placeholder 5">
            <a:extLst>
              <a:ext uri="{FF2B5EF4-FFF2-40B4-BE49-F238E27FC236}">
                <a16:creationId xmlns:a16="http://schemas.microsoft.com/office/drawing/2014/main" id="{0AFC6D58-E18A-6EAC-D392-D7C6B088632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2BD3E6-7C43-6E3B-B39E-A93FB2843DFD}"/>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127287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7688-4945-0817-8BEF-319C19DC8D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084F23-E330-AE53-0860-D0A62442A9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6B30E-7A3C-6B00-1381-19044E379C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97E13-9E6B-7E5A-729A-5D9A04FBB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008E8D-EBC4-7B8B-4F6C-C1E606AA8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189E63-9E1B-3B7B-9204-6F86422FA466}"/>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8" name="Footer Placeholder 7">
            <a:extLst>
              <a:ext uri="{FF2B5EF4-FFF2-40B4-BE49-F238E27FC236}">
                <a16:creationId xmlns:a16="http://schemas.microsoft.com/office/drawing/2014/main" id="{9CFE30A0-1021-4AEF-399B-D0592609CBD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D5632E4-7D19-BACA-5A09-DF8C40806F68}"/>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306795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08C7B-49F6-D365-DD4A-A1C873B0CC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97928-276D-B3BB-A0FC-C38C23CA59CE}"/>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4" name="Footer Placeholder 3">
            <a:extLst>
              <a:ext uri="{FF2B5EF4-FFF2-40B4-BE49-F238E27FC236}">
                <a16:creationId xmlns:a16="http://schemas.microsoft.com/office/drawing/2014/main" id="{799431D0-07C8-D8D8-25AC-B396885B851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4ED6B2D-BFC2-3F4F-B6F6-7A272015E096}"/>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3335197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F7BE4-4616-BBBD-1134-22615F90E65E}"/>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3" name="Footer Placeholder 2">
            <a:extLst>
              <a:ext uri="{FF2B5EF4-FFF2-40B4-BE49-F238E27FC236}">
                <a16:creationId xmlns:a16="http://schemas.microsoft.com/office/drawing/2014/main" id="{7DDE00EB-8F96-0E97-B60D-C019B35B57C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DD84924-BBE0-38DB-82F2-ABEE22E859E6}"/>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145895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354BC-B5C3-6FFE-9853-EE3226A9C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BEE0CB-C046-47E3-A1A6-D2D976BC6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4A78D0-3872-026C-4C96-C7AF2EA7A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625D1B-8B39-6B9E-4185-DAA2AE87D71D}"/>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6" name="Footer Placeholder 5">
            <a:extLst>
              <a:ext uri="{FF2B5EF4-FFF2-40B4-BE49-F238E27FC236}">
                <a16:creationId xmlns:a16="http://schemas.microsoft.com/office/drawing/2014/main" id="{9D492DB1-D5AB-9DEC-7C04-B14812FC8E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3AFFFF-A990-089D-DCD6-570CBE98624A}"/>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264183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7721-80D6-E87E-E2E5-2A95CFEA2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61C23B-76E1-EB63-D213-A68CBEEAD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63E7D92-03D6-56DD-AB41-55CD5DF54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1D8AE-17AB-2D58-CC5F-E9FB7E9A792C}"/>
              </a:ext>
            </a:extLst>
          </p:cNvPr>
          <p:cNvSpPr>
            <a:spLocks noGrp="1"/>
          </p:cNvSpPr>
          <p:nvPr>
            <p:ph type="dt" sz="half" idx="10"/>
          </p:nvPr>
        </p:nvSpPr>
        <p:spPr/>
        <p:txBody>
          <a:bodyPr/>
          <a:lstStyle/>
          <a:p>
            <a:fld id="{A091FE8D-BAB2-E549-B6AB-79416A815839}" type="datetimeFigureOut">
              <a:rPr lang="en-US" smtClean="0"/>
              <a:t>3/23/23</a:t>
            </a:fld>
            <a:endParaRPr lang="en-US" dirty="0"/>
          </a:p>
        </p:txBody>
      </p:sp>
      <p:sp>
        <p:nvSpPr>
          <p:cNvPr id="6" name="Footer Placeholder 5">
            <a:extLst>
              <a:ext uri="{FF2B5EF4-FFF2-40B4-BE49-F238E27FC236}">
                <a16:creationId xmlns:a16="http://schemas.microsoft.com/office/drawing/2014/main" id="{7FE63D5C-B01C-9FD7-4CB6-56C94A2D43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124AA2D-FD42-F87B-D7AE-B32D6CCF4958}"/>
              </a:ext>
            </a:extLst>
          </p:cNvPr>
          <p:cNvSpPr>
            <a:spLocks noGrp="1"/>
          </p:cNvSpPr>
          <p:nvPr>
            <p:ph type="sldNum" sz="quarter" idx="12"/>
          </p:nvPr>
        </p:nvSpPr>
        <p:spPr/>
        <p:txBody>
          <a:bodyPr/>
          <a:lstStyle/>
          <a:p>
            <a:fld id="{2361B5F9-F639-C846-9561-1AF91EA3082E}" type="slidenum">
              <a:rPr lang="en-US" smtClean="0"/>
              <a:t>‹#›</a:t>
            </a:fld>
            <a:endParaRPr lang="en-US" dirty="0"/>
          </a:p>
        </p:txBody>
      </p:sp>
    </p:spTree>
    <p:extLst>
      <p:ext uri="{BB962C8B-B14F-4D97-AF65-F5344CB8AC3E}">
        <p14:creationId xmlns:p14="http://schemas.microsoft.com/office/powerpoint/2010/main" val="31760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3CE43-3FC7-F6F5-F325-E590D6FDC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368D84-F501-D144-70B8-BB955558F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3A79C-2375-28F3-EB52-7F78894F80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1FE8D-BAB2-E549-B6AB-79416A815839}" type="datetimeFigureOut">
              <a:rPr lang="en-US" smtClean="0"/>
              <a:t>3/23/23</a:t>
            </a:fld>
            <a:endParaRPr lang="en-US" dirty="0"/>
          </a:p>
        </p:txBody>
      </p:sp>
      <p:sp>
        <p:nvSpPr>
          <p:cNvPr id="5" name="Footer Placeholder 4">
            <a:extLst>
              <a:ext uri="{FF2B5EF4-FFF2-40B4-BE49-F238E27FC236}">
                <a16:creationId xmlns:a16="http://schemas.microsoft.com/office/drawing/2014/main" id="{45B6D698-8487-BC1C-8E59-0D214931F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124E45C-ED6A-6AC5-C9D5-102F05C10B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1B5F9-F639-C846-9561-1AF91EA3082E}" type="slidenum">
              <a:rPr lang="en-US" smtClean="0"/>
              <a:t>‹#›</a:t>
            </a:fld>
            <a:endParaRPr lang="en-US" dirty="0"/>
          </a:p>
        </p:txBody>
      </p:sp>
    </p:spTree>
    <p:extLst>
      <p:ext uri="{BB962C8B-B14F-4D97-AF65-F5344CB8AC3E}">
        <p14:creationId xmlns:p14="http://schemas.microsoft.com/office/powerpoint/2010/main" val="3920936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aw.githubusercontent.com/vkoul/data/main/misc/household_data.cs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olecular model">
            <a:extLst>
              <a:ext uri="{FF2B5EF4-FFF2-40B4-BE49-F238E27FC236}">
                <a16:creationId xmlns:a16="http://schemas.microsoft.com/office/drawing/2014/main" id="{BCF6E60A-5CF4-0B72-4CA5-A3B3120D1DEE}"/>
              </a:ext>
            </a:extLst>
          </p:cNvPr>
          <p:cNvPicPr>
            <a:picLocks noChangeAspect="1"/>
          </p:cNvPicPr>
          <p:nvPr/>
        </p:nvPicPr>
        <p:blipFill rotWithShape="1">
          <a:blip r:embed="rId2"/>
          <a:srcRect t="7221" b="8509"/>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C45A4-FF52-4D5C-6669-ADB7680EC16A}"/>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b="1" kern="1800" dirty="0">
                <a:solidFill>
                  <a:srgbClr val="FFFFFF"/>
                </a:solidFill>
                <a:effectLst/>
                <a:latin typeface="Segoe UI" panose="020B0502040204020203" pitchFamily="34" charset="0"/>
                <a:ea typeface="Times New Roman" panose="02020603050405020304" pitchFamily="18" charset="0"/>
                <a:cs typeface="Times New Roman" panose="02020603050405020304" pitchFamily="18" charset="0"/>
              </a:rPr>
              <a:t>Data-Science-Capstone-RETAIL MARKETING ANAYLATICS</a:t>
            </a:r>
            <a:br>
              <a:rPr lang="en-US" sz="52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5200" dirty="0">
              <a:solidFill>
                <a:srgbClr val="FFFFFF"/>
              </a:solidFill>
            </a:endParaRPr>
          </a:p>
        </p:txBody>
      </p:sp>
      <p:sp>
        <p:nvSpPr>
          <p:cNvPr id="3" name="Subtitle 2">
            <a:extLst>
              <a:ext uri="{FF2B5EF4-FFF2-40B4-BE49-F238E27FC236}">
                <a16:creationId xmlns:a16="http://schemas.microsoft.com/office/drawing/2014/main" id="{C4622635-27A9-1DF9-9601-D7A52236ECB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CUSTOMER SEGGREGATION AND TARGETING</a:t>
            </a:r>
          </a:p>
        </p:txBody>
      </p:sp>
    </p:spTree>
    <p:extLst>
      <p:ext uri="{BB962C8B-B14F-4D97-AF65-F5344CB8AC3E}">
        <p14:creationId xmlns:p14="http://schemas.microsoft.com/office/powerpoint/2010/main" val="386690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7182-0437-3344-6870-020E51560EFC}"/>
              </a:ext>
            </a:extLst>
          </p:cNvPr>
          <p:cNvSpPr>
            <a:spLocks noGrp="1"/>
          </p:cNvSpPr>
          <p:nvPr>
            <p:ph type="title"/>
          </p:nvPr>
        </p:nvSpPr>
        <p:spPr>
          <a:xfrm flipH="1">
            <a:off x="0" y="134112"/>
            <a:ext cx="3250290" cy="1255776"/>
          </a:xfrm>
        </p:spPr>
        <p:txBody>
          <a:bodyPr>
            <a:normAutofit fontScale="90000"/>
          </a:bodyPr>
          <a:lstStyle/>
          <a:p>
            <a:r>
              <a:rPr lang="en-US" sz="3100" b="1" kern="1800" dirty="0">
                <a:solidFill>
                  <a:srgbClr val="24292F"/>
                </a:solidFill>
                <a:latin typeface="Segoe UI" panose="020B0502040204020203" pitchFamily="34" charset="0"/>
                <a:cs typeface="Times New Roman" panose="02020603050405020304" pitchFamily="18" charset="0"/>
              </a:rPr>
              <a:t>Problem Statement </a:t>
            </a:r>
            <a:br>
              <a:rPr lang="en-US" dirty="0">
                <a:effectLst/>
              </a:rPr>
            </a:br>
            <a:endParaRPr lang="en-US" dirty="0"/>
          </a:p>
        </p:txBody>
      </p:sp>
      <p:sp>
        <p:nvSpPr>
          <p:cNvPr id="3" name="Content Placeholder 2">
            <a:extLst>
              <a:ext uri="{FF2B5EF4-FFF2-40B4-BE49-F238E27FC236}">
                <a16:creationId xmlns:a16="http://schemas.microsoft.com/office/drawing/2014/main" id="{69D448A4-D2BD-4431-B38E-2FA3B237F24E}"/>
              </a:ext>
            </a:extLst>
          </p:cNvPr>
          <p:cNvSpPr>
            <a:spLocks noGrp="1"/>
          </p:cNvSpPr>
          <p:nvPr>
            <p:ph idx="1"/>
          </p:nvPr>
        </p:nvSpPr>
        <p:spPr>
          <a:xfrm>
            <a:off x="165714" y="1044701"/>
            <a:ext cx="11188085" cy="5551171"/>
          </a:xfrm>
        </p:spPr>
        <p:txBody>
          <a:bodyPr>
            <a:normAutofit/>
          </a:bodyPr>
          <a:lstStyle/>
          <a:p>
            <a:pPr marL="0" marR="0">
              <a:spcBef>
                <a:spcPts val="0"/>
              </a:spcBef>
              <a:spcAft>
                <a:spcPts val="0"/>
              </a:spcAft>
            </a:pPr>
            <a:endParaRPr lang="en-US" sz="1800" dirty="0">
              <a:solidFill>
                <a:srgbClr val="262626"/>
              </a:solidFill>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1800"/>
              </a:spcBef>
              <a:spcAft>
                <a:spcPts val="1200"/>
              </a:spcAft>
              <a:buNone/>
            </a:pPr>
            <a:r>
              <a:rPr lang="en-US" sz="1800" b="1" kern="1800" dirty="0">
                <a:solidFill>
                  <a:srgbClr val="24292F"/>
                </a:solidFill>
                <a:effectLst/>
                <a:latin typeface="Segoe UI" panose="020B0502040204020203" pitchFamily="34" charset="0"/>
                <a:ea typeface="Times New Roman" panose="02020603050405020304" pitchFamily="18" charset="0"/>
                <a:cs typeface="Times New Roman" panose="02020603050405020304" pitchFamily="18" charset="0"/>
              </a:rPr>
              <a:t>Business Understanding</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1800" dirty="0">
                <a:solidFill>
                  <a:srgbClr val="24292F"/>
                </a:solidFill>
                <a:effectLst/>
                <a:latin typeface="Segoe UI" panose="020B0502040204020203" pitchFamily="34" charset="0"/>
                <a:ea typeface="Times New Roman" panose="02020603050405020304" pitchFamily="18" charset="0"/>
              </a:rPr>
              <a:t>An amusement park company offers different services within the park- rides, restaurants across price categories (from 2 star to 4 star), pet friendly activities, kid friendly activities and events, and overnight stays.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1200"/>
              </a:spcAft>
              <a:buNone/>
            </a:pPr>
            <a:r>
              <a:rPr lang="en-US" sz="1800" dirty="0">
                <a:solidFill>
                  <a:srgbClr val="24292F"/>
                </a:solidFill>
                <a:effectLst/>
                <a:latin typeface="Segoe UI" panose="020B0502040204020203" pitchFamily="34" charset="0"/>
                <a:ea typeface="Times New Roman" panose="02020603050405020304" pitchFamily="18" charset="0"/>
              </a:rPr>
              <a:t>They have collected data on their customers at a household level and want to use it to target them with customized marketing activities and promotions.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1200"/>
              </a:spcAft>
              <a:buNone/>
            </a:pPr>
            <a:r>
              <a:rPr lang="en-US" sz="1800" b="1" dirty="0">
                <a:solidFill>
                  <a:srgbClr val="24292F"/>
                </a:solidFill>
                <a:effectLst/>
                <a:latin typeface="Segoe UI" panose="020B0502040204020203" pitchFamily="34" charset="0"/>
                <a:ea typeface="Times New Roman" panose="02020603050405020304" pitchFamily="18" charset="0"/>
              </a:rPr>
              <a:t>Goal/ Business Objectives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24292F"/>
                </a:solidFill>
                <a:effectLst/>
                <a:latin typeface="Segoe UI" panose="020B0502040204020203" pitchFamily="34" charset="0"/>
                <a:ea typeface="Times New Roman" panose="02020603050405020304" pitchFamily="18" charset="0"/>
              </a:rPr>
              <a:t>Find the groups of customers using the data.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solidFill>
                  <a:srgbClr val="24292F"/>
                </a:solidFill>
                <a:effectLst/>
                <a:latin typeface="Segoe UI" panose="020B0502040204020203" pitchFamily="34" charset="0"/>
                <a:ea typeface="Times New Roman" panose="02020603050405020304" pitchFamily="18" charset="0"/>
              </a:rPr>
              <a:t>Come up with a marketing strategy for each of the groups based on the group behavior. </a:t>
            </a: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solidFill>
                  <a:srgbClr val="24292F"/>
                </a:solidFill>
                <a:effectLst/>
                <a:latin typeface="Segoe UI" panose="020B0502040204020203" pitchFamily="34" charset="0"/>
                <a:ea typeface="Times New Roman" panose="02020603050405020304" pitchFamily="18" charset="0"/>
              </a:rPr>
              <a:t>Data download</a:t>
            </a:r>
          </a:p>
          <a:p>
            <a:pPr marL="0" indent="0">
              <a:spcBef>
                <a:spcPts val="0"/>
              </a:spcBef>
              <a:buNone/>
            </a:pPr>
            <a:r>
              <a:rPr lang="en-US" sz="1800" dirty="0">
                <a:solidFill>
                  <a:srgbClr val="24292F"/>
                </a:solidFill>
                <a:latin typeface="Segoe UI" panose="020B0502040204020203" pitchFamily="34" charset="0"/>
                <a:ea typeface="Times New Roman" panose="02020603050405020304" pitchFamily="18" charset="0"/>
              </a:rPr>
              <a:t>DATA SOURCE:</a:t>
            </a:r>
            <a:r>
              <a:rPr lang="en-US" sz="1800" b="1" u="sng" dirty="0">
                <a:solidFill>
                  <a:srgbClr val="1155CC"/>
                </a:solidFill>
                <a:effectLst/>
                <a:latin typeface="Arial" panose="020B0604020202020204" pitchFamily="34" charset="0"/>
                <a:ea typeface="Times New Roman" panose="02020603050405020304" pitchFamily="18" charset="0"/>
                <a:cs typeface="Times New Roman" panose="02020603050405020304" pitchFamily="18" charset="0"/>
                <a:hlinkClick r:id="rId2"/>
              </a:rPr>
              <a:t>https://raw.githubusercontent.com/vkoul/data/main/misc/household_data.csv</a:t>
            </a:r>
            <a:endParaRPr lang="en-US" sz="1800" b="1" u="sng" dirty="0">
              <a:solidFill>
                <a:srgbClr val="1155CC"/>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spcBef>
                <a:spcPts val="0"/>
              </a:spcBef>
              <a:buNone/>
            </a:pPr>
            <a:r>
              <a:rPr lang="en-US" sz="1800" dirty="0">
                <a:solidFill>
                  <a:srgbClr val="24292F"/>
                </a:solidFill>
                <a:latin typeface="Segoe UI" panose="020B0502040204020203" pitchFamily="34" charset="0"/>
              </a:rPr>
              <a:t>GITHUB LINK: HTTPs://</a:t>
            </a:r>
            <a:r>
              <a:rPr lang="en-US" sz="1800" dirty="0" err="1">
                <a:solidFill>
                  <a:srgbClr val="24292F"/>
                </a:solidFill>
                <a:latin typeface="Segoe UI" panose="020B0502040204020203" pitchFamily="34" charset="0"/>
              </a:rPr>
              <a:t>github.com</a:t>
            </a:r>
            <a:r>
              <a:rPr lang="en-US" sz="1800" dirty="0">
                <a:solidFill>
                  <a:srgbClr val="24292F"/>
                </a:solidFill>
                <a:latin typeface="Segoe UI" panose="020B0502040204020203" pitchFamily="34" charset="0"/>
              </a:rPr>
              <a:t>/ranjanapriya21/Machine-learning</a:t>
            </a:r>
          </a:p>
          <a:p>
            <a:pPr marL="0" marR="0" indent="0" fontAlgn="base">
              <a:spcBef>
                <a:spcPts val="0"/>
              </a:spcBef>
              <a:spcAft>
                <a:spcPts val="0"/>
              </a:spcAft>
              <a:buNone/>
            </a:pPr>
            <a:r>
              <a:rPr lang="en-US" sz="1800" b="1" dirty="0">
                <a:solidFill>
                  <a:srgbClr val="24292F"/>
                </a:solidFill>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dirty="0">
              <a:solidFill>
                <a:srgbClr val="24292F"/>
              </a:solidFill>
              <a:latin typeface="Segoe UI" panose="020B0502040204020203" pitchFamily="34" charset="0"/>
              <a:ea typeface="Times New Roman" panose="02020603050405020304" pitchFamily="18" charset="0"/>
            </a:endParaRPr>
          </a:p>
          <a:p>
            <a:pPr marL="0" marR="0" indent="0">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2516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B7BB184-B082-9B20-F216-E51541B101B6}"/>
              </a:ext>
            </a:extLst>
          </p:cNvPr>
          <p:cNvSpPr>
            <a:spLocks noGrp="1"/>
          </p:cNvSpPr>
          <p:nvPr>
            <p:ph type="title"/>
          </p:nvPr>
        </p:nvSpPr>
        <p:spPr>
          <a:xfrm>
            <a:off x="1043631" y="873940"/>
            <a:ext cx="5052369" cy="1035781"/>
          </a:xfrm>
        </p:spPr>
        <p:txBody>
          <a:bodyPr anchor="ctr">
            <a:normAutofit/>
          </a:bodyPr>
          <a:lstStyle/>
          <a:p>
            <a:r>
              <a:rPr lang="en-US" sz="2300" b="1">
                <a:effectLst/>
                <a:latin typeface="Arial" panose="020B0604020202020204" pitchFamily="34" charset="0"/>
                <a:ea typeface="Times New Roman" panose="02020603050405020304" pitchFamily="18" charset="0"/>
              </a:rPr>
              <a:t>Steps to accomplish data analysis.</a:t>
            </a:r>
            <a:br>
              <a:rPr lang="en-US" sz="2300">
                <a:effectLst/>
                <a:latin typeface="Times New Roman" panose="02020603050405020304" pitchFamily="18" charset="0"/>
                <a:ea typeface="Times New Roman" panose="02020603050405020304" pitchFamily="18" charset="0"/>
              </a:rPr>
            </a:br>
            <a:endParaRPr lang="en-US" sz="2300"/>
          </a:p>
        </p:txBody>
      </p:sp>
      <p:sp>
        <p:nvSpPr>
          <p:cNvPr id="3" name="Content Placeholder 2">
            <a:extLst>
              <a:ext uri="{FF2B5EF4-FFF2-40B4-BE49-F238E27FC236}">
                <a16:creationId xmlns:a16="http://schemas.microsoft.com/office/drawing/2014/main" id="{D6C2B282-7F2B-7D0E-2656-C1E0068D9DC4}"/>
              </a:ext>
            </a:extLst>
          </p:cNvPr>
          <p:cNvSpPr>
            <a:spLocks noGrp="1"/>
          </p:cNvSpPr>
          <p:nvPr>
            <p:ph idx="1"/>
          </p:nvPr>
        </p:nvSpPr>
        <p:spPr>
          <a:xfrm>
            <a:off x="1045029" y="2524721"/>
            <a:ext cx="4991629" cy="3677123"/>
          </a:xfrm>
        </p:spPr>
        <p:txBody>
          <a:bodyPr anchor="ctr">
            <a:normAutofit/>
          </a:bodyPr>
          <a:lstStyle/>
          <a:p>
            <a:pPr marL="0" marR="0" indent="0" fontAlgn="base">
              <a:spcBef>
                <a:spcPts val="0"/>
              </a:spcBef>
              <a:spcAft>
                <a:spcPts val="0"/>
              </a:spcAft>
              <a:buNone/>
            </a:pPr>
            <a:r>
              <a:rPr lang="en-US" sz="1700" b="1" dirty="0">
                <a:effectLst/>
                <a:latin typeface="Arial" panose="020B0604020202020204" pitchFamily="34" charset="0"/>
                <a:ea typeface="Times New Roman" panose="02020603050405020304" pitchFamily="18" charset="0"/>
              </a:rPr>
              <a:t> </a:t>
            </a:r>
            <a:endParaRPr lang="en-US" sz="1700" dirty="0">
              <a:effectLst/>
              <a:latin typeface="Times New Roman" panose="02020603050405020304" pitchFamily="18" charset="0"/>
              <a:ea typeface="Times New Roman" panose="02020603050405020304" pitchFamily="18" charset="0"/>
            </a:endParaRPr>
          </a:p>
          <a:p>
            <a:pPr marL="0" marR="0" indent="0">
              <a:spcBef>
                <a:spcPts val="0"/>
              </a:spcBef>
              <a:spcAft>
                <a:spcPts val="1200"/>
              </a:spcAft>
              <a:buNone/>
            </a:pPr>
            <a:r>
              <a:rPr lang="en-US" sz="1700" dirty="0">
                <a:effectLst/>
                <a:latin typeface="Segoe UI" panose="020B0502040204020203" pitchFamily="34" charset="0"/>
                <a:ea typeface="Times New Roman" panose="02020603050405020304" pitchFamily="18" charset="0"/>
              </a:rPr>
              <a:t> 1)Perform descriptive analysis. Understand the variables and their corresponding values. </a:t>
            </a:r>
            <a:endParaRPr lang="en-US" sz="1700" dirty="0">
              <a:effectLst/>
              <a:latin typeface="Times New Roman" panose="02020603050405020304" pitchFamily="18" charset="0"/>
              <a:ea typeface="Times New Roman" panose="02020603050405020304" pitchFamily="18" charset="0"/>
            </a:endParaRPr>
          </a:p>
          <a:p>
            <a:pPr marL="0" marR="0" indent="0">
              <a:spcBef>
                <a:spcPts val="0"/>
              </a:spcBef>
              <a:spcAft>
                <a:spcPts val="1200"/>
              </a:spcAft>
              <a:buNone/>
            </a:pPr>
            <a:r>
              <a:rPr lang="en-US" sz="1700" dirty="0">
                <a:effectLst/>
                <a:latin typeface="Segoe UI" panose="020B0502040204020203" pitchFamily="34" charset="0"/>
                <a:ea typeface="Times New Roman" panose="02020603050405020304" pitchFamily="18" charset="0"/>
              </a:rPr>
              <a:t> 2)  Data Exploration</a:t>
            </a:r>
            <a:endParaRPr lang="en-US" sz="1700" dirty="0">
              <a:latin typeface="Times New Roman" panose="02020603050405020304" pitchFamily="18" charset="0"/>
              <a:ea typeface="Times New Roman" panose="02020603050405020304" pitchFamily="18" charset="0"/>
            </a:endParaRPr>
          </a:p>
          <a:p>
            <a:pPr marL="0" marR="0" indent="0">
              <a:spcBef>
                <a:spcPts val="0"/>
              </a:spcBef>
              <a:spcAft>
                <a:spcPts val="1200"/>
              </a:spcAft>
              <a:buNone/>
            </a:pPr>
            <a:r>
              <a:rPr lang="en-US" sz="1700" dirty="0">
                <a:effectLst/>
                <a:latin typeface="Times New Roman" panose="02020603050405020304" pitchFamily="18" charset="0"/>
                <a:ea typeface="Times New Roman" panose="02020603050405020304" pitchFamily="18" charset="0"/>
              </a:rPr>
              <a:t>    </a:t>
            </a:r>
            <a:r>
              <a:rPr lang="en-US" sz="1700" dirty="0">
                <a:effectLst/>
                <a:latin typeface="Segoe UI" panose="020B0502040204020203" pitchFamily="34" charset="0"/>
                <a:ea typeface="Times New Roman" panose="02020603050405020304" pitchFamily="18" charset="0"/>
              </a:rPr>
              <a:t>Create scatter charts between the pair of variables to understand the relationships. Describe your     findings. Check the balance of the data by plotting the count of outcomes by their value. Describe your findings and plan future course of action.</a:t>
            </a:r>
            <a:endParaRPr lang="en-US" sz="1700" dirty="0">
              <a:effectLst/>
              <a:latin typeface="Times New Roman" panose="02020603050405020304" pitchFamily="18" charset="0"/>
              <a:ea typeface="Times New Roman" panose="02020603050405020304" pitchFamily="18" charset="0"/>
            </a:endParaRPr>
          </a:p>
          <a:p>
            <a:pPr marL="0" marR="0" lvl="0" indent="0">
              <a:spcBef>
                <a:spcPts val="1200"/>
              </a:spcBef>
              <a:spcAft>
                <a:spcPts val="1200"/>
              </a:spcAft>
              <a:buNone/>
              <a:tabLst>
                <a:tab pos="457200" algn="l"/>
              </a:tabLst>
            </a:pPr>
            <a:r>
              <a:rPr lang="en-US" sz="1700" dirty="0">
                <a:effectLst/>
                <a:latin typeface="Segoe UI" panose="020B0502040204020203" pitchFamily="34" charset="0"/>
                <a:ea typeface="Times New Roman" panose="02020603050405020304" pitchFamily="18" charset="0"/>
              </a:rPr>
              <a:t>        Perform correlation analysis. Visually explore it using a heat map.</a:t>
            </a:r>
            <a:endParaRPr lang="en-US" sz="1700" dirty="0">
              <a:effectLst/>
              <a:latin typeface="Times New Roman" panose="02020603050405020304" pitchFamily="18" charset="0"/>
              <a:ea typeface="Times New Roman" panose="02020603050405020304" pitchFamily="18" charset="0"/>
            </a:endParaRPr>
          </a:p>
          <a:p>
            <a:pPr marL="0" indent="0">
              <a:buNone/>
            </a:pPr>
            <a:endParaRPr lang="en-US" sz="1700" dirty="0">
              <a:effectLst/>
            </a:endParaRPr>
          </a:p>
          <a:p>
            <a:pPr marL="0" marR="0" indent="0">
              <a:spcBef>
                <a:spcPts val="0"/>
              </a:spcBef>
              <a:spcAft>
                <a:spcPts val="0"/>
              </a:spcAft>
              <a:buNone/>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700" dirty="0"/>
          </a:p>
        </p:txBody>
      </p:sp>
      <p:sp>
        <p:nvSpPr>
          <p:cNvPr id="20" name="Rectangle 1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1871F9D-91AE-9D2A-A2CF-684EBE87FF96}"/>
              </a:ext>
            </a:extLst>
          </p:cNvPr>
          <p:cNvPicPr>
            <a:picLocks noChangeAspect="1"/>
          </p:cNvPicPr>
          <p:nvPr/>
        </p:nvPicPr>
        <p:blipFill>
          <a:blip r:embed="rId2"/>
          <a:stretch>
            <a:fillRect/>
          </a:stretch>
        </p:blipFill>
        <p:spPr>
          <a:xfrm>
            <a:off x="6930493" y="1812074"/>
            <a:ext cx="4223252" cy="3294136"/>
          </a:xfrm>
          <a:prstGeom prst="rect">
            <a:avLst/>
          </a:prstGeom>
        </p:spPr>
      </p:pic>
      <p:cxnSp>
        <p:nvCxnSpPr>
          <p:cNvPr id="22" name="Straight Connector 2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11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E001-A259-51EE-146A-F478D4443EBF}"/>
              </a:ext>
            </a:extLst>
          </p:cNvPr>
          <p:cNvSpPr>
            <a:spLocks noGrp="1"/>
          </p:cNvSpPr>
          <p:nvPr>
            <p:ph type="title"/>
          </p:nvPr>
        </p:nvSpPr>
        <p:spPr>
          <a:xfrm>
            <a:off x="484632" y="292608"/>
            <a:ext cx="4867656" cy="584167"/>
          </a:xfrm>
        </p:spPr>
        <p:txBody>
          <a:bodyPr>
            <a:normAutofit/>
          </a:bodyPr>
          <a:lstStyle/>
          <a:p>
            <a:r>
              <a:rPr lang="en-US" sz="1800" b="1">
                <a:latin typeface="Arial" panose="020B0604020202020204" pitchFamily="34" charset="0"/>
                <a:cs typeface="Arial" panose="020B0604020202020204" pitchFamily="34" charset="0"/>
              </a:rPr>
              <a:t>DATA VISUALIZATION</a:t>
            </a:r>
            <a:endParaRPr lang="en-US" sz="18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584F858-1AB2-528C-53CC-6AB81AD139CE}"/>
              </a:ext>
            </a:extLst>
          </p:cNvPr>
          <p:cNvSpPr>
            <a:spLocks noGrp="1"/>
          </p:cNvSpPr>
          <p:nvPr>
            <p:ph idx="1"/>
          </p:nvPr>
        </p:nvSpPr>
        <p:spPr>
          <a:xfrm>
            <a:off x="838200" y="1314450"/>
            <a:ext cx="10515600" cy="4862513"/>
          </a:xfrm>
        </p:spPr>
        <p:txBody>
          <a:bodyPr>
            <a:normAutofit/>
          </a:bodyPr>
          <a:lstStyle/>
          <a:p>
            <a:pPr marL="0" marR="0" indent="0">
              <a:spcBef>
                <a:spcPts val="0"/>
              </a:spcBef>
              <a:spcAft>
                <a:spcPts val="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4" name="Picture 3" descr="Chart, histogram&#10;&#10;Description automatically generated">
            <a:extLst>
              <a:ext uri="{FF2B5EF4-FFF2-40B4-BE49-F238E27FC236}">
                <a16:creationId xmlns:a16="http://schemas.microsoft.com/office/drawing/2014/main" id="{8FD184ED-9850-B86B-B6F6-71684963BC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991076"/>
            <a:ext cx="7377114" cy="3419009"/>
          </a:xfrm>
          <a:prstGeom prst="rect">
            <a:avLst/>
          </a:prstGeom>
          <a:noFill/>
          <a:ln>
            <a:noFill/>
          </a:ln>
        </p:spPr>
      </p:pic>
      <p:pic>
        <p:nvPicPr>
          <p:cNvPr id="5" name="Picture 4" descr="Graphical user interface, application, Teams&#10;&#10;Description automatically generated">
            <a:extLst>
              <a:ext uri="{FF2B5EF4-FFF2-40B4-BE49-F238E27FC236}">
                <a16:creationId xmlns:a16="http://schemas.microsoft.com/office/drawing/2014/main" id="{24F584C8-A797-6774-DEEB-3A47BCCADE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9513" y="2872256"/>
            <a:ext cx="4344243" cy="3419008"/>
          </a:xfrm>
          <a:prstGeom prst="rect">
            <a:avLst/>
          </a:prstGeom>
          <a:noFill/>
          <a:ln>
            <a:noFill/>
          </a:ln>
        </p:spPr>
      </p:pic>
    </p:spTree>
    <p:extLst>
      <p:ext uri="{BB962C8B-B14F-4D97-AF65-F5344CB8AC3E}">
        <p14:creationId xmlns:p14="http://schemas.microsoft.com/office/powerpoint/2010/main" val="202562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28">
            <a:extLst>
              <a:ext uri="{FF2B5EF4-FFF2-40B4-BE49-F238E27FC236}">
                <a16:creationId xmlns:a16="http://schemas.microsoft.com/office/drawing/2014/main" id="{F5A5F1D7-F0D0-4687-9BD3-CA6A0714C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3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45" name="Rectangle 3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3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CC730F-2382-96D3-F710-F0C540CDBB3E}"/>
              </a:ext>
            </a:extLst>
          </p:cNvPr>
          <p:cNvSpPr>
            <a:spLocks noGrp="1"/>
          </p:cNvSpPr>
          <p:nvPr>
            <p:ph type="title"/>
          </p:nvPr>
        </p:nvSpPr>
        <p:spPr>
          <a:xfrm>
            <a:off x="1043631" y="873940"/>
            <a:ext cx="4928291" cy="1035781"/>
          </a:xfrm>
        </p:spPr>
        <p:txBody>
          <a:bodyPr anchor="ctr">
            <a:normAutofit/>
          </a:bodyPr>
          <a:lstStyle/>
          <a:p>
            <a:r>
              <a:rPr lang="en-US" sz="2000" b="1">
                <a:effectLst/>
                <a:latin typeface="Segoe UI" panose="020B0502040204020203" pitchFamily="34" charset="0"/>
                <a:ea typeface="Calibri" panose="020F0502020204030204" pitchFamily="34" charset="0"/>
                <a:cs typeface="Times New Roman" panose="02020603050405020304" pitchFamily="18" charset="0"/>
              </a:rPr>
              <a:t>Data Modeling</a:t>
            </a:r>
            <a:br>
              <a:rPr lang="en-US" sz="2000" b="1">
                <a:effectLst/>
                <a:latin typeface="Segoe UI" panose="020B0502040204020203" pitchFamily="34" charset="0"/>
                <a:ea typeface="Calibri" panose="020F0502020204030204" pitchFamily="34" charset="0"/>
                <a:cs typeface="Times New Roman" panose="02020603050405020304" pitchFamily="18" charset="0"/>
              </a:rPr>
            </a:br>
            <a:br>
              <a:rPr lang="en-US" sz="2000">
                <a:effectLst/>
                <a:latin typeface="Calibri" panose="020F0502020204030204" pitchFamily="34" charset="0"/>
                <a:ea typeface="Calibri" panose="020F0502020204030204" pitchFamily="34" charset="0"/>
                <a:cs typeface="Times New Roman" panose="02020603050405020304" pitchFamily="18" charset="0"/>
              </a:rPr>
            </a:br>
            <a:endParaRPr lang="en-US" sz="2000" b="1">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0123FA7-A00A-30BF-5070-11E1624565B3}"/>
              </a:ext>
            </a:extLst>
          </p:cNvPr>
          <p:cNvSpPr>
            <a:spLocks noGrp="1"/>
          </p:cNvSpPr>
          <p:nvPr>
            <p:ph idx="1"/>
          </p:nvPr>
        </p:nvSpPr>
        <p:spPr>
          <a:xfrm>
            <a:off x="1045029" y="2524721"/>
            <a:ext cx="4991629" cy="3677123"/>
          </a:xfrm>
        </p:spPr>
        <p:txBody>
          <a:bodyPr anchor="ctr">
            <a:normAutofit/>
          </a:bodyPr>
          <a:lstStyle/>
          <a:p>
            <a:pPr marL="0" lvl="0" indent="0">
              <a:spcBef>
                <a:spcPts val="0"/>
              </a:spcBef>
              <a:spcAft>
                <a:spcPts val="1200"/>
              </a:spcAft>
              <a:buNone/>
              <a:tabLst>
                <a:tab pos="457200" algn="l"/>
              </a:tabLst>
            </a:pPr>
            <a:r>
              <a:rPr lang="en-US" sz="1500">
                <a:latin typeface="Segoe UI" panose="020B0502040204020203" pitchFamily="34" charset="0"/>
              </a:rPr>
              <a:t>Devise strategies for model building. It is important to decide the right validation framework. Express your thought process.</a:t>
            </a:r>
          </a:p>
          <a:p>
            <a:pPr marL="0" indent="0">
              <a:spcBef>
                <a:spcPts val="0"/>
              </a:spcBef>
              <a:spcAft>
                <a:spcPts val="1200"/>
              </a:spcAft>
              <a:buNone/>
            </a:pPr>
            <a:r>
              <a:rPr lang="en-US" sz="1500">
                <a:latin typeface="Segoe UI" panose="020B0502040204020203" pitchFamily="34" charset="0"/>
              </a:rPr>
              <a:t>Apply an appropriate classification algorithm to build a model. Compare various models with the results from K means clustering algorithm </a:t>
            </a:r>
          </a:p>
          <a:p>
            <a:pPr marL="0" lvl="0" indent="0">
              <a:spcBef>
                <a:spcPts val="0"/>
              </a:spcBef>
              <a:spcAft>
                <a:spcPts val="1200"/>
              </a:spcAft>
              <a:buNone/>
              <a:tabLst>
                <a:tab pos="457200" algn="l"/>
              </a:tabLst>
            </a:pPr>
            <a:r>
              <a:rPr lang="en-US" sz="1500">
                <a:latin typeface="Segoe UI" panose="020B0502040204020203" pitchFamily="34" charset="0"/>
              </a:rPr>
              <a:t>Create a classification report by analyzing sensitivity, specificity, AUC (ROC curve), etc. Please be descriptive to explain what values of these parameter you have used.</a:t>
            </a:r>
          </a:p>
          <a:p>
            <a:pPr marL="0" lvl="0" indent="0">
              <a:spcBef>
                <a:spcPts val="0"/>
              </a:spcBef>
              <a:spcAft>
                <a:spcPts val="1200"/>
              </a:spcAft>
              <a:buNone/>
              <a:tabLst>
                <a:tab pos="457200" algn="l"/>
              </a:tabLst>
            </a:pPr>
            <a:r>
              <a:rPr lang="en-US" sz="1500">
                <a:latin typeface="Segoe UI" panose="020B0502040204020203" pitchFamily="34" charset="0"/>
              </a:rPr>
              <a:t>Create Cluster Level Analysis.</a:t>
            </a:r>
          </a:p>
          <a:p>
            <a:pPr marL="0" lvl="0" indent="0">
              <a:spcBef>
                <a:spcPts val="0"/>
              </a:spcBef>
              <a:spcAft>
                <a:spcPts val="1200"/>
              </a:spcAft>
              <a:buNone/>
              <a:tabLst>
                <a:tab pos="457200" algn="l"/>
              </a:tabLst>
            </a:pPr>
            <a:r>
              <a:rPr lang="en-US" sz="1500">
                <a:latin typeface="Segoe UI" panose="020B0502040204020203" pitchFamily="34" charset="0"/>
              </a:rPr>
              <a:t>Analyze different class labels against the number of clusters for each data points</a:t>
            </a:r>
          </a:p>
          <a:p>
            <a:endParaRPr lang="en-US" sz="1500"/>
          </a:p>
        </p:txBody>
      </p:sp>
      <p:pic>
        <p:nvPicPr>
          <p:cNvPr id="7" name="Content Placeholder 3" descr="Chart, bar chart&#10;&#10;Description automatically generated">
            <a:extLst>
              <a:ext uri="{FF2B5EF4-FFF2-40B4-BE49-F238E27FC236}">
                <a16:creationId xmlns:a16="http://schemas.microsoft.com/office/drawing/2014/main" id="{8C504C50-FDA1-4B5D-160B-4E9F6A115E2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348" r="1" b="8732"/>
          <a:stretch/>
        </p:blipFill>
        <p:spPr bwMode="auto">
          <a:xfrm>
            <a:off x="6788383" y="613148"/>
            <a:ext cx="4565417" cy="2679192"/>
          </a:xfrm>
          <a:prstGeom prst="rect">
            <a:avLst/>
          </a:prstGeom>
          <a:noFill/>
        </p:spPr>
      </p:pic>
      <p:pic>
        <p:nvPicPr>
          <p:cNvPr id="6" name="Picture 5" descr="Chart, line chart&#10;&#10;Description automatically generated">
            <a:extLst>
              <a:ext uri="{FF2B5EF4-FFF2-40B4-BE49-F238E27FC236}">
                <a16:creationId xmlns:a16="http://schemas.microsoft.com/office/drawing/2014/main" id="{D96776D8-304D-13FB-49F8-9B9363891D2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86" r="10607" b="2"/>
          <a:stretch/>
        </p:blipFill>
        <p:spPr bwMode="auto">
          <a:xfrm>
            <a:off x="6788383" y="3528753"/>
            <a:ext cx="4565417" cy="2679192"/>
          </a:xfrm>
          <a:prstGeom prst="rect">
            <a:avLst/>
          </a:prstGeom>
          <a:noFill/>
        </p:spPr>
      </p:pic>
      <p:cxnSp>
        <p:nvCxnSpPr>
          <p:cNvPr id="38" name="Straight Connector 3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321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Rectangle 3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53FFC-0F7A-B00A-31C3-C3858ABEFC24}"/>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400" kern="1200">
                <a:solidFill>
                  <a:srgbClr val="FFFFFF"/>
                </a:solidFill>
                <a:effectLst/>
                <a:latin typeface="+mj-lt"/>
                <a:ea typeface="+mj-ea"/>
                <a:cs typeface="+mj-cs"/>
              </a:rPr>
              <a:t>Scatter charts between relevant variables to analyze the relationships</a:t>
            </a:r>
            <a:br>
              <a:rPr lang="en-US" sz="3400" kern="1200">
                <a:solidFill>
                  <a:srgbClr val="FFFFFF"/>
                </a:solidFill>
                <a:effectLst/>
                <a:latin typeface="+mj-lt"/>
                <a:ea typeface="+mj-ea"/>
                <a:cs typeface="+mj-cs"/>
              </a:rPr>
            </a:br>
            <a:endParaRPr lang="en-US" sz="3400" kern="1200">
              <a:solidFill>
                <a:srgbClr val="FFFFFF"/>
              </a:solidFill>
              <a:latin typeface="+mj-lt"/>
              <a:ea typeface="+mj-ea"/>
              <a:cs typeface="+mj-cs"/>
            </a:endParaRPr>
          </a:p>
        </p:txBody>
      </p:sp>
      <p:sp>
        <p:nvSpPr>
          <p:cNvPr id="19" name="Content Placeholder 18">
            <a:extLst>
              <a:ext uri="{FF2B5EF4-FFF2-40B4-BE49-F238E27FC236}">
                <a16:creationId xmlns:a16="http://schemas.microsoft.com/office/drawing/2014/main" id="{3A6667F3-8B4C-C0BE-B135-BCB162B3FA1D}"/>
              </a:ext>
            </a:extLst>
          </p:cNvPr>
          <p:cNvSpPr>
            <a:spLocks noGrp="1"/>
          </p:cNvSpPr>
          <p:nvPr>
            <p:ph idx="1"/>
          </p:nvPr>
        </p:nvSpPr>
        <p:spPr>
          <a:xfrm>
            <a:off x="4581727" y="649480"/>
            <a:ext cx="3025303" cy="5546047"/>
          </a:xfrm>
        </p:spPr>
        <p:txBody>
          <a:bodyPr anchor="ctr">
            <a:normAutofit fontScale="92500" lnSpcReduction="10000"/>
          </a:bodyPr>
          <a:lstStyle/>
          <a:p>
            <a:pPr marL="0" marR="0">
              <a:spcBef>
                <a:spcPts val="120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These results would allow us to know the different groups into which our customers are divided. Thus, we could carry out specific actions on them, such as personalized advertising campaigns, offers aimed at specific groups example the cluster with mean of highest household income will be offered premium membership to encourage to spend more nights in park.</a:t>
            </a:r>
            <a:endParaRPr lang="en-US" sz="1800" dirty="0">
              <a:effectLst/>
              <a:latin typeface="Times New Roman" panose="02020603050405020304" pitchFamily="18" charset="0"/>
              <a:ea typeface="Times New Roman" panose="02020603050405020304" pitchFamily="18" charset="0"/>
            </a:endParaRPr>
          </a:p>
          <a:p>
            <a:pPr marL="0" marR="0">
              <a:spcBef>
                <a:spcPts val="1200"/>
              </a:spcBef>
              <a:spcAft>
                <a:spcPts val="1200"/>
              </a:spcAft>
            </a:pPr>
            <a:r>
              <a:rPr lang="en-US" sz="1800" dirty="0">
                <a:solidFill>
                  <a:srgbClr val="24292F"/>
                </a:solidFill>
                <a:effectLst/>
                <a:latin typeface="Segoe UI" panose="020B0502040204020203" pitchFamily="34" charset="0"/>
                <a:ea typeface="Times New Roman" panose="02020603050405020304" pitchFamily="18" charset="0"/>
              </a:rPr>
              <a:t>The cluster with mean of highest kids in a family will be offered more kid friendly activities so without K means cluster to segregate with 15,000 customers it had been a difficult task for marketing team to target their loyal customers.</a:t>
            </a:r>
            <a:endParaRPr lang="en-US" sz="1800" dirty="0">
              <a:effectLst/>
              <a:latin typeface="Times New Roman" panose="02020603050405020304" pitchFamily="18" charset="0"/>
              <a:ea typeface="Times New Roman" panose="02020603050405020304" pitchFamily="18" charset="0"/>
            </a:endParaRPr>
          </a:p>
          <a:p>
            <a:endParaRPr lang="en-US" sz="2000" dirty="0"/>
          </a:p>
        </p:txBody>
      </p:sp>
      <p:pic>
        <p:nvPicPr>
          <p:cNvPr id="10" name="Content Placeholder 9" descr="Chart, scatter chart&#10;&#10;Description automatically generated">
            <a:extLst>
              <a:ext uri="{FF2B5EF4-FFF2-40B4-BE49-F238E27FC236}">
                <a16:creationId xmlns:a16="http://schemas.microsoft.com/office/drawing/2014/main" id="{4DCE8CF6-F98D-CEA0-A0AF-098EEF81A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9339940" y="473654"/>
            <a:ext cx="1154900" cy="5922571"/>
          </a:xfrm>
          <a:prstGeom prst="rect">
            <a:avLst/>
          </a:prstGeom>
          <a:noFill/>
        </p:spPr>
      </p:pic>
    </p:spTree>
    <p:extLst>
      <p:ext uri="{BB962C8B-B14F-4D97-AF65-F5344CB8AC3E}">
        <p14:creationId xmlns:p14="http://schemas.microsoft.com/office/powerpoint/2010/main" val="2350215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placing stars">
            <a:extLst>
              <a:ext uri="{FF2B5EF4-FFF2-40B4-BE49-F238E27FC236}">
                <a16:creationId xmlns:a16="http://schemas.microsoft.com/office/drawing/2014/main" id="{70A49B8E-8B53-5073-87A3-2FD639F0ED29}"/>
              </a:ext>
            </a:extLst>
          </p:cNvPr>
          <p:cNvPicPr>
            <a:picLocks noChangeAspect="1"/>
          </p:cNvPicPr>
          <p:nvPr/>
        </p:nvPicPr>
        <p:blipFill rotWithShape="1">
          <a:blip r:embed="rId3">
            <a:alphaModFix amt="50000"/>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AFC1D117-6564-D8FC-2F3E-D76ED98EDAC3}"/>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a:t>
            </a:r>
            <a:br>
              <a:rPr lang="en-US" sz="6000">
                <a:solidFill>
                  <a:srgbClr val="FFFFFF"/>
                </a:solidFill>
              </a:rPr>
            </a:br>
            <a:endParaRPr lang="en-US" sz="6000">
              <a:solidFill>
                <a:srgbClr val="FFFFFF"/>
              </a:solidFill>
            </a:endParaRPr>
          </a:p>
        </p:txBody>
      </p:sp>
      <p:sp>
        <p:nvSpPr>
          <p:cNvPr id="3" name="Content Placeholder 2">
            <a:extLst>
              <a:ext uri="{FF2B5EF4-FFF2-40B4-BE49-F238E27FC236}">
                <a16:creationId xmlns:a16="http://schemas.microsoft.com/office/drawing/2014/main" id="{48FB0312-17F9-EE6A-6ACA-22D68CB662A9}"/>
              </a:ext>
            </a:extLst>
          </p:cNvPr>
          <p:cNvSpPr>
            <a:spLocks noGrp="1"/>
          </p:cNvSpPr>
          <p:nvPr>
            <p:ph idx="1"/>
          </p:nvPr>
        </p:nvSpPr>
        <p:spPr>
          <a:xfrm>
            <a:off x="1524000" y="4159404"/>
            <a:ext cx="9144000" cy="1098395"/>
          </a:xfrm>
        </p:spPr>
        <p:txBody>
          <a:bodyPr vert="horz" lIns="91440" tIns="45720" rIns="91440" bIns="45720" rtlCol="0">
            <a:normAutofit/>
          </a:bodyPr>
          <a:lstStyle/>
          <a:p>
            <a:pPr marL="0" indent="0" algn="ctr">
              <a:buNone/>
            </a:pPr>
            <a:r>
              <a:rPr lang="en-US" sz="2400">
                <a:solidFill>
                  <a:srgbClr val="FFFFFF"/>
                </a:solidFill>
              </a:rPr>
              <a:t>FEEDBACK AND MORE INSIGHTS IF NEEDED</a:t>
            </a:r>
          </a:p>
        </p:txBody>
      </p:sp>
    </p:spTree>
    <p:extLst>
      <p:ext uri="{BB962C8B-B14F-4D97-AF65-F5344CB8AC3E}">
        <p14:creationId xmlns:p14="http://schemas.microsoft.com/office/powerpoint/2010/main" val="134111239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3">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453</Words>
  <Application>Microsoft Macintosh PowerPoint</Application>
  <PresentationFormat>Widescreen</PresentationFormat>
  <Paragraphs>37</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Times New Roman</vt:lpstr>
      <vt:lpstr>Office Theme</vt:lpstr>
      <vt:lpstr>Data-Science-Capstone-RETAIL MARKETING ANAYLATICS </vt:lpstr>
      <vt:lpstr>Problem Statement  </vt:lpstr>
      <vt:lpstr>Steps to accomplish data analysis. </vt:lpstr>
      <vt:lpstr>DATA VISUALIZATION</vt:lpstr>
      <vt:lpstr>Data Modeling  </vt:lpstr>
      <vt:lpstr>Scatter charts between relevant variables to analyze the relationships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week 17</dc:title>
  <dc:creator>kumar saurabh</dc:creator>
  <cp:lastModifiedBy>kumar saurabh</cp:lastModifiedBy>
  <cp:revision>71</cp:revision>
  <dcterms:created xsi:type="dcterms:W3CDTF">2022-10-17T18:35:05Z</dcterms:created>
  <dcterms:modified xsi:type="dcterms:W3CDTF">2023-03-23T13:02:37Z</dcterms:modified>
</cp:coreProperties>
</file>