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2264f108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2264f108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2264f108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2264f108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227e4752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227e4752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220d6345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220d6345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20d62e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20d62e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220d62e9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220d62e9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220d62e9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220d62e9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220d62e9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220d62e9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2264f108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2264f108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2264f108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2264f108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227e4752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227e4752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67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Project 1-1, Pentominoes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01100"/>
            <a:ext cx="8765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GROUP 16: </a:t>
            </a:r>
            <a:r>
              <a:rPr lang="pt-BR" sz="2400"/>
              <a:t>Alex, Ali Tarik, </a:t>
            </a:r>
            <a:r>
              <a:rPr lang="pt-BR" sz="2400"/>
              <a:t>Elyas, Gabriel, Ranjani and Husam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294450" y="181775"/>
            <a:ext cx="8466300" cy="47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</a:t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255475" y="100375"/>
            <a:ext cx="8266500" cy="4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4766025" y="2005963"/>
            <a:ext cx="20055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1" name="Google Shape;121;p22"/>
          <p:cNvSpPr txBox="1"/>
          <p:nvPr/>
        </p:nvSpPr>
        <p:spPr>
          <a:xfrm>
            <a:off x="5935350" y="3223475"/>
            <a:ext cx="2516100" cy="16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2" name="Google Shape;122;p22"/>
          <p:cNvSpPr txBox="1"/>
          <p:nvPr/>
        </p:nvSpPr>
        <p:spPr>
          <a:xfrm>
            <a:off x="5387725" y="455600"/>
            <a:ext cx="1761300" cy="12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23" name="Google Shape;123;p22"/>
          <p:cNvSpPr txBox="1"/>
          <p:nvPr/>
        </p:nvSpPr>
        <p:spPr>
          <a:xfrm>
            <a:off x="148025" y="152175"/>
            <a:ext cx="8814300" cy="4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USING THE FLOOD FILL ALGORITHM WE GET THE SIZE OF THE EMPTY AREA AT (x,y) 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emptyArea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lang="pt-BR" sz="800">
                <a:solidFill>
                  <a:srgbClr val="E3620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grid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E3620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E3620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area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(grid[x][y]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pt-BR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grid[x][y]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pt-BR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area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pt-BR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(grid[x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pt-BR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][y]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pt-BR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area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emptyArea(grid, x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pt-BR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y);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pt-BR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(grid[x][y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pt-BR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pt-BR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area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emptyArea(grid, x, y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pt-BR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grid[</a:t>
            </a:r>
            <a:r>
              <a:rPr lang="pt-BR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pt-BR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(grid[x][y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pt-BR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pt-BR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area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emptyArea(grid, x, y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pt-BR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}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grid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pt-BR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(grid[x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pt-BR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][y]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pt-BR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area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emptyArea(grid, x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pt-BR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y);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}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area;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/>
        </p:nvSpPr>
        <p:spPr>
          <a:xfrm>
            <a:off x="347850" y="396275"/>
            <a:ext cx="8525700" cy="46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 METHOD GENERATES ALL POSSIBLE PERMUTATIONS OF A PIECE ON THIS GRID  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ArrayList&lt;int[][]&gt;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00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genPossib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lang="pt-BR" sz="900">
                <a:solidFill>
                  <a:srgbClr val="E3620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grid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00">
                <a:solidFill>
                  <a:srgbClr val="E3620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ArrayList&lt;int[][]&gt;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positions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ArrayList&lt;int[][]&gt;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PentominoDatabase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data[id]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length; i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[][] piece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PentominoDatabase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data[id][i];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k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k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grid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length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piece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length; k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j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j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grid[</a:t>
            </a:r>
            <a:r>
              <a:rPr lang="pt-BR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length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piece[</a:t>
            </a:r>
            <a:r>
              <a:rPr lang="pt-BR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length; j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[][] gridCopy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int[grid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length][grid[</a:t>
            </a:r>
            <a:r>
              <a:rPr lang="pt-BR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].length];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z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z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grid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length; z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s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grid[</a:t>
            </a:r>
            <a:r>
              <a:rPr lang="pt-BR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length; s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gridCopy[z][s]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grid[z][s];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}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}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(addPiece(gridCopy, piece, id, k, j)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positions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add(addPiece(gridCopy, piece, id, k, j));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}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9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positions;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/>
        </p:nvSpPr>
        <p:spPr>
          <a:xfrm>
            <a:off x="103600" y="78175"/>
            <a:ext cx="8880900" cy="4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 METHOD ELIMINATES ILLEGAL MOVES AND GOES BACK TO THE PREVIOUS RECURSIVE LAYER TO CHECK FOR ANOTHER MOVE</a:t>
            </a:r>
            <a:r>
              <a:rPr lang="pt-BR" sz="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private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eliminateIllegal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lang="pt-BR" sz="800">
                <a:solidFill>
                  <a:srgbClr val="E3620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grid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E3620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layer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Random randGen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Random();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nextPent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characterToID(input[layer]);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ArrayList&lt;int[][]&gt;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positions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genPossib(grid, layer);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ArrayList&lt;int[][]&gt;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legalPos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ArrayList&lt;int[][]&gt;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[][] board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positions) {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(smallestHole(grid)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(horizontalGridSize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verticalGridSize)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pt-BR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ui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setState(board);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(smallestHole(grid)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&gt;=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smallestHole(grid)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pt-BR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legalPos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add(board);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newLayer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layer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pt-BR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legalPos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isEmpty()) {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randSelected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randGen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nextInt(legalPos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size());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[][] nextGrid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legalPos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get(randSelected);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legalPos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remove(randSelected);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(eliminateIllegal(nextGrid, newLayer)) {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70908" y="9296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Changes on the brute force code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Search.java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017725"/>
            <a:ext cx="8520600" cy="39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User can input desired pentominoes’ formats:</a:t>
            </a:r>
            <a:r>
              <a:rPr lang="pt-BR"/>
              <a:t>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                           Original          										</a:t>
            </a:r>
            <a:r>
              <a:rPr lang="pt-BR" sz="1200">
                <a:solidFill>
                  <a:srgbClr val="000000"/>
                </a:solidFill>
              </a:rPr>
              <a:t>Modified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8" name="Google Shape;68;p15"/>
          <p:cNvSpPr txBox="1"/>
          <p:nvPr/>
        </p:nvSpPr>
        <p:spPr>
          <a:xfrm>
            <a:off x="4403425" y="1957550"/>
            <a:ext cx="4595700" cy="29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/>
              <a:t>On search class:</a:t>
            </a:r>
            <a:endParaRPr b="1" sz="9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2"/>
                </a:solidFill>
              </a:rPr>
              <a:t>static char[] input; 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900"/>
              <a:t>On the main: (added)</a:t>
            </a:r>
            <a:endParaRPr b="1" sz="900"/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2"/>
                </a:solidFill>
              </a:rPr>
              <a:t>Scanner scanner = new Scanner(System.in);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2"/>
                </a:solidFill>
              </a:rPr>
              <a:t>    System.out.println("Please enter the number of pieces you want to add: ");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2"/>
                </a:solidFill>
              </a:rPr>
              <a:t>    int NumberOfPieces = scanner.nextInt();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2"/>
                </a:solidFill>
              </a:rPr>
              <a:t>    input = new char[NumberOfPieces];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2"/>
                </a:solidFill>
              </a:rPr>
              <a:t>    for (int a = 0; a &lt; NumberOfPieces ; a++ ) {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2"/>
                </a:solidFill>
              </a:rPr>
              <a:t>      System.out.println("Please enter piece number " + (a+1));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2"/>
                </a:solidFill>
              </a:rPr>
              <a:t>     	 input[a] = scanner.next().toUpperCase().charAt(0);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99825" y="1931600"/>
            <a:ext cx="4203600" cy="30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/>
              <a:t>On search class:</a:t>
            </a:r>
            <a:endParaRPr b="1" sz="9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2"/>
                </a:solidFill>
              </a:rPr>
              <a:t>public static final char[] input = { 'W', 'Y', 'I', 'T', 'Z', 'L'};  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Google Shape;70;p15"/>
          <p:cNvCxnSpPr/>
          <p:nvPr/>
        </p:nvCxnSpPr>
        <p:spPr>
          <a:xfrm>
            <a:off x="4403425" y="1465200"/>
            <a:ext cx="22200" cy="367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970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Checking whether the complete field is filled</a:t>
            </a:r>
            <a:endParaRPr sz="1800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	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0" y="1354275"/>
            <a:ext cx="4527600" cy="3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</a:t>
            </a:r>
            <a:r>
              <a:rPr lang="pt-BR" sz="1200"/>
              <a:t>Original</a:t>
            </a:r>
            <a:r>
              <a:rPr lang="pt-BR" sz="1200"/>
              <a:t> </a:t>
            </a:r>
            <a:endParaRPr sz="12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6"/>
          <p:cNvCxnSpPr/>
          <p:nvPr/>
        </p:nvCxnSpPr>
        <p:spPr>
          <a:xfrm>
            <a:off x="4551450" y="1383925"/>
            <a:ext cx="35400" cy="375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6"/>
          <p:cNvSpPr txBox="1"/>
          <p:nvPr/>
        </p:nvSpPr>
        <p:spPr>
          <a:xfrm>
            <a:off x="4610700" y="1413525"/>
            <a:ext cx="4527600" cy="3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Modified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outerloop: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      for (int a = 0; a &lt; horizontalGridSize ; a++)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        for (int b = 0; b &lt; verticalGridSize ; b++ 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          if (field[a][b] == -1)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            solutionFound = true;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            break outerloop;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      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    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/>
              <a:t>  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Pentominos.csv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056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700">
                <a:solidFill>
                  <a:srgbClr val="000000"/>
                </a:solidFill>
              </a:rPr>
              <a:t>Database duplicates were removed (sample case on X)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162825" y="1465200"/>
            <a:ext cx="4173900" cy="3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Original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0 0 </a:t>
            </a:r>
            <a:r>
              <a:rPr lang="pt-BR" sz="1000" u="sng">
                <a:solidFill>
                  <a:schemeClr val="dk1"/>
                </a:solidFill>
              </a:rPr>
              <a:t>3 3 0 1 0 1 1 1 0 1 0</a:t>
            </a:r>
            <a:r>
              <a:rPr lang="pt-BR" sz="1200" u="sng">
                <a:solidFill>
                  <a:schemeClr val="dk1"/>
                </a:solidFill>
              </a:rPr>
              <a:t>	</a:t>
            </a:r>
            <a:endParaRPr sz="12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0 1 </a:t>
            </a:r>
            <a:r>
              <a:rPr lang="pt-BR" sz="1000" u="sng">
                <a:solidFill>
                  <a:schemeClr val="dk1"/>
                </a:solidFill>
              </a:rPr>
              <a:t>3 3 0 1 0 1 1 1 0 1 0</a:t>
            </a:r>
            <a:r>
              <a:rPr lang="pt-BR" sz="1200" u="sng">
                <a:solidFill>
                  <a:schemeClr val="dk1"/>
                </a:solidFill>
              </a:rPr>
              <a:t>	</a:t>
            </a:r>
            <a:r>
              <a:rPr lang="pt-BR" sz="1200">
                <a:solidFill>
                  <a:schemeClr val="dk1"/>
                </a:solidFill>
              </a:rPr>
              <a:t>				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0 2 </a:t>
            </a:r>
            <a:r>
              <a:rPr lang="pt-BR" sz="1000" u="sng">
                <a:solidFill>
                  <a:schemeClr val="dk1"/>
                </a:solidFill>
              </a:rPr>
              <a:t>3 3 0 1 0 1 1 1 0 1 0</a:t>
            </a:r>
            <a:r>
              <a:rPr lang="pt-BR" sz="1200">
                <a:solidFill>
                  <a:schemeClr val="dk1"/>
                </a:solidFill>
              </a:rPr>
              <a:t>					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0 3 </a:t>
            </a:r>
            <a:r>
              <a:rPr lang="pt-BR" sz="1000" u="sng">
                <a:solidFill>
                  <a:schemeClr val="dk1"/>
                </a:solidFill>
              </a:rPr>
              <a:t>3 3 0 1 0 1 1 1 0 1 0</a:t>
            </a:r>
            <a:r>
              <a:rPr lang="pt-BR" sz="1200">
                <a:solidFill>
                  <a:schemeClr val="dk1"/>
                </a:solidFill>
              </a:rPr>
              <a:t>					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0 4</a:t>
            </a:r>
            <a:r>
              <a:rPr lang="pt-BR" sz="1000" u="sng">
                <a:solidFill>
                  <a:schemeClr val="dk1"/>
                </a:solidFill>
              </a:rPr>
              <a:t> 3 3 0 1 0 1 1 1 0 1 0</a:t>
            </a:r>
            <a:r>
              <a:rPr lang="pt-BR" sz="1200" u="sng">
                <a:solidFill>
                  <a:schemeClr val="dk1"/>
                </a:solidFill>
              </a:rPr>
              <a:t>	</a:t>
            </a:r>
            <a:r>
              <a:rPr lang="pt-BR" sz="1200">
                <a:solidFill>
                  <a:schemeClr val="dk1"/>
                </a:solidFill>
              </a:rPr>
              <a:t>				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0 5 </a:t>
            </a:r>
            <a:r>
              <a:rPr lang="pt-BR" sz="1000" u="sng">
                <a:solidFill>
                  <a:schemeClr val="dk1"/>
                </a:solidFill>
              </a:rPr>
              <a:t>3 3 0 1 0 1 1 1 0 1 0</a:t>
            </a:r>
            <a:r>
              <a:rPr lang="pt-BR" sz="1200" u="sng">
                <a:solidFill>
                  <a:schemeClr val="dk1"/>
                </a:solidFill>
              </a:rPr>
              <a:t>	</a:t>
            </a:r>
            <a:r>
              <a:rPr lang="pt-BR" sz="1200">
                <a:solidFill>
                  <a:schemeClr val="dk1"/>
                </a:solidFill>
              </a:rPr>
              <a:t>				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0 6 </a:t>
            </a:r>
            <a:r>
              <a:rPr lang="pt-BR" sz="1000" u="sng">
                <a:solidFill>
                  <a:schemeClr val="dk1"/>
                </a:solidFill>
              </a:rPr>
              <a:t>3 3 0 1 0 1 1 1 0 1 0</a:t>
            </a:r>
            <a:endParaRPr sz="10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0 7 </a:t>
            </a:r>
            <a:r>
              <a:rPr lang="pt-BR" sz="1000" u="sng">
                <a:solidFill>
                  <a:schemeClr val="dk1"/>
                </a:solidFill>
              </a:rPr>
              <a:t>3 3 0 1 0 1 1 1 0 1 0</a:t>
            </a:r>
            <a:r>
              <a:rPr lang="pt-BR" sz="1200">
                <a:solidFill>
                  <a:schemeClr val="dk1"/>
                </a:solidFill>
              </a:rPr>
              <a:t>						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					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  </a:t>
            </a:r>
            <a:endParaRPr sz="12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                                                                                                                                 </a:t>
            </a:r>
            <a:endParaRPr b="1"/>
          </a:p>
        </p:txBody>
      </p:sp>
      <p:sp>
        <p:nvSpPr>
          <p:cNvPr id="87" name="Google Shape;87;p17"/>
          <p:cNvSpPr txBox="1"/>
          <p:nvPr/>
        </p:nvSpPr>
        <p:spPr>
          <a:xfrm>
            <a:off x="4425625" y="1465200"/>
            <a:ext cx="47184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Modified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24292E"/>
                </a:solidFill>
                <a:highlight>
                  <a:srgbClr val="FFFFFF"/>
                </a:highlight>
              </a:rPr>
              <a:t>                0 0 3 3 0 1 0 1 1 1 0 1 0</a:t>
            </a:r>
            <a:endParaRPr sz="15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</p:txBody>
      </p:sp>
      <p:cxnSp>
        <p:nvCxnSpPr>
          <p:cNvPr id="88" name="Google Shape;88;p17"/>
          <p:cNvCxnSpPr/>
          <p:nvPr/>
        </p:nvCxnSpPr>
        <p:spPr>
          <a:xfrm>
            <a:off x="4403425" y="1465200"/>
            <a:ext cx="22200" cy="367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16476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Branching Algorithm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2126100" y="2778025"/>
            <a:ext cx="4891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Depth-first search, backtracking and heuristic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390600" y="48575"/>
            <a:ext cx="83628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 PIECES AFTER CHECKING IF THE MOVE IS LEGAL</a:t>
            </a:r>
            <a:endParaRPr b="1"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lang="pt-BR" sz="800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addPiece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lang="pt-BR" sz="800">
                <a:solidFill>
                  <a:srgbClr val="E3620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grid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lang="pt-BR" sz="800">
                <a:solidFill>
                  <a:srgbClr val="E3620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piece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E3620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E3620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E3620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[][] newGrid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grid;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counter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noOverlap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piece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length; i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k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k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piece[i]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length; k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(piece[i][k]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(grid[x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i][y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k]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pt-BR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counter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(counter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noOverlap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8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noOverlap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(noOverlap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piece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length; i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k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k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piece[i]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length; k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(piece[i][k]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newGrid[x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i][y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k]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id;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newGrid;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    </a:t>
            </a:r>
            <a:endParaRPr sz="1000"/>
          </a:p>
        </p:txBody>
      </p:sp>
      <p:sp>
        <p:nvSpPr>
          <p:cNvPr id="100" name="Google Shape;100;p19"/>
          <p:cNvSpPr txBox="1"/>
          <p:nvPr/>
        </p:nvSpPr>
        <p:spPr>
          <a:xfrm>
            <a:off x="4632850" y="3112475"/>
            <a:ext cx="26274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162825" y="162825"/>
            <a:ext cx="8821500" cy="48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               </a:t>
            </a:r>
            <a:r>
              <a:rPr b="1" lang="pt-BR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FINDS THE SMALLEST AREA EMPTY AVAILABLE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		</a:t>
            </a:r>
            <a:endParaRPr sz="8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smallestHole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lang="pt-BR" sz="800">
                <a:solidFill>
                  <a:srgbClr val="E3620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grid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smallestArea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(horizontalGridSize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verticalGridSize)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emptySpots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row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grid) {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pos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row) {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(pos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pt-BR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emptySpots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[][] gridSearch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int[grid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length][grid[</a:t>
            </a:r>
            <a:r>
              <a:rPr lang="pt-BR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].length];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grid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length; i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k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k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grid[</a:t>
            </a:r>
            <a:r>
              <a:rPr lang="pt-BR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length; k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gridSearch[i][k]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grid[i][k];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800"/>
          </a:p>
        </p:txBody>
      </p:sp>
      <p:sp>
        <p:nvSpPr>
          <p:cNvPr id="106" name="Google Shape;106;p20"/>
          <p:cNvSpPr txBox="1"/>
          <p:nvPr/>
        </p:nvSpPr>
        <p:spPr>
          <a:xfrm>
            <a:off x="1968575" y="3463525"/>
            <a:ext cx="3086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1916775" y="4211000"/>
            <a:ext cx="45513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584550" y="1302525"/>
            <a:ext cx="6890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nsolas"/>
                <a:ea typeface="Consolas"/>
                <a:cs typeface="Consolas"/>
                <a:sym typeface="Consolas"/>
              </a:rPr>
              <a:t>	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281225" y="244225"/>
            <a:ext cx="8584800" cy="46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count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(count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emptySpots) {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gridSearch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length; i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k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k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gridSearch[</a:t>
            </a:r>
            <a:r>
              <a:rPr lang="pt-BR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length; k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(gridSearch[i][k]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pt-BR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area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emptyArea(gridSearch, i, k);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count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area;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smallestArea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Math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min(smallestArea, area);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}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count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8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smallestArea;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8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