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7" r:id="rId5"/>
    <p:sldId id="271" r:id="rId6"/>
    <p:sldId id="258" r:id="rId7"/>
    <p:sldId id="259" r:id="rId8"/>
    <p:sldId id="260" r:id="rId9"/>
    <p:sldId id="262" r:id="rId10"/>
    <p:sldId id="263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400" dirty="0">
                <a:latin typeface="Algerian" panose="04020705040A02060702" pitchFamily="82" charset="0"/>
                <a:sym typeface="+mn-ea"/>
              </a:rPr>
            </a:br>
            <a:r>
              <a:rPr lang="en-US" sz="4400" dirty="0">
                <a:latin typeface="Algerian" panose="04020705040A02060702" pitchFamily="82" charset="0"/>
                <a:sym typeface="+mn-ea"/>
              </a:rPr>
              <a:t>Health care </a:t>
            </a:r>
            <a:r>
              <a:rPr lang="en-IN" altLang="en-US" sz="4400" dirty="0">
                <a:latin typeface="Algerian" panose="04020705040A02060702" pitchFamily="82" charset="0"/>
                <a:sym typeface="+mn-ea"/>
              </a:rPr>
              <a:t>ANALYSIS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2390" y="2817495"/>
            <a:ext cx="5528945" cy="1222375"/>
          </a:xfrm>
        </p:spPr>
        <p:txBody>
          <a:bodyPr/>
          <a:lstStyle/>
          <a:p>
            <a:r>
              <a:rPr lang="en-IN" altLang="en-US" sz="3600"/>
              <a:t>                                      SriRanjani.B</a:t>
            </a:r>
            <a:endParaRPr lang="en-I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0250"/>
            <a:ext cx="10944225" cy="1409065"/>
          </a:xfrm>
        </p:spPr>
        <p:txBody>
          <a:bodyPr/>
          <a:p>
            <a:b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lab_result_1 variable is moderately 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positively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 skewed</a:t>
            </a:r>
            <a:br>
              <a:rPr lang="en-IN" altLang="en-US" sz="280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lab_result_2 variable is moderately negatively skewed</a:t>
            </a:r>
            <a:b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lab_result_3 variable is moderately positively skewed</a:t>
            </a:r>
            <a:b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IN" altLang="en-US" sz="2800">
                <a:latin typeface="Calibri" panose="020F0502020204030204" charset="0"/>
                <a:cs typeface="Calibri" panose="020F0502020204030204" charset="0"/>
              </a:rPr>
            </a:br>
            <a:endParaRPr lang="en-US" sz="28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rcRect t="-2020" r="-1241"/>
          <a:stretch>
            <a:fillRect/>
          </a:stretch>
        </p:blipFill>
        <p:spPr>
          <a:xfrm>
            <a:off x="99695" y="2371090"/>
            <a:ext cx="4196080" cy="40722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81450" y="2436495"/>
            <a:ext cx="4229100" cy="400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0" y="2503805"/>
            <a:ext cx="404495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650"/>
            <a:ext cx="10972800" cy="582613"/>
          </a:xfrm>
        </p:spPr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r>
              <a:rPr lang="en-IN" altLang="en-US"/>
              <a:t>                                    </a:t>
            </a:r>
            <a:r>
              <a:rPr lang="en-US" sz="4000">
                <a:latin typeface="Calibri" panose="020F0502020204030204" charset="0"/>
                <a:cs typeface="Calibri" panose="020F0502020204030204" charset="0"/>
              </a:rPr>
              <a:t>Sweetviz</a:t>
            </a:r>
            <a:br>
              <a:rPr lang="en-US" sz="4000">
                <a:latin typeface="Calibri" panose="020F0502020204030204" charset="0"/>
                <a:cs typeface="Calibri" panose="020F0502020204030204" charset="0"/>
              </a:rPr>
            </a:br>
            <a:br>
              <a:rPr lang="en-US" sz="4000">
                <a:latin typeface="Calibri" panose="020F0502020204030204" charset="0"/>
                <a:cs typeface="Calibri" panose="020F0502020204030204" charset="0"/>
              </a:rPr>
            </a:br>
            <a:endParaRPr lang="en-US" sz="4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77060"/>
            <a:ext cx="10972800" cy="4097655"/>
          </a:xfrm>
        </p:spPr>
        <p:txBody>
          <a:bodyPr>
            <a:normAutofit lnSpcReduction="10000"/>
          </a:bodyPr>
          <a:p>
            <a:endParaRPr lang="en-US"/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Sweetviz is an open-source Python library that generates beautiful, high-density visualizations 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Exploratory Data Analysis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its o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utput is a fully self-contained HTML application.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The system is built around quickly visualizing target values and comparing datasets.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660" y="609600"/>
            <a:ext cx="925068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46355"/>
            <a:ext cx="8582660" cy="6746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865" y="42545"/>
            <a:ext cx="8763635" cy="6773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297180"/>
            <a:ext cx="6400800" cy="6263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6645"/>
            <a:ext cx="10972800" cy="582613"/>
          </a:xfrm>
        </p:spPr>
        <p:txBody>
          <a:bodyPr/>
          <a:p>
            <a:r>
              <a:rPr lang="en-IN" altLang="en-US"/>
              <a:t>                            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Data Modeling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5685"/>
            <a:ext cx="10972800" cy="3832860"/>
          </a:xfrm>
        </p:spPr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Ridge Classifier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   Accuracy of Ridge Classifier on Train Set : 82.89%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Model Evaluation: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     Accuracy of Ridge Classifier on Test Set : 83.27%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3765"/>
            <a:ext cx="10972800" cy="582613"/>
          </a:xfrm>
        </p:spPr>
        <p:txBody>
          <a:bodyPr/>
          <a:p>
            <a:r>
              <a:rPr lang="en-IN" altLang="en-US"/>
              <a:t>                  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Random Forest Classifie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r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8655"/>
            <a:ext cx="10972800" cy="3690620"/>
          </a:xfrm>
        </p:spPr>
        <p:txBody>
          <a:bodyPr>
            <a:noAutofit/>
          </a:bodyPr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Accuracy of Random Forest Classifier on Train Set : 83.56%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Accuracy of Random Forest Classifier on Test Set : 83.51%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Accuracy on Training Set is more that Represents Overfitting.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We can Decrease the Depth of the Tree to Prevent Model from Overfitting,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We Must Carefully Optimize the Parameters, Parameter Tuning is Very Critical Part.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We can Increase the Number of Trees which will Help the Model to be more Generalized and Reduce Overfitting.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Another way is to do Cross Validation which Allows to Use Every Sample in Train Set and Test Set.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By using </a:t>
            </a: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Grid Search Cross Validation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835"/>
            <a:ext cx="10515600" cy="4351338"/>
          </a:xfrm>
        </p:spPr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Best Accuracy Score obtained from Grid Search Cross Validation : 84.08%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Grid Search Cross Validation has Improved the Accuracy Score of the Model.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Checking the Accuracy of Model on the Entire Data Set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Best Accuracy Score obtained from Grid Search Cross Validation :82.78%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974725"/>
            <a:ext cx="10972800" cy="582613"/>
          </a:xfrm>
        </p:spPr>
        <p:txBody>
          <a:bodyPr/>
          <a:p>
            <a:r>
              <a:rPr lang="en-IN" altLang="en-US" sz="3600"/>
              <a:t>                    </a:t>
            </a:r>
            <a:r>
              <a:rPr lang="en-IN" altLang="en-US" sz="3600">
                <a:latin typeface="Calibri" panose="020F0502020204030204" charset="0"/>
                <a:cs typeface="Calibri" panose="020F0502020204030204" charset="0"/>
              </a:rPr>
              <a:t>Healthcare industry</a:t>
            </a:r>
            <a:endParaRPr lang="en-IN" alt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2335530"/>
            <a:ext cx="10972800" cy="3670300"/>
          </a:xfrm>
        </p:spPr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Clinical data plays a vital role in the financial dealings of healthcare businesses today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Data Science helps in advancing healthcare facilities and processes. It helps boost productivity in diagnosis and treatment and enhance the workflow of healthcare systems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675" y="2495233"/>
            <a:ext cx="10972800" cy="1143000"/>
          </a:xfrm>
        </p:spPr>
        <p:txBody>
          <a:bodyPr/>
          <a:p>
            <a:r>
              <a:rPr lang="en-IN" altLang="en-US"/>
              <a:t>                             </a:t>
            </a:r>
            <a:r>
              <a:rPr lang="en-IN" altLang="en-US" sz="4400">
                <a:latin typeface="Copperplate Gothic Light" panose="020E0507020206020404" charset="0"/>
                <a:cs typeface="Copperplate Gothic Light" panose="020E0507020206020404" charset="0"/>
              </a:rPr>
              <a:t>THANK YOU</a:t>
            </a:r>
            <a:endParaRPr lang="en-IN" altLang="en-US" sz="4400">
              <a:latin typeface="Copperplate Gothic Light" panose="020E0507020206020404" charset="0"/>
              <a:cs typeface="Copperplate Gothic Light" panose="020E0507020206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055"/>
            <a:ext cx="10972800" cy="1071245"/>
          </a:xfrm>
        </p:spPr>
        <p:txBody>
          <a:bodyPr>
            <a:normAutofit fontScale="90000"/>
          </a:bodyPr>
          <a:p>
            <a:br>
              <a:rPr lang="en-US" b="1" dirty="0">
                <a:solidFill>
                  <a:srgbClr val="222222"/>
                </a:solidFill>
                <a:effectLst/>
                <a:latin typeface="Copperplate Gothic Light" panose="020E0507020206020404" charset="0"/>
                <a:cs typeface="Copperplate Gothic Light" panose="020E0507020206020404" charset="0"/>
                <a:sym typeface="+mn-ea"/>
              </a:rPr>
            </a:br>
            <a:r>
              <a:rPr lang="en-US" sz="4000" cap="small" dirty="0">
                <a:solidFill>
                  <a:srgbClr val="222222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  <a:sym typeface="+mn-ea"/>
              </a:rPr>
              <a:t>task is to analyze  clinical and financial data of patients hospitalized</a:t>
            </a:r>
            <a:br>
              <a:rPr lang="en-US" sz="4000" dirty="0">
                <a:latin typeface="Calibri" panose="020F0502020204030204" charset="0"/>
                <a:cs typeface="Calibri" panose="020F0502020204030204" charset="0"/>
              </a:rPr>
            </a:br>
            <a:endParaRPr lang="en-US" sz="4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6580"/>
            <a:ext cx="10972800" cy="450532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By using python programming language the given problem has been solved </a:t>
            </a:r>
            <a:endParaRPr lang="en-IN" sz="28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Libraries used in this project are NumPy, Pandas and  Matplotlib, RidgeClassifier,RandomForestClassifier,</a:t>
            </a:r>
            <a:r>
              <a:rPr lang="en-IN" sz="2800" dirty="0">
                <a:latin typeface="Calibri" panose="020F0502020204030204" charset="0"/>
                <a:cs typeface="Calibri" panose="020F0502020204030204" charset="0"/>
              </a:rPr>
              <a:t> accuracy_score.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  Step1:  Reading  all  csv file .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  Step2: Perform Exploratory Data Analysis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  Step3: Data Cleaning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  Step4: Data Visualisation using Matplotlib.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   Step5:Data Modeling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06450"/>
          </a:xfrm>
        </p:spPr>
        <p:txBody>
          <a:bodyPr>
            <a:normAutofit/>
          </a:bodyPr>
          <a:p>
            <a:r>
              <a:rPr lang="en-IN" altLang="en-US" sz="3600">
                <a:latin typeface="Calibri" panose="020F0502020204030204" charset="0"/>
                <a:cs typeface="Calibri" panose="020F0502020204030204" charset="0"/>
              </a:rPr>
              <a:t>Plotting 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Binary Feature | Variables :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2070100"/>
            <a:ext cx="9290685" cy="46196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50975" y="1172210"/>
            <a:ext cx="91014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sym typeface="+mn-ea"/>
              </a:rPr>
              <a:t>Features with only two Values (Labels | Classes)</a:t>
            </a:r>
            <a:r>
              <a:rPr lang="en-IN" altLang="en-US" sz="2400">
                <a:sym typeface="+mn-ea"/>
              </a:rPr>
              <a:t>with  yes or no i.e 0 or 1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130"/>
          </a:xfrm>
        </p:spPr>
        <p:txBody>
          <a:bodyPr>
            <a:normAutofit/>
          </a:bodyPr>
          <a:p>
            <a:r>
              <a:rPr lang="en-IN" sz="4000" dirty="0"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Plotting categorical variables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2580"/>
            <a:ext cx="5384800" cy="415861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The quantity of patients in  gender(</a:t>
            </a:r>
            <a:r>
              <a:rPr lang="en-IN" sz="28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i.e</a:t>
            </a: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male and female) are maintaing equal count who have been hospitalised for certain condition.</a:t>
            </a:r>
            <a:endParaRPr lang="en-IN" sz="28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graph explains female has higher number of patient as compared to male.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746885"/>
            <a:ext cx="5181600" cy="4430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6415"/>
            <a:ext cx="10972800" cy="582613"/>
          </a:xfrm>
        </p:spPr>
        <p:txBody>
          <a:bodyPr>
            <a:normAutofit fontScale="90000"/>
          </a:bodyPr>
          <a:p>
            <a:br>
              <a:rPr lang="en-IN" sz="4000" b="1" dirty="0">
                <a:sym typeface="+mn-ea"/>
              </a:rPr>
            </a:br>
            <a:r>
              <a:rPr lang="en-IN" sz="4000" b="1" dirty="0">
                <a:sym typeface="+mn-ea"/>
              </a:rPr>
              <a:t>              </a:t>
            </a:r>
            <a:r>
              <a:rPr lang="en-IN" sz="4000" dirty="0">
                <a:latin typeface="Calibri" panose="020F0502020204030204" charset="0"/>
                <a:cs typeface="Calibri" panose="020F0502020204030204" charset="0"/>
                <a:sym typeface="+mn-ea"/>
              </a:rPr>
              <a:t>graph between race V/S patient Id </a:t>
            </a:r>
            <a:br>
              <a:rPr lang="en-IN" sz="4000" dirty="0">
                <a:latin typeface="Calibri" panose="020F0502020204030204" charset="0"/>
                <a:cs typeface="Calibri" panose="020F0502020204030204" charset="0"/>
              </a:rPr>
            </a:br>
            <a:endParaRPr lang="en-US" sz="4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Chinese and Malaysian people are highly hospitalised due to certain diseases. comparing to other countries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8775" y="1690370"/>
            <a:ext cx="4779645" cy="4039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582613"/>
          </a:xfrm>
        </p:spPr>
        <p:txBody>
          <a:bodyPr/>
          <a:p>
            <a:r>
              <a:rPr lang="en-IN" sz="3600" b="1" dirty="0">
                <a:sym typeface="+mn-ea"/>
              </a:rPr>
              <a:t>       </a:t>
            </a:r>
            <a:r>
              <a:rPr lang="en-IN" sz="3600" dirty="0">
                <a:latin typeface="Calibri" panose="020F0502020204030204" charset="0"/>
                <a:cs typeface="Calibri" panose="020F0502020204030204" charset="0"/>
                <a:sym typeface="+mn-ea"/>
              </a:rPr>
              <a:t>graph between </a:t>
            </a:r>
            <a:r>
              <a:rPr lang="en-IN" sz="3600" dirty="0">
                <a:latin typeface="Calibri" panose="020F0502020204030204" charset="0"/>
                <a:cs typeface="Calibri" panose="020F0502020204030204" charset="0"/>
                <a:sym typeface="+mn-ea"/>
              </a:rPr>
              <a:t>Resident Status V/S Patient Id 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2745"/>
            <a:ext cx="5384800" cy="427101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Here bar chart illustrates  which  locality of people residence in  Singapore gets hospitalised.</a:t>
            </a:r>
            <a:endParaRPr lang="en-IN" sz="28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Singapore has highest number of people admitted in hospital compared to Foreigner and Permanent resident of Singapore.</a:t>
            </a:r>
            <a:endParaRPr lang="en-IN" sz="28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23685" y="1560830"/>
            <a:ext cx="451104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801370"/>
            <a:ext cx="10972800" cy="582613"/>
          </a:xfrm>
        </p:spPr>
        <p:txBody>
          <a:bodyPr/>
          <a:p>
            <a:r>
              <a:rPr lang="en-IN" altLang="en-US"/>
              <a:t>                Plotting c</a:t>
            </a:r>
            <a:r>
              <a:rPr lang="en-US"/>
              <a:t>ontinuous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680" y="1592580"/>
            <a:ext cx="5252720" cy="4535170"/>
          </a:xfrm>
        </p:spPr>
        <p:txBody>
          <a:bodyPr/>
          <a:p>
            <a:endParaRPr lang="en-IN" altLang="en-US"/>
          </a:p>
          <a:p>
            <a:endParaRPr lang="en-IN" altLang="en-US"/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plotting continous variables present in our dataframe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Here graph represents the amount variable  is positively heavily skewed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28495"/>
            <a:ext cx="5181600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2200"/>
            <a:ext cx="10487660" cy="1297940"/>
          </a:xfrm>
        </p:spPr>
        <p:txBody>
          <a:bodyPr/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weight variable is moderately negatively skewed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height </a:t>
            </a:r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variable is moderately positively skewed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6625" y="2580005"/>
            <a:ext cx="5083175" cy="371665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95" y="2226945"/>
            <a:ext cx="4259580" cy="4192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Presentation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Algerian</vt:lpstr>
      <vt:lpstr>Copperplate Gothic Bold</vt:lpstr>
      <vt:lpstr>Malgun Gothic</vt:lpstr>
      <vt:lpstr>Times New Roman</vt:lpstr>
      <vt:lpstr>Cooper Black</vt:lpstr>
      <vt:lpstr>Copperplate Gothic Light</vt:lpstr>
      <vt:lpstr>Malgun Gothic Semilight</vt:lpstr>
      <vt:lpstr>1_Gear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problem </dc:title>
  <dc:creator/>
  <cp:lastModifiedBy>SRIRANJANI</cp:lastModifiedBy>
  <cp:revision>35</cp:revision>
  <dcterms:created xsi:type="dcterms:W3CDTF">2021-05-21T09:33:04Z</dcterms:created>
  <dcterms:modified xsi:type="dcterms:W3CDTF">2021-05-21T12:28:42Z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