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6" r:id="rId1"/>
  </p:sldMasterIdLst>
  <p:notesMasterIdLst>
    <p:notesMasterId r:id="rId13"/>
  </p:notesMasterIdLst>
  <p:sldIdLst>
    <p:sldId id="256" r:id="rId2"/>
    <p:sldId id="257" r:id="rId3"/>
    <p:sldId id="258" r:id="rId4"/>
    <p:sldId id="260" r:id="rId5"/>
    <p:sldId id="261" r:id="rId6"/>
    <p:sldId id="267" r:id="rId7"/>
    <p:sldId id="262"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58" autoAdjust="0"/>
  </p:normalViewPr>
  <p:slideViewPr>
    <p:cSldViewPr snapToGrid="0">
      <p:cViewPr varScale="1">
        <p:scale>
          <a:sx n="82" d="100"/>
          <a:sy n="82" d="100"/>
        </p:scale>
        <p:origin x="691"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16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smtClean="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93524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smtClean="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43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smtClean="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69823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smtClean="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82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smtClean="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95180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smtClean="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76921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smtClean="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23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smtClean="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3986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smtClean="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01098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GB" sz="1200" smtClean="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4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marR="0" lvl="0" indent="0" algn="r"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3681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709127" y="117016"/>
            <a:ext cx="10709987" cy="2094339"/>
          </a:xfrm>
          <a:prstGeom prst="rect">
            <a:avLst/>
          </a:prstGeom>
        </p:spPr>
        <p:txBody>
          <a:bodyPr lIns="91425" tIns="91425" rIns="91425" bIns="91425" anchor="ctr" anchorCtr="0">
            <a:noAutofit/>
          </a:bodyPr>
          <a:lstStyle/>
          <a:p>
            <a:pPr lvl="0" rtl="0">
              <a:lnSpc>
                <a:spcPct val="100000"/>
              </a:lnSpc>
              <a:spcBef>
                <a:spcPts val="0"/>
              </a:spcBef>
              <a:buNone/>
            </a:pPr>
            <a:r>
              <a:rPr lang="en-GB" sz="1400" b="1" dirty="0">
                <a:solidFill>
                  <a:srgbClr val="FFFFFF"/>
                </a:solidFill>
                <a:latin typeface="Courier New"/>
                <a:ea typeface="Courier New"/>
                <a:cs typeface="Courier New"/>
                <a:sym typeface="Courier New"/>
              </a:rPr>
              <a:t>Team Victor – Silent Music Party – Android Application</a:t>
            </a:r>
          </a:p>
          <a:p>
            <a:pPr lvl="0" algn="ctr">
              <a:spcBef>
                <a:spcPts val="0"/>
              </a:spcBef>
              <a:buNone/>
            </a:pPr>
            <a:r>
              <a:rPr lang="en-GB" sz="6600" dirty="0"/>
              <a:t>Silent Music Party</a:t>
            </a:r>
          </a:p>
        </p:txBody>
      </p:sp>
      <p:sp>
        <p:nvSpPr>
          <p:cNvPr id="3" name="Content Placeholder 2"/>
          <p:cNvSpPr>
            <a:spLocks noGrp="1"/>
          </p:cNvSpPr>
          <p:nvPr>
            <p:ph idx="1"/>
          </p:nvPr>
        </p:nvSpPr>
        <p:spPr>
          <a:xfrm>
            <a:off x="1024128" y="2080727"/>
            <a:ext cx="9720073" cy="3564293"/>
          </a:xfrm>
        </p:spPr>
        <p:txBody>
          <a:bodyPr/>
          <a:lstStyle/>
          <a:p>
            <a:pPr marL="0" indent="0">
              <a:buNone/>
            </a:pPr>
            <a:r>
              <a:rPr lang="de-DE" dirty="0"/>
              <a:t> TEAM NAME : VICTOR</a:t>
            </a:r>
          </a:p>
          <a:p>
            <a:r>
              <a:rPr lang="de-DE" dirty="0"/>
              <a:t>Anusha Ravichandran(2521040)</a:t>
            </a:r>
          </a:p>
          <a:p>
            <a:r>
              <a:rPr lang="de-DE" dirty="0"/>
              <a:t>Krishnendhu Rajappan(2562559)</a:t>
            </a:r>
          </a:p>
          <a:p>
            <a:r>
              <a:rPr lang="de-DE" dirty="0"/>
              <a:t>Meghana Shanthi Pamula(2623058)</a:t>
            </a:r>
          </a:p>
          <a:p>
            <a:r>
              <a:rPr lang="de-DE" dirty="0"/>
              <a:t>Ranjani Krishnan(2691637)</a:t>
            </a:r>
          </a:p>
          <a:p>
            <a:r>
              <a:rPr lang="de-DE" dirty="0"/>
              <a:t>Sowmya Ravikumar(2532453)</a:t>
            </a:r>
          </a:p>
          <a:p>
            <a:r>
              <a:rPr lang="de-DE" dirty="0"/>
              <a:t>Varsha Dubey(2344052)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028392" y="484632"/>
            <a:ext cx="2644799" cy="3602181"/>
          </a:xfrm>
          <a:prstGeom prst="rect">
            <a:avLst/>
          </a:prstGeom>
        </p:spPr>
      </p:pic>
      <p:pic>
        <p:nvPicPr>
          <p:cNvPr id="9" name="Picture 8"/>
          <p:cNvPicPr>
            <a:picLocks noChangeAspect="1"/>
          </p:cNvPicPr>
          <p:nvPr/>
        </p:nvPicPr>
        <p:blipFill>
          <a:blip r:embed="rId3"/>
          <a:stretch>
            <a:fillRect/>
          </a:stretch>
        </p:blipFill>
        <p:spPr>
          <a:xfrm>
            <a:off x="812259" y="484632"/>
            <a:ext cx="2268716" cy="3602180"/>
          </a:xfrm>
          <a:prstGeom prst="rect">
            <a:avLst/>
          </a:prstGeom>
        </p:spPr>
      </p:pic>
      <p:pic>
        <p:nvPicPr>
          <p:cNvPr id="11" name="Picture 10"/>
          <p:cNvPicPr>
            <a:picLocks noChangeAspect="1"/>
          </p:cNvPicPr>
          <p:nvPr/>
        </p:nvPicPr>
        <p:blipFill>
          <a:blip r:embed="rId4"/>
          <a:stretch>
            <a:fillRect/>
          </a:stretch>
        </p:blipFill>
        <p:spPr>
          <a:xfrm>
            <a:off x="3412122" y="484633"/>
            <a:ext cx="2541205" cy="3602180"/>
          </a:xfrm>
          <a:prstGeom prst="rect">
            <a:avLst/>
          </a:prstGeom>
        </p:spPr>
      </p:pic>
      <p:sp>
        <p:nvSpPr>
          <p:cNvPr id="2" name="Title 1"/>
          <p:cNvSpPr>
            <a:spLocks noGrp="1"/>
          </p:cNvSpPr>
          <p:nvPr>
            <p:ph type="title"/>
          </p:nvPr>
        </p:nvSpPr>
        <p:spPr>
          <a:xfrm>
            <a:off x="457199" y="4960137"/>
            <a:ext cx="11215991" cy="1463040"/>
          </a:xfrm>
        </p:spPr>
        <p:txBody>
          <a:bodyPr vert="horz" lIns="91440" tIns="45720" rIns="91440" bIns="45720" rtlCol="0" anchor="ctr">
            <a:normAutofit/>
          </a:bodyPr>
          <a:lstStyle/>
          <a:p>
            <a:r>
              <a:rPr lang="en-US" sz="4800" spc="200" dirty="0"/>
              <a:t>4. Implementation</a:t>
            </a:r>
            <a:br>
              <a:rPr lang="en-US" spc="200" dirty="0">
                <a:solidFill>
                  <a:srgbClr val="FFFFFF"/>
                </a:solidFill>
              </a:rPr>
            </a:br>
            <a:r>
              <a:rPr lang="en-US" sz="2400" spc="200" dirty="0"/>
              <a:t>implemented the APK on android mobile and we extracted the snapshots to describe the functions of the application.</a:t>
            </a:r>
          </a:p>
        </p:txBody>
      </p:sp>
      <p:pic>
        <p:nvPicPr>
          <p:cNvPr id="5" name="Content Placeholder 4"/>
          <p:cNvPicPr>
            <a:picLocks noGrp="1" noChangeAspect="1"/>
          </p:cNvPicPr>
          <p:nvPr>
            <p:ph idx="1"/>
          </p:nvPr>
        </p:nvPicPr>
        <p:blipFill>
          <a:blip r:embed="rId5"/>
          <a:stretch>
            <a:fillRect/>
          </a:stretch>
        </p:blipFill>
        <p:spPr>
          <a:xfrm>
            <a:off x="6198853" y="484632"/>
            <a:ext cx="2584016" cy="3602180"/>
          </a:xfrm>
          <a:prstGeom prst="rect">
            <a:avLst/>
          </a:prstGeom>
        </p:spPr>
      </p:pic>
    </p:spTree>
    <p:extLst>
      <p:ext uri="{BB962C8B-B14F-4D97-AF65-F5344CB8AC3E}">
        <p14:creationId xmlns:p14="http://schemas.microsoft.com/office/powerpoint/2010/main" val="116041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idx="1"/>
          </p:nvPr>
        </p:nvSpPr>
        <p:spPr>
          <a:xfrm>
            <a:off x="830425" y="1679509"/>
            <a:ext cx="10935478" cy="4487933"/>
          </a:xfrm>
          <a:prstGeom prst="rect">
            <a:avLst/>
          </a:prstGeom>
        </p:spPr>
        <p:txBody>
          <a:bodyPr lIns="91425" tIns="91425" rIns="91425" bIns="91425" anchor="t" anchorCtr="0">
            <a:noAutofit/>
          </a:bodyPr>
          <a:lstStyle/>
          <a:p>
            <a:pPr lvl="0" rtl="0">
              <a:spcBef>
                <a:spcPts val="0"/>
              </a:spcBef>
              <a:buNone/>
            </a:pPr>
            <a:r>
              <a:rPr lang="en-GB" sz="4800" dirty="0">
                <a:highlight>
                  <a:srgbClr val="FFFFFF"/>
                </a:highlight>
                <a:latin typeface="+mj-lt"/>
              </a:rPr>
              <a:t>5. CONCLUSION</a:t>
            </a:r>
          </a:p>
          <a:p>
            <a:pPr lvl="0" rtl="0">
              <a:spcBef>
                <a:spcPts val="0"/>
              </a:spcBef>
              <a:buNone/>
            </a:pPr>
            <a:endParaRPr lang="en-GB" sz="2000" dirty="0">
              <a:highlight>
                <a:srgbClr val="FFFFFF"/>
              </a:highlight>
              <a:latin typeface="Tw Cen MT (Body)"/>
            </a:endParaRPr>
          </a:p>
          <a:p>
            <a:pPr lvl="0" algn="just" rtl="0">
              <a:spcBef>
                <a:spcPts val="0"/>
              </a:spcBef>
              <a:buNone/>
            </a:pPr>
            <a:r>
              <a:rPr lang="en-GB" sz="2000" dirty="0">
                <a:highlight>
                  <a:srgbClr val="FFFFFF"/>
                </a:highlight>
                <a:latin typeface="Tw Cen MT (Body)"/>
              </a:rPr>
              <a:t>As a team, we worked on developing silent music party application which lead to the achievement of goals defined in the project feature list. This application minimises the noise caused in the party place and  provides us with the environmental benefits. It enables users to make use of the developed application in an intuitive way. We, conclude by saying that this approach is Noiseless and user friendly.</a:t>
            </a:r>
            <a:endParaRPr sz="2000" dirty="0">
              <a:highlight>
                <a:srgbClr val="FFFFFF"/>
              </a:highlight>
              <a:latin typeface="Tw Cen MT (Bod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024128" y="195943"/>
            <a:ext cx="9720072" cy="1555035"/>
          </a:xfrm>
          <a:prstGeom prst="rect">
            <a:avLst/>
          </a:prstGeom>
        </p:spPr>
        <p:txBody>
          <a:bodyPr lIns="91425" tIns="91425" rIns="91425" bIns="91425" anchor="ctr" anchorCtr="0">
            <a:noAutofit/>
          </a:bodyPr>
          <a:lstStyle/>
          <a:p>
            <a:pPr lvl="0">
              <a:spcBef>
                <a:spcPts val="0"/>
              </a:spcBef>
              <a:buNone/>
            </a:pPr>
            <a:r>
              <a:rPr lang="en-GB" dirty="0"/>
              <a:t>Table of Contents</a:t>
            </a:r>
          </a:p>
        </p:txBody>
      </p:sp>
      <p:sp>
        <p:nvSpPr>
          <p:cNvPr id="91" name="Shape 91"/>
          <p:cNvSpPr txBox="1">
            <a:spLocks noGrp="1"/>
          </p:cNvSpPr>
          <p:nvPr>
            <p:ph idx="1"/>
          </p:nvPr>
        </p:nvSpPr>
        <p:spPr>
          <a:xfrm>
            <a:off x="1024128" y="1381328"/>
            <a:ext cx="9720073" cy="4928032"/>
          </a:xfrm>
          <a:prstGeom prst="rect">
            <a:avLst/>
          </a:prstGeom>
        </p:spPr>
        <p:txBody>
          <a:bodyPr lIns="91425" tIns="91425" rIns="91425" bIns="91425" anchor="t" anchorCtr="0">
            <a:noAutofit/>
          </a:bodyPr>
          <a:lstStyle/>
          <a:p>
            <a:pPr lvl="0">
              <a:spcBef>
                <a:spcPts val="0"/>
              </a:spcBef>
              <a:buNone/>
            </a:pPr>
            <a:r>
              <a:rPr lang="en-GB" dirty="0"/>
              <a:t>1……..Introduction 								3</a:t>
            </a:r>
          </a:p>
          <a:p>
            <a:pPr lvl="0">
              <a:spcBef>
                <a:spcPts val="0"/>
              </a:spcBef>
              <a:buNone/>
            </a:pPr>
            <a:r>
              <a:rPr lang="en-GB" dirty="0"/>
              <a:t>1.1 Purpose 									3</a:t>
            </a:r>
          </a:p>
          <a:p>
            <a:pPr lvl="0">
              <a:spcBef>
                <a:spcPts val="0"/>
              </a:spcBef>
              <a:buNone/>
            </a:pPr>
            <a:r>
              <a:rPr lang="en-GB" dirty="0"/>
              <a:t>2……..Design Overview 							4</a:t>
            </a:r>
          </a:p>
          <a:p>
            <a:pPr lvl="0">
              <a:spcBef>
                <a:spcPts val="0"/>
              </a:spcBef>
              <a:buNone/>
            </a:pPr>
            <a:r>
              <a:rPr lang="en-GB" dirty="0"/>
              <a:t>2.1 Introduction 									4</a:t>
            </a:r>
          </a:p>
          <a:p>
            <a:pPr lvl="0">
              <a:spcBef>
                <a:spcPts val="0"/>
              </a:spcBef>
              <a:buNone/>
            </a:pPr>
            <a:r>
              <a:rPr lang="en-GB" dirty="0"/>
              <a:t>2.2 Roles and Entities 								5</a:t>
            </a:r>
          </a:p>
          <a:p>
            <a:pPr lvl="0">
              <a:spcBef>
                <a:spcPts val="0"/>
              </a:spcBef>
              <a:buNone/>
            </a:pPr>
            <a:r>
              <a:rPr lang="en-GB" dirty="0"/>
              <a:t>2.3 Use case diagram 								7</a:t>
            </a:r>
          </a:p>
          <a:p>
            <a:pPr lvl="0">
              <a:spcBef>
                <a:spcPts val="0"/>
              </a:spcBef>
              <a:buNone/>
            </a:pPr>
            <a:r>
              <a:rPr lang="en-GB" dirty="0"/>
              <a:t>3……..Architecture 								8</a:t>
            </a:r>
          </a:p>
          <a:p>
            <a:pPr lvl="0">
              <a:spcBef>
                <a:spcPts val="0"/>
              </a:spcBef>
              <a:buNone/>
            </a:pPr>
            <a:r>
              <a:rPr lang="en-GB" dirty="0"/>
              <a:t>3.1 Description of technical architecture 						9</a:t>
            </a:r>
          </a:p>
          <a:p>
            <a:pPr lvl="0">
              <a:spcBef>
                <a:spcPts val="0"/>
              </a:spcBef>
              <a:buNone/>
            </a:pPr>
            <a:r>
              <a:rPr lang="en-GB" dirty="0"/>
              <a:t>3.2 Interactive UI</a:t>
            </a:r>
          </a:p>
          <a:p>
            <a:pPr lvl="0">
              <a:spcBef>
                <a:spcPts val="0"/>
              </a:spcBef>
              <a:buNone/>
            </a:pPr>
            <a:r>
              <a:rPr lang="en-GB" dirty="0"/>
              <a:t>3.3 Ad hoc network</a:t>
            </a:r>
          </a:p>
          <a:p>
            <a:pPr lvl="0">
              <a:spcBef>
                <a:spcPts val="0"/>
              </a:spcBef>
              <a:buNone/>
            </a:pPr>
            <a:r>
              <a:rPr lang="en-GB" dirty="0"/>
              <a:t>3.4 Socket programming</a:t>
            </a:r>
          </a:p>
          <a:p>
            <a:pPr lvl="0">
              <a:spcBef>
                <a:spcPts val="0"/>
              </a:spcBef>
              <a:buNone/>
            </a:pPr>
            <a:r>
              <a:rPr lang="en-GB" dirty="0"/>
              <a:t>4…….Implementation 								10</a:t>
            </a:r>
          </a:p>
          <a:p>
            <a:pPr lvl="0">
              <a:spcBef>
                <a:spcPts val="0"/>
              </a:spcBef>
              <a:buNone/>
            </a:pPr>
            <a:r>
              <a:rPr lang="en-GB" dirty="0"/>
              <a:t>5…….Conclusion 								11</a:t>
            </a:r>
          </a:p>
          <a:p>
            <a:pPr lvl="0">
              <a:spcBef>
                <a:spcPts val="0"/>
              </a:spcBef>
              <a:buNone/>
            </a:pPr>
            <a:endParaRPr lang="en-GB" dirty="0"/>
          </a:p>
          <a:p>
            <a:pPr lvl="0">
              <a:spcBef>
                <a:spcPts val="0"/>
              </a:spcBef>
              <a:buNone/>
            </a:pPr>
            <a:r>
              <a:rPr lang="en-GB" dirty="0"/>
              <a:t> </a:t>
            </a:r>
          </a:p>
          <a:p>
            <a:pPr lvl="0">
              <a:spcBef>
                <a:spcPts val="0"/>
              </a:spcBef>
              <a:buNone/>
            </a:pPr>
            <a:endParaRPr lang="en-GB" dirty="0"/>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34482" y="116850"/>
            <a:ext cx="10719318" cy="1525338"/>
          </a:xfrm>
          <a:prstGeom prst="rect">
            <a:avLst/>
          </a:prstGeom>
        </p:spPr>
        <p:txBody>
          <a:bodyPr lIns="91425" tIns="91425" rIns="91425" bIns="91425" anchor="ctr" anchorCtr="0">
            <a:noAutofit/>
          </a:bodyPr>
          <a:lstStyle/>
          <a:p>
            <a:pPr lvl="0">
              <a:spcBef>
                <a:spcPts val="0"/>
              </a:spcBef>
              <a:buNone/>
            </a:pPr>
            <a:r>
              <a:rPr lang="en-GB" dirty="0"/>
              <a:t>1. Introduction:</a:t>
            </a:r>
          </a:p>
        </p:txBody>
      </p:sp>
      <p:sp>
        <p:nvSpPr>
          <p:cNvPr id="97" name="Shape 97"/>
          <p:cNvSpPr txBox="1">
            <a:spLocks noGrp="1"/>
          </p:cNvSpPr>
          <p:nvPr>
            <p:ph idx="1"/>
          </p:nvPr>
        </p:nvSpPr>
        <p:spPr>
          <a:xfrm>
            <a:off x="737118" y="1380931"/>
            <a:ext cx="10616682" cy="5477069"/>
          </a:xfrm>
          <a:prstGeom prst="rect">
            <a:avLst/>
          </a:prstGeom>
        </p:spPr>
        <p:txBody>
          <a:bodyPr lIns="91425" tIns="91425" rIns="91425" bIns="91425" anchor="t" anchorCtr="0">
            <a:noAutofit/>
          </a:bodyPr>
          <a:lstStyle/>
          <a:p>
            <a:pPr marL="0" lvl="0" indent="-69850" algn="just" rtl="0">
              <a:lnSpc>
                <a:spcPct val="100000"/>
              </a:lnSpc>
              <a:spcBef>
                <a:spcPts val="0"/>
              </a:spcBef>
              <a:buClr>
                <a:schemeClr val="dk1"/>
              </a:buClr>
              <a:buSzPct val="45833"/>
              <a:buFont typeface="Arial"/>
              <a:buNone/>
            </a:pPr>
            <a:r>
              <a:rPr lang="en-GB" sz="2000" dirty="0">
                <a:solidFill>
                  <a:schemeClr val="tx1">
                    <a:lumMod val="95000"/>
                    <a:lumOff val="5000"/>
                  </a:schemeClr>
                </a:solidFill>
              </a:rPr>
              <a:t>Without music, a party can be rather boring. Unfortunately, a lot of times the noise level of music can be a nuisance and kill a party faster than it started.  Our application, Silent Music Party is the pinnacle of silent music service, providing state-of-the-art technology in the palm of the hand. </a:t>
            </a:r>
          </a:p>
          <a:p>
            <a:pPr marL="0" indent="-69850" algn="just">
              <a:lnSpc>
                <a:spcPct val="100000"/>
              </a:lnSpc>
              <a:spcBef>
                <a:spcPts val="0"/>
              </a:spcBef>
              <a:buClr>
                <a:schemeClr val="dk1"/>
              </a:buClr>
              <a:buSzPct val="45833"/>
              <a:buNone/>
            </a:pPr>
            <a:r>
              <a:rPr lang="en-GB" sz="2000" dirty="0">
                <a:solidFill>
                  <a:schemeClr val="tx1">
                    <a:lumMod val="95000"/>
                    <a:lumOff val="5000"/>
                  </a:schemeClr>
                </a:solidFill>
              </a:rPr>
              <a:t>Music is still one of the key threads that bind us as humans, and our goal was to create an app that will be intuitive and fun to use. This app  aids in synchronizing music across multiple devices over the cellular network. We took all the elements that make a silent music party interactive and distilled it into simple, easy functions in an app that makes a great time.</a:t>
            </a:r>
          </a:p>
          <a:p>
            <a:pPr marL="0" indent="-69850" algn="just">
              <a:lnSpc>
                <a:spcPct val="100000"/>
              </a:lnSpc>
              <a:spcBef>
                <a:spcPts val="0"/>
              </a:spcBef>
              <a:buClr>
                <a:schemeClr val="dk1"/>
              </a:buClr>
              <a:buSzPct val="45833"/>
              <a:buNone/>
            </a:pPr>
            <a:r>
              <a:rPr lang="de-DE" sz="2000" dirty="0">
                <a:solidFill>
                  <a:schemeClr val="tx1">
                    <a:lumMod val="95000"/>
                    <a:lumOff val="5000"/>
                  </a:schemeClr>
                </a:solidFill>
              </a:rPr>
              <a:t>T</a:t>
            </a:r>
            <a:r>
              <a:rPr lang="en-GB" sz="2000" dirty="0">
                <a:solidFill>
                  <a:schemeClr val="tx1">
                    <a:lumMod val="95000"/>
                    <a:lumOff val="5000"/>
                  </a:schemeClr>
                </a:solidFill>
              </a:rPr>
              <a:t>hrough this design document, we will provide narrative view of silent music party. It includes technical description and demonstration of functionality through the snapshots.</a:t>
            </a:r>
          </a:p>
          <a:p>
            <a:pPr marL="0" lvl="0" indent="-69850" algn="just" rtl="0">
              <a:lnSpc>
                <a:spcPct val="100000"/>
              </a:lnSpc>
              <a:spcBef>
                <a:spcPts val="0"/>
              </a:spcBef>
              <a:buClr>
                <a:schemeClr val="dk1"/>
              </a:buClr>
              <a:buSzPct val="45833"/>
              <a:buFont typeface="Arial"/>
              <a:buNone/>
            </a:pPr>
            <a:endParaRPr lang="en-GB" sz="1800" b="1" dirty="0">
              <a:solidFill>
                <a:srgbClr val="373737"/>
              </a:solidFill>
              <a:highlight>
                <a:srgbClr val="FFFFFF"/>
              </a:highlight>
            </a:endParaRPr>
          </a:p>
          <a:p>
            <a:pPr marL="0" lvl="0" indent="-69850" algn="just" rtl="0">
              <a:lnSpc>
                <a:spcPct val="100000"/>
              </a:lnSpc>
              <a:spcBef>
                <a:spcPts val="0"/>
              </a:spcBef>
              <a:buClr>
                <a:schemeClr val="dk1"/>
              </a:buClr>
              <a:buSzPct val="45833"/>
              <a:buFont typeface="Arial"/>
              <a:buNone/>
            </a:pPr>
            <a:r>
              <a:rPr lang="de-DE" sz="2800" b="1" dirty="0">
                <a:solidFill>
                  <a:srgbClr val="373737"/>
                </a:solidFill>
                <a:highlight>
                  <a:srgbClr val="FFFFFF"/>
                </a:highlight>
              </a:rPr>
              <a:t>1.1 </a:t>
            </a:r>
            <a:r>
              <a:rPr lang="de-DE" sz="2800" b="1" dirty="0">
                <a:solidFill>
                  <a:srgbClr val="373737"/>
                </a:solidFill>
                <a:highlight>
                  <a:srgbClr val="FFFFFF"/>
                </a:highlight>
                <a:latin typeface="+mj-lt"/>
              </a:rPr>
              <a:t>PURPOSE</a:t>
            </a:r>
          </a:p>
          <a:p>
            <a:pPr marL="0" indent="-69850" algn="just">
              <a:lnSpc>
                <a:spcPct val="100000"/>
              </a:lnSpc>
              <a:spcBef>
                <a:spcPts val="0"/>
              </a:spcBef>
              <a:buClr>
                <a:schemeClr val="dk1"/>
              </a:buClr>
              <a:buSzPct val="45833"/>
              <a:buNone/>
            </a:pPr>
            <a:r>
              <a:rPr lang="en-GB" sz="2000" dirty="0">
                <a:solidFill>
                  <a:schemeClr val="tx1">
                    <a:lumMod val="95000"/>
                    <a:lumOff val="5000"/>
                  </a:schemeClr>
                </a:solidFill>
                <a:highlight>
                  <a:srgbClr val="FFFFFF"/>
                </a:highlight>
              </a:rPr>
              <a:t>The silent music player is a concert that attempts to eliminate noise pollution by transmitting the sound to the listeners ears via headphones rather than traditional ambient methods. The elimination of noise pollution is beneficial for nearby campers, nearby residents, and is a good way to keep the music going late into the night when excess noise is traditionally unwelcome. </a:t>
            </a:r>
          </a:p>
          <a:p>
            <a:pPr marL="0" lvl="0" indent="-69850" algn="just" rtl="0">
              <a:lnSpc>
                <a:spcPct val="100000"/>
              </a:lnSpc>
              <a:spcBef>
                <a:spcPts val="0"/>
              </a:spcBef>
              <a:buClr>
                <a:schemeClr val="dk1"/>
              </a:buClr>
              <a:buSzPct val="45833"/>
              <a:buFont typeface="Arial"/>
              <a:buNone/>
            </a:pPr>
            <a:endParaRPr lang="en-GB" sz="2000" dirty="0">
              <a:solidFill>
                <a:srgbClr val="373737"/>
              </a:solidFill>
              <a:highlight>
                <a:srgbClr val="FFFFFF"/>
              </a:highlight>
            </a:endParaRPr>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GB" dirty="0"/>
              <a:t>2. Design Overview</a:t>
            </a:r>
          </a:p>
        </p:txBody>
      </p:sp>
      <p:sp>
        <p:nvSpPr>
          <p:cNvPr id="109" name="Shape 109"/>
          <p:cNvSpPr txBox="1">
            <a:spLocks noGrp="1"/>
          </p:cNvSpPr>
          <p:nvPr>
            <p:ph idx="1"/>
          </p:nvPr>
        </p:nvSpPr>
        <p:spPr>
          <a:xfrm>
            <a:off x="1024128" y="2313992"/>
            <a:ext cx="9720073" cy="4023360"/>
          </a:xfrm>
          <a:prstGeom prst="rect">
            <a:avLst/>
          </a:prstGeom>
        </p:spPr>
        <p:txBody>
          <a:bodyPr lIns="91425" tIns="91425" rIns="91425" bIns="91425" anchor="t" anchorCtr="0">
            <a:noAutofit/>
          </a:bodyPr>
          <a:lstStyle/>
          <a:p>
            <a:pPr lvl="0">
              <a:spcBef>
                <a:spcPts val="0"/>
              </a:spcBef>
              <a:buNone/>
            </a:pPr>
            <a:r>
              <a:rPr lang="en-GB" sz="2800" b="1" dirty="0"/>
              <a:t>2.1 </a:t>
            </a:r>
            <a:r>
              <a:rPr lang="en-GB" sz="2800" b="1" dirty="0">
                <a:latin typeface="+mj-lt"/>
              </a:rPr>
              <a:t>INTRODUCTION</a:t>
            </a:r>
          </a:p>
          <a:p>
            <a:pPr lvl="0">
              <a:spcBef>
                <a:spcPts val="0"/>
              </a:spcBef>
              <a:buNone/>
            </a:pPr>
            <a:endParaRPr lang="en-GB" sz="2400" dirty="0"/>
          </a:p>
          <a:p>
            <a:pPr lvl="0" algn="just">
              <a:spcBef>
                <a:spcPts val="0"/>
              </a:spcBef>
              <a:buNone/>
            </a:pPr>
            <a:r>
              <a:rPr lang="en-GB" sz="2400" dirty="0"/>
              <a:t>Silent music party provide functionality of Synchronized listing of the music,</a:t>
            </a:r>
          </a:p>
          <a:p>
            <a:pPr lvl="0" algn="just">
              <a:spcBef>
                <a:spcPts val="0"/>
              </a:spcBef>
              <a:buNone/>
            </a:pPr>
            <a:r>
              <a:rPr lang="en-GB" sz="2400" dirty="0"/>
              <a:t>Shared stored playlist ,Voting for the song ( applicable only for dancing</a:t>
            </a:r>
          </a:p>
          <a:p>
            <a:pPr lvl="0" algn="just">
              <a:spcBef>
                <a:spcPts val="0"/>
              </a:spcBef>
              <a:buNone/>
            </a:pPr>
            <a:r>
              <a:rPr lang="en-GB" sz="2400" dirty="0"/>
              <a:t>people) and transferring of messages . The system revolves around two types</a:t>
            </a:r>
          </a:p>
          <a:p>
            <a:pPr lvl="0" algn="just">
              <a:spcBef>
                <a:spcPts val="0"/>
              </a:spcBef>
              <a:buNone/>
            </a:pPr>
            <a:r>
              <a:rPr lang="en-GB" sz="2400" dirty="0"/>
              <a:t>of users:</a:t>
            </a:r>
          </a:p>
          <a:p>
            <a:pPr lvl="0" algn="just">
              <a:spcBef>
                <a:spcPts val="0"/>
              </a:spcBef>
              <a:buNone/>
            </a:pPr>
            <a:r>
              <a:rPr lang="en-GB" sz="2400" dirty="0"/>
              <a:t>Organizer and Party member where each user is capable of performing</a:t>
            </a:r>
          </a:p>
          <a:p>
            <a:pPr lvl="0" algn="just">
              <a:spcBef>
                <a:spcPts val="0"/>
              </a:spcBef>
              <a:buNone/>
            </a:pPr>
            <a:r>
              <a:rPr lang="en-GB" sz="2400" dirty="0"/>
              <a:t>limited tasks which are relevant to their roles.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746449" y="569167"/>
            <a:ext cx="9997751" cy="681134"/>
          </a:xfrm>
          <a:prstGeom prst="rect">
            <a:avLst/>
          </a:prstGeom>
        </p:spPr>
        <p:txBody>
          <a:bodyPr lIns="91425" tIns="91425" rIns="91425" bIns="91425" anchor="ctr" anchorCtr="0">
            <a:noAutofit/>
          </a:bodyPr>
          <a:lstStyle/>
          <a:p>
            <a:pPr lvl="0">
              <a:spcBef>
                <a:spcPts val="0"/>
              </a:spcBef>
              <a:buNone/>
            </a:pPr>
            <a:r>
              <a:rPr lang="en-GB" sz="2800" b="1" dirty="0"/>
              <a:t>2.2</a:t>
            </a:r>
            <a:r>
              <a:rPr lang="en-GB" sz="2800" dirty="0"/>
              <a:t> </a:t>
            </a:r>
            <a:r>
              <a:rPr lang="en-GB" sz="2800" b="1" dirty="0"/>
              <a:t>Roles and entities</a:t>
            </a:r>
            <a:br>
              <a:rPr lang="en-GB" sz="2800" dirty="0"/>
            </a:br>
            <a:br>
              <a:rPr lang="en-GB" sz="2800" dirty="0"/>
            </a:br>
            <a:r>
              <a:rPr lang="en-GB" sz="2800" b="1" dirty="0"/>
              <a:t>Below are the tasks lists for each role</a:t>
            </a:r>
          </a:p>
        </p:txBody>
      </p:sp>
      <p:sp>
        <p:nvSpPr>
          <p:cNvPr id="115" name="Shape 115"/>
          <p:cNvSpPr txBox="1">
            <a:spLocks noGrp="1"/>
          </p:cNvSpPr>
          <p:nvPr>
            <p:ph idx="1"/>
          </p:nvPr>
        </p:nvSpPr>
        <p:spPr>
          <a:xfrm>
            <a:off x="838200" y="1424450"/>
            <a:ext cx="10515600" cy="4752300"/>
          </a:xfrm>
          <a:prstGeom prst="rect">
            <a:avLst/>
          </a:prstGeom>
        </p:spPr>
        <p:txBody>
          <a:bodyPr lIns="91425" tIns="91425" rIns="91425" bIns="91425" anchor="t" anchorCtr="0">
            <a:noAutofit/>
          </a:bodyPr>
          <a:lstStyle/>
          <a:p>
            <a:pPr marL="0" lvl="0" indent="-69850" rtl="0">
              <a:lnSpc>
                <a:spcPct val="115000"/>
              </a:lnSpc>
              <a:spcBef>
                <a:spcPts val="0"/>
              </a:spcBef>
              <a:buClr>
                <a:schemeClr val="dk1"/>
              </a:buClr>
              <a:buSzPct val="91666"/>
              <a:buFont typeface="Arial"/>
              <a:buNone/>
            </a:pPr>
            <a:r>
              <a:rPr lang="en-GB" sz="1800" b="1" dirty="0">
                <a:solidFill>
                  <a:srgbClr val="333333"/>
                </a:solidFill>
              </a:rPr>
              <a:t>Entities</a:t>
            </a:r>
          </a:p>
          <a:p>
            <a:pPr>
              <a:lnSpc>
                <a:spcPct val="115000"/>
              </a:lnSpc>
              <a:spcBef>
                <a:spcPts val="0"/>
              </a:spcBef>
              <a:buClr>
                <a:schemeClr val="dk1"/>
              </a:buClr>
              <a:buSzPct val="91666"/>
              <a:buFont typeface="Wingdings" panose="05000000000000000000" pitchFamily="2" charset="2"/>
              <a:buChar char="§"/>
            </a:pPr>
            <a:r>
              <a:rPr lang="en-GB" sz="1800" dirty="0">
                <a:solidFill>
                  <a:srgbClr val="333333"/>
                </a:solidFill>
              </a:rPr>
              <a:t> user roles (organizer, party people)</a:t>
            </a:r>
          </a:p>
          <a:p>
            <a:pPr>
              <a:lnSpc>
                <a:spcPct val="115000"/>
              </a:lnSpc>
              <a:spcBef>
                <a:spcPts val="0"/>
              </a:spcBef>
              <a:buClr>
                <a:schemeClr val="dk1"/>
              </a:buClr>
              <a:buSzPct val="91666"/>
              <a:buFont typeface="Wingdings" panose="05000000000000000000" pitchFamily="2" charset="2"/>
              <a:buChar char="§"/>
            </a:pPr>
            <a:r>
              <a:rPr lang="en-GB" sz="1800" dirty="0">
                <a:solidFill>
                  <a:srgbClr val="333333"/>
                </a:solidFill>
              </a:rPr>
              <a:t> party event</a:t>
            </a:r>
          </a:p>
          <a:p>
            <a:pPr marL="0" lvl="0" indent="-69850" rtl="0">
              <a:lnSpc>
                <a:spcPct val="115000"/>
              </a:lnSpc>
              <a:spcBef>
                <a:spcPts val="0"/>
              </a:spcBef>
              <a:buClr>
                <a:schemeClr val="dk1"/>
              </a:buClr>
              <a:buSzPct val="91666"/>
              <a:buFont typeface="Arial"/>
              <a:buNone/>
            </a:pPr>
            <a:r>
              <a:rPr lang="en-GB" sz="1800" b="1" dirty="0">
                <a:solidFill>
                  <a:srgbClr val="333333"/>
                </a:solidFill>
              </a:rPr>
              <a:t>Role: User</a:t>
            </a:r>
            <a:r>
              <a:rPr lang="en-GB" sz="1800" dirty="0"/>
              <a:t>  	 </a:t>
            </a:r>
          </a:p>
          <a:p>
            <a:pPr>
              <a:lnSpc>
                <a:spcPct val="115000"/>
              </a:lnSpc>
              <a:spcBef>
                <a:spcPts val="0"/>
              </a:spcBef>
              <a:buClr>
                <a:schemeClr val="dk1"/>
              </a:buClr>
              <a:buSzPct val="91666"/>
              <a:buFont typeface="Wingdings" panose="05000000000000000000" pitchFamily="2" charset="2"/>
              <a:buChar char="§"/>
            </a:pPr>
            <a:r>
              <a:rPr lang="en-GB" sz="1800" dirty="0">
                <a:solidFill>
                  <a:srgbClr val="333333"/>
                </a:solidFill>
              </a:rPr>
              <a:t> create a party event</a:t>
            </a:r>
          </a:p>
          <a:p>
            <a:pPr>
              <a:lnSpc>
                <a:spcPct val="115000"/>
              </a:lnSpc>
              <a:spcBef>
                <a:spcPts val="0"/>
              </a:spcBef>
              <a:buClr>
                <a:schemeClr val="dk1"/>
              </a:buClr>
              <a:buSzPct val="91666"/>
              <a:buFont typeface="Wingdings" panose="05000000000000000000" pitchFamily="2" charset="2"/>
              <a:buChar char="§"/>
            </a:pPr>
            <a:r>
              <a:rPr lang="en-GB" sz="1800" dirty="0">
                <a:solidFill>
                  <a:srgbClr val="333333"/>
                </a:solidFill>
              </a:rPr>
              <a:t> search for party events</a:t>
            </a:r>
            <a:r>
              <a:rPr lang="en-GB" sz="1800" dirty="0"/>
              <a:t>       	</a:t>
            </a:r>
          </a:p>
          <a:p>
            <a:pPr>
              <a:lnSpc>
                <a:spcPct val="115000"/>
              </a:lnSpc>
              <a:spcBef>
                <a:spcPts val="0"/>
              </a:spcBef>
              <a:buClr>
                <a:schemeClr val="dk1"/>
              </a:buClr>
              <a:buSzPct val="91666"/>
              <a:buFont typeface="Wingdings" panose="05000000000000000000" pitchFamily="2" charset="2"/>
              <a:buChar char="§"/>
            </a:pPr>
            <a:r>
              <a:rPr lang="en-GB" sz="1800" dirty="0">
                <a:solidFill>
                  <a:srgbClr val="333333"/>
                </a:solidFill>
              </a:rPr>
              <a:t> join a party event</a:t>
            </a:r>
          </a:p>
          <a:p>
            <a:pPr lvl="0" rtl="0">
              <a:lnSpc>
                <a:spcPct val="115000"/>
              </a:lnSpc>
              <a:spcBef>
                <a:spcPts val="0"/>
              </a:spcBef>
              <a:buClr>
                <a:schemeClr val="dk1"/>
              </a:buClr>
              <a:buSzPct val="91666"/>
              <a:buFont typeface="Wingdings" panose="05000000000000000000" pitchFamily="2" charset="2"/>
              <a:buChar char="§"/>
            </a:pPr>
            <a:r>
              <a:rPr lang="en-GB" sz="1800" dirty="0">
                <a:solidFill>
                  <a:srgbClr val="333333"/>
                </a:solidFill>
              </a:rPr>
              <a:t> leave a party event</a:t>
            </a:r>
          </a:p>
          <a:p>
            <a:pPr lvl="0" rtl="0">
              <a:lnSpc>
                <a:spcPct val="115000"/>
              </a:lnSpc>
              <a:spcBef>
                <a:spcPts val="0"/>
              </a:spcBef>
              <a:buClr>
                <a:schemeClr val="dk1"/>
              </a:buClr>
              <a:buSzPct val="91666"/>
              <a:buFont typeface="Wingdings" panose="05000000000000000000" pitchFamily="2" charset="2"/>
              <a:buChar char="§"/>
            </a:pPr>
            <a:r>
              <a:rPr lang="en-GB" sz="1800" dirty="0">
                <a:solidFill>
                  <a:srgbClr val="333333"/>
                </a:solidFill>
              </a:rPr>
              <a:t> see other party members</a:t>
            </a:r>
            <a:r>
              <a:rPr lang="en-GB" sz="1800" dirty="0"/>
              <a:t>    	</a:t>
            </a:r>
          </a:p>
          <a:p>
            <a:pPr lvl="0" rtl="0">
              <a:lnSpc>
                <a:spcPct val="115000"/>
              </a:lnSpc>
              <a:spcBef>
                <a:spcPts val="0"/>
              </a:spcBef>
              <a:buClr>
                <a:schemeClr val="dk1"/>
              </a:buClr>
              <a:buSzPct val="91666"/>
              <a:buFont typeface="Wingdings" panose="05000000000000000000" pitchFamily="2" charset="2"/>
              <a:buChar char="§"/>
            </a:pPr>
            <a:r>
              <a:rPr lang="en-GB" sz="1800" dirty="0">
                <a:solidFill>
                  <a:srgbClr val="333333"/>
                </a:solidFill>
              </a:rPr>
              <a:t> group chat or individual chat</a:t>
            </a:r>
          </a:p>
          <a:p>
            <a:pPr marL="0" lvl="0" indent="-69850" rtl="0">
              <a:lnSpc>
                <a:spcPct val="115000"/>
              </a:lnSpc>
              <a:spcBef>
                <a:spcPts val="0"/>
              </a:spcBef>
              <a:buClr>
                <a:schemeClr val="dk1"/>
              </a:buClr>
              <a:buSzPct val="91666"/>
              <a:buFont typeface="Arial"/>
              <a:buNone/>
            </a:pPr>
            <a:r>
              <a:rPr lang="en-GB" sz="1800" b="1" dirty="0">
                <a:solidFill>
                  <a:srgbClr val="333333"/>
                </a:solidFill>
              </a:rPr>
              <a:t>Role: organizer </a:t>
            </a:r>
            <a:r>
              <a:rPr lang="en-GB" sz="1800" dirty="0"/>
              <a:t>    	</a:t>
            </a:r>
          </a:p>
          <a:p>
            <a:pPr lvl="0" rtl="0">
              <a:lnSpc>
                <a:spcPct val="115000"/>
              </a:lnSpc>
              <a:spcBef>
                <a:spcPts val="0"/>
              </a:spcBef>
              <a:buClr>
                <a:schemeClr val="dk1"/>
              </a:buClr>
              <a:buSzPct val="91666"/>
              <a:buFont typeface="Wingdings" panose="05000000000000000000" pitchFamily="2" charset="2"/>
              <a:buChar char="§"/>
            </a:pPr>
            <a:r>
              <a:rPr lang="en-GB" sz="1800" dirty="0">
                <a:solidFill>
                  <a:srgbClr val="333333"/>
                </a:solidFill>
              </a:rPr>
              <a:t> Kick out party members</a:t>
            </a:r>
            <a:r>
              <a:rPr lang="en-GB" sz="1800" dirty="0"/>
              <a:t> 	</a:t>
            </a:r>
          </a:p>
          <a:p>
            <a:pPr lvl="0" rtl="0">
              <a:lnSpc>
                <a:spcPct val="115000"/>
              </a:lnSpc>
              <a:spcBef>
                <a:spcPts val="0"/>
              </a:spcBef>
              <a:buClr>
                <a:schemeClr val="dk1"/>
              </a:buClr>
              <a:buSzPct val="91666"/>
              <a:buFont typeface="Wingdings" panose="05000000000000000000" pitchFamily="2" charset="2"/>
              <a:buChar char="§"/>
            </a:pPr>
            <a:r>
              <a:rPr lang="en-GB" sz="1800" dirty="0">
                <a:solidFill>
                  <a:srgbClr val="333333"/>
                </a:solidFill>
              </a:rPr>
              <a:t> close the party event</a:t>
            </a:r>
          </a:p>
          <a:p>
            <a:pPr marL="0" lvl="0" indent="-69850" rtl="0">
              <a:lnSpc>
                <a:spcPct val="115000"/>
              </a:lnSpc>
              <a:spcBef>
                <a:spcPts val="0"/>
              </a:spcBef>
              <a:buClr>
                <a:schemeClr val="dk1"/>
              </a:buClr>
              <a:buSzPct val="100000"/>
              <a:buFont typeface="Arial"/>
              <a:buNone/>
            </a:pPr>
            <a:endParaRPr sz="1100" dirty="0">
              <a:solidFill>
                <a:srgbClr val="333333"/>
              </a:solidFill>
              <a:latin typeface="Arial"/>
              <a:ea typeface="Arial"/>
              <a:cs typeface="Arial"/>
              <a:sym typeface="Arial"/>
            </a:endParaRPr>
          </a:p>
          <a:p>
            <a:pPr marL="0" lvl="0" indent="-69850" rtl="0">
              <a:lnSpc>
                <a:spcPct val="115000"/>
              </a:lnSpc>
              <a:spcBef>
                <a:spcPts val="0"/>
              </a:spcBef>
              <a:buClr>
                <a:schemeClr val="dk1"/>
              </a:buClr>
              <a:buSzPct val="100000"/>
              <a:buFont typeface="Arial"/>
              <a:buNone/>
            </a:pPr>
            <a:endParaRPr sz="1100" dirty="0">
              <a:latin typeface="Arial"/>
              <a:ea typeface="Arial"/>
              <a:cs typeface="Arial"/>
              <a:sym typeface="Arial"/>
            </a:endParaRPr>
          </a:p>
          <a:p>
            <a:pPr lvl="0">
              <a:spcBef>
                <a:spcPts val="0"/>
              </a:spcBef>
              <a:buNone/>
            </a:pPr>
            <a:endParaRPr sz="1100" b="1" dirty="0">
              <a:solidFill>
                <a:srgbClr val="33333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070" y="961053"/>
            <a:ext cx="10431624" cy="5348307"/>
          </a:xfrm>
        </p:spPr>
        <p:txBody>
          <a:bodyPr/>
          <a:lstStyle/>
          <a:p>
            <a:pPr lvl="0">
              <a:lnSpc>
                <a:spcPct val="115000"/>
              </a:lnSpc>
              <a:spcBef>
                <a:spcPts val="0"/>
              </a:spcBef>
              <a:buClr>
                <a:schemeClr val="dk1"/>
              </a:buClr>
              <a:buSzPct val="91666"/>
              <a:buFont typeface="Wingdings" panose="05000000000000000000" pitchFamily="2" charset="2"/>
              <a:buChar char="§"/>
            </a:pPr>
            <a:r>
              <a:rPr lang="en-GB" sz="2000" dirty="0">
                <a:solidFill>
                  <a:srgbClr val="333333"/>
                </a:solidFill>
              </a:rPr>
              <a:t> Play song</a:t>
            </a:r>
          </a:p>
          <a:p>
            <a:pPr lvl="0">
              <a:lnSpc>
                <a:spcPct val="115000"/>
              </a:lnSpc>
              <a:spcBef>
                <a:spcPts val="0"/>
              </a:spcBef>
              <a:buClr>
                <a:schemeClr val="dk1"/>
              </a:buClr>
              <a:buSzPct val="91666"/>
              <a:buFont typeface="Wingdings" panose="05000000000000000000" pitchFamily="2" charset="2"/>
              <a:buChar char="§"/>
            </a:pPr>
            <a:r>
              <a:rPr lang="en-GB" sz="2000" dirty="0">
                <a:solidFill>
                  <a:srgbClr val="333333"/>
                </a:solidFill>
              </a:rPr>
              <a:t> Change song priority based on the voting by party members.</a:t>
            </a:r>
          </a:p>
          <a:p>
            <a:pPr marL="0" lvl="0" indent="-69850">
              <a:lnSpc>
                <a:spcPct val="115000"/>
              </a:lnSpc>
              <a:spcBef>
                <a:spcPts val="0"/>
              </a:spcBef>
              <a:buClr>
                <a:schemeClr val="dk1"/>
              </a:buClr>
              <a:buSzPct val="91666"/>
              <a:buNone/>
            </a:pPr>
            <a:r>
              <a:rPr lang="en-GB" sz="2000" b="1" dirty="0">
                <a:solidFill>
                  <a:srgbClr val="333333"/>
                </a:solidFill>
              </a:rPr>
              <a:t>Role: party member</a:t>
            </a:r>
          </a:p>
          <a:p>
            <a:pPr marL="0" lvl="0" indent="-69850">
              <a:lnSpc>
                <a:spcPct val="115000"/>
              </a:lnSpc>
              <a:spcBef>
                <a:spcPts val="0"/>
              </a:spcBef>
              <a:buClr>
                <a:schemeClr val="dk1"/>
              </a:buClr>
              <a:buSzPct val="91666"/>
              <a:buNone/>
            </a:pPr>
            <a:r>
              <a:rPr lang="en-GB" sz="2000" dirty="0">
                <a:solidFill>
                  <a:srgbClr val="333333"/>
                </a:solidFill>
              </a:rPr>
              <a:t>Having </a:t>
            </a:r>
            <a:r>
              <a:rPr lang="en-GB" sz="2000" dirty="0"/>
              <a:t>a locally stored and synchronized playlist enables synchronization in listing the current played song</a:t>
            </a:r>
          </a:p>
          <a:p>
            <a:pPr lvl="0">
              <a:lnSpc>
                <a:spcPct val="115000"/>
              </a:lnSpc>
              <a:spcBef>
                <a:spcPts val="0"/>
              </a:spcBef>
              <a:buClr>
                <a:schemeClr val="dk1"/>
              </a:buClr>
              <a:buSzPct val="91666"/>
              <a:buFont typeface="Wingdings" panose="05000000000000000000" pitchFamily="2" charset="2"/>
              <a:buChar char="§"/>
            </a:pPr>
            <a:r>
              <a:rPr lang="en-GB" sz="2000" dirty="0">
                <a:solidFill>
                  <a:srgbClr val="333333"/>
                </a:solidFill>
              </a:rPr>
              <a:t> adding songs to the playlist</a:t>
            </a:r>
          </a:p>
          <a:p>
            <a:pPr lvl="0">
              <a:lnSpc>
                <a:spcPct val="115000"/>
              </a:lnSpc>
              <a:spcBef>
                <a:spcPts val="0"/>
              </a:spcBef>
              <a:buClr>
                <a:schemeClr val="dk1"/>
              </a:buClr>
              <a:buSzPct val="91666"/>
              <a:buFont typeface="Wingdings" panose="05000000000000000000" pitchFamily="2" charset="2"/>
              <a:buChar char="§"/>
            </a:pPr>
            <a:r>
              <a:rPr lang="en-GB" sz="2000" dirty="0">
                <a:solidFill>
                  <a:srgbClr val="333333"/>
                </a:solidFill>
              </a:rPr>
              <a:t> voting </a:t>
            </a:r>
            <a:r>
              <a:rPr lang="en-GB" sz="2000" dirty="0"/>
              <a:t>songs on the playlist up/down (if I “dance”)</a:t>
            </a:r>
          </a:p>
          <a:p>
            <a:pPr lvl="0">
              <a:lnSpc>
                <a:spcPct val="115000"/>
              </a:lnSpc>
              <a:spcBef>
                <a:spcPts val="0"/>
              </a:spcBef>
              <a:buClr>
                <a:schemeClr val="dk1"/>
              </a:buClr>
              <a:buSzPct val="91666"/>
              <a:buFont typeface="Wingdings" panose="05000000000000000000" pitchFamily="2" charset="2"/>
              <a:buChar char="§"/>
            </a:pPr>
            <a:r>
              <a:rPr lang="en-GB" sz="2000" dirty="0">
                <a:solidFill>
                  <a:srgbClr val="333333"/>
                </a:solidFill>
              </a:rPr>
              <a:t> chat </a:t>
            </a:r>
          </a:p>
          <a:p>
            <a:pPr lvl="0">
              <a:lnSpc>
                <a:spcPct val="115000"/>
              </a:lnSpc>
              <a:spcBef>
                <a:spcPts val="0"/>
              </a:spcBef>
              <a:buClr>
                <a:schemeClr val="dk1"/>
              </a:buClr>
              <a:buSzPct val="91666"/>
              <a:buFont typeface="Wingdings" panose="05000000000000000000" pitchFamily="2" charset="2"/>
              <a:buChar char="§"/>
            </a:pPr>
            <a:r>
              <a:rPr lang="en-GB" sz="2000" dirty="0">
                <a:solidFill>
                  <a:srgbClr val="333333"/>
                </a:solidFill>
              </a:rPr>
              <a:t> leave the party.</a:t>
            </a:r>
          </a:p>
          <a:p>
            <a:pPr marL="0" lvl="0" indent="0">
              <a:lnSpc>
                <a:spcPct val="115000"/>
              </a:lnSpc>
              <a:spcBef>
                <a:spcPts val="0"/>
              </a:spcBef>
              <a:buClr>
                <a:schemeClr val="dk1"/>
              </a:buClr>
              <a:buSzPct val="91666"/>
              <a:buNone/>
            </a:pPr>
            <a:endParaRPr lang="en-GB" sz="2000" dirty="0">
              <a:solidFill>
                <a:srgbClr val="333333"/>
              </a:solidFill>
            </a:endParaRPr>
          </a:p>
          <a:p>
            <a:pPr marL="0" lvl="0" indent="0">
              <a:lnSpc>
                <a:spcPct val="115000"/>
              </a:lnSpc>
              <a:spcBef>
                <a:spcPts val="0"/>
              </a:spcBef>
              <a:buClr>
                <a:schemeClr val="dk1"/>
              </a:buClr>
              <a:buSzPct val="91666"/>
              <a:buNone/>
            </a:pPr>
            <a:r>
              <a:rPr lang="de-DE" sz="2800" b="1" dirty="0">
                <a:solidFill>
                  <a:srgbClr val="333333"/>
                </a:solidFill>
                <a:latin typeface="+mj-lt"/>
              </a:rPr>
              <a:t>2.3 USE DIAGRAM </a:t>
            </a:r>
            <a:endParaRPr lang="en-GB" sz="2800" b="1" dirty="0">
              <a:solidFill>
                <a:srgbClr val="333333"/>
              </a:solidFill>
              <a:latin typeface="+mj-lt"/>
            </a:endParaRPr>
          </a:p>
          <a:p>
            <a:r>
              <a:rPr lang="de-DE" dirty="0"/>
              <a:t>We have described the roles of the application in the next slide using use diagram </a:t>
            </a:r>
            <a:endParaRPr lang="en-GB" dirty="0"/>
          </a:p>
        </p:txBody>
      </p:sp>
    </p:spTree>
    <p:extLst>
      <p:ext uri="{BB962C8B-B14F-4D97-AF65-F5344CB8AC3E}">
        <p14:creationId xmlns:p14="http://schemas.microsoft.com/office/powerpoint/2010/main" val="62307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Shape 120" descr="Woman"/>
          <p:cNvPicPr preferRelativeResize="0"/>
          <p:nvPr/>
        </p:nvPicPr>
        <p:blipFill rotWithShape="1">
          <a:blip r:embed="rId3">
            <a:alphaModFix/>
          </a:blip>
          <a:srcRect/>
          <a:stretch/>
        </p:blipFill>
        <p:spPr>
          <a:xfrm>
            <a:off x="1280745" y="1727668"/>
            <a:ext cx="480645" cy="457200"/>
          </a:xfrm>
          <a:prstGeom prst="rect">
            <a:avLst/>
          </a:prstGeom>
          <a:noFill/>
          <a:ln>
            <a:noFill/>
          </a:ln>
        </p:spPr>
      </p:pic>
      <p:sp>
        <p:nvSpPr>
          <p:cNvPr id="121" name="Shape 121"/>
          <p:cNvSpPr txBox="1"/>
          <p:nvPr/>
        </p:nvSpPr>
        <p:spPr>
          <a:xfrm>
            <a:off x="999391" y="2156280"/>
            <a:ext cx="104335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a:solidFill>
                  <a:schemeClr val="dk1"/>
                </a:solidFill>
                <a:latin typeface="Calibri"/>
                <a:ea typeface="Calibri"/>
                <a:cs typeface="Calibri"/>
                <a:sym typeface="Calibri"/>
              </a:rPr>
              <a:t>Organizer</a:t>
            </a:r>
          </a:p>
        </p:txBody>
      </p:sp>
      <p:sp>
        <p:nvSpPr>
          <p:cNvPr id="122" name="Shape 122"/>
          <p:cNvSpPr/>
          <p:nvPr/>
        </p:nvSpPr>
        <p:spPr>
          <a:xfrm>
            <a:off x="4334605" y="857275"/>
            <a:ext cx="2242037" cy="492361"/>
          </a:xfrm>
          <a:prstGeom prst="ellipse">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rgbClr val="0C0C0C"/>
                </a:solidFill>
                <a:latin typeface="Calibri"/>
                <a:ea typeface="Calibri"/>
                <a:cs typeface="Calibri"/>
                <a:sym typeface="Calibri"/>
              </a:rPr>
              <a:t>Create Party</a:t>
            </a:r>
          </a:p>
        </p:txBody>
      </p:sp>
      <p:sp>
        <p:nvSpPr>
          <p:cNvPr id="123" name="Shape 123"/>
          <p:cNvSpPr/>
          <p:nvPr/>
        </p:nvSpPr>
        <p:spPr>
          <a:xfrm>
            <a:off x="4334605" y="1499069"/>
            <a:ext cx="2242037" cy="457200"/>
          </a:xfrm>
          <a:prstGeom prst="ellipse">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rgbClr val="0C0C0C"/>
                </a:solidFill>
                <a:latin typeface="Calibri"/>
                <a:ea typeface="Calibri"/>
                <a:cs typeface="Calibri"/>
                <a:sym typeface="Calibri"/>
              </a:rPr>
              <a:t>Join Party</a:t>
            </a:r>
          </a:p>
        </p:txBody>
      </p:sp>
      <p:sp>
        <p:nvSpPr>
          <p:cNvPr id="124" name="Shape 124"/>
          <p:cNvSpPr/>
          <p:nvPr/>
        </p:nvSpPr>
        <p:spPr>
          <a:xfrm>
            <a:off x="4334605" y="2070569"/>
            <a:ext cx="2242037" cy="505576"/>
          </a:xfrm>
          <a:prstGeom prst="ellipse">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rgbClr val="0C0C0C"/>
                </a:solidFill>
                <a:latin typeface="Calibri"/>
                <a:ea typeface="Calibri"/>
                <a:cs typeface="Calibri"/>
                <a:sym typeface="Calibri"/>
              </a:rPr>
              <a:t>Kick out member</a:t>
            </a:r>
          </a:p>
        </p:txBody>
      </p:sp>
      <p:sp>
        <p:nvSpPr>
          <p:cNvPr id="125" name="Shape 125"/>
          <p:cNvSpPr/>
          <p:nvPr/>
        </p:nvSpPr>
        <p:spPr>
          <a:xfrm>
            <a:off x="4334605" y="2699201"/>
            <a:ext cx="2242037" cy="457235"/>
          </a:xfrm>
          <a:prstGeom prst="ellipse">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rgbClr val="0C0C0C"/>
                </a:solidFill>
                <a:latin typeface="Calibri"/>
                <a:ea typeface="Calibri"/>
                <a:cs typeface="Calibri"/>
                <a:sym typeface="Calibri"/>
              </a:rPr>
              <a:t>Leave Party</a:t>
            </a:r>
          </a:p>
        </p:txBody>
      </p:sp>
      <p:sp>
        <p:nvSpPr>
          <p:cNvPr id="126" name="Shape 126"/>
          <p:cNvSpPr/>
          <p:nvPr/>
        </p:nvSpPr>
        <p:spPr>
          <a:xfrm>
            <a:off x="4334605" y="3336678"/>
            <a:ext cx="2242037" cy="461596"/>
          </a:xfrm>
          <a:prstGeom prst="ellipse">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rgbClr val="0C0C0C"/>
                </a:solidFill>
                <a:latin typeface="Calibri"/>
                <a:ea typeface="Calibri"/>
                <a:cs typeface="Calibri"/>
                <a:sym typeface="Calibri"/>
              </a:rPr>
              <a:t>Chat</a:t>
            </a:r>
          </a:p>
        </p:txBody>
      </p:sp>
      <p:sp>
        <p:nvSpPr>
          <p:cNvPr id="127" name="Shape 127"/>
          <p:cNvSpPr/>
          <p:nvPr/>
        </p:nvSpPr>
        <p:spPr>
          <a:xfrm>
            <a:off x="4334605" y="3938953"/>
            <a:ext cx="2242037" cy="422029"/>
          </a:xfrm>
          <a:prstGeom prst="ellipse">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rgbClr val="0C0C0C"/>
                </a:solidFill>
                <a:latin typeface="Calibri"/>
                <a:ea typeface="Calibri"/>
                <a:cs typeface="Calibri"/>
                <a:sym typeface="Calibri"/>
              </a:rPr>
              <a:t>Voting</a:t>
            </a:r>
          </a:p>
        </p:txBody>
      </p:sp>
      <p:sp>
        <p:nvSpPr>
          <p:cNvPr id="128" name="Shape 128"/>
          <p:cNvSpPr/>
          <p:nvPr/>
        </p:nvSpPr>
        <p:spPr>
          <a:xfrm>
            <a:off x="4334603" y="4558810"/>
            <a:ext cx="2242037" cy="422031"/>
          </a:xfrm>
          <a:prstGeom prst="ellipse">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rgbClr val="0C0C0C"/>
                </a:solidFill>
                <a:latin typeface="Calibri"/>
                <a:ea typeface="Calibri"/>
                <a:cs typeface="Calibri"/>
                <a:sym typeface="Calibri"/>
              </a:rPr>
              <a:t>Share Song</a:t>
            </a:r>
          </a:p>
        </p:txBody>
      </p:sp>
      <p:sp>
        <p:nvSpPr>
          <p:cNvPr id="129" name="Shape 129"/>
          <p:cNvSpPr/>
          <p:nvPr/>
        </p:nvSpPr>
        <p:spPr>
          <a:xfrm>
            <a:off x="4334603" y="5121517"/>
            <a:ext cx="2242037" cy="514350"/>
          </a:xfrm>
          <a:prstGeom prst="ellipse">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rgbClr val="0C0C0C"/>
                </a:solidFill>
                <a:latin typeface="Calibri"/>
                <a:ea typeface="Calibri"/>
                <a:cs typeface="Calibri"/>
                <a:sym typeface="Calibri"/>
              </a:rPr>
              <a:t>Song Change Priority</a:t>
            </a:r>
          </a:p>
        </p:txBody>
      </p:sp>
      <p:sp>
        <p:nvSpPr>
          <p:cNvPr id="130" name="Shape 130"/>
          <p:cNvSpPr/>
          <p:nvPr/>
        </p:nvSpPr>
        <p:spPr>
          <a:xfrm>
            <a:off x="4334603" y="5807317"/>
            <a:ext cx="2242037" cy="444013"/>
          </a:xfrm>
          <a:prstGeom prst="ellipse">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rgbClr val="0C0C0C"/>
                </a:solidFill>
                <a:latin typeface="Calibri"/>
                <a:ea typeface="Calibri"/>
                <a:cs typeface="Calibri"/>
                <a:sym typeface="Calibri"/>
              </a:rPr>
              <a:t>Play Song</a:t>
            </a:r>
          </a:p>
        </p:txBody>
      </p:sp>
      <p:pic>
        <p:nvPicPr>
          <p:cNvPr id="131" name="Shape 131" descr="Woman"/>
          <p:cNvPicPr preferRelativeResize="0"/>
          <p:nvPr/>
        </p:nvPicPr>
        <p:blipFill rotWithShape="1">
          <a:blip r:embed="rId3">
            <a:alphaModFix/>
          </a:blip>
          <a:srcRect/>
          <a:stretch/>
        </p:blipFill>
        <p:spPr>
          <a:xfrm>
            <a:off x="9504484" y="4547819"/>
            <a:ext cx="501161" cy="433021"/>
          </a:xfrm>
          <a:prstGeom prst="rect">
            <a:avLst/>
          </a:prstGeom>
          <a:noFill/>
          <a:ln>
            <a:noFill/>
          </a:ln>
        </p:spPr>
      </p:pic>
      <p:pic>
        <p:nvPicPr>
          <p:cNvPr id="132" name="Shape 132" descr="Lecturer"/>
          <p:cNvPicPr preferRelativeResize="0"/>
          <p:nvPr/>
        </p:nvPicPr>
        <p:blipFill rotWithShape="1">
          <a:blip r:embed="rId4">
            <a:alphaModFix/>
          </a:blip>
          <a:srcRect/>
          <a:stretch/>
        </p:blipFill>
        <p:spPr>
          <a:xfrm>
            <a:off x="9504484" y="1727668"/>
            <a:ext cx="501161" cy="736388"/>
          </a:xfrm>
          <a:prstGeom prst="rect">
            <a:avLst/>
          </a:prstGeom>
          <a:noFill/>
          <a:ln>
            <a:noFill/>
          </a:ln>
        </p:spPr>
      </p:pic>
      <p:sp>
        <p:nvSpPr>
          <p:cNvPr id="133" name="Shape 133"/>
          <p:cNvSpPr txBox="1"/>
          <p:nvPr/>
        </p:nvSpPr>
        <p:spPr>
          <a:xfrm>
            <a:off x="9152792" y="2549768"/>
            <a:ext cx="1406769"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a:solidFill>
                  <a:schemeClr val="dk1"/>
                </a:solidFill>
                <a:latin typeface="Calibri"/>
                <a:ea typeface="Calibri"/>
                <a:cs typeface="Calibri"/>
                <a:sym typeface="Calibri"/>
              </a:rPr>
              <a:t>Party Event</a:t>
            </a:r>
          </a:p>
        </p:txBody>
      </p:sp>
      <p:sp>
        <p:nvSpPr>
          <p:cNvPr id="134" name="Shape 134"/>
          <p:cNvSpPr txBox="1"/>
          <p:nvPr/>
        </p:nvSpPr>
        <p:spPr>
          <a:xfrm>
            <a:off x="9328636" y="4985182"/>
            <a:ext cx="135401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a:solidFill>
                  <a:schemeClr val="dk1"/>
                </a:solidFill>
                <a:latin typeface="Calibri"/>
                <a:ea typeface="Calibri"/>
                <a:cs typeface="Calibri"/>
                <a:sym typeface="Calibri"/>
              </a:rPr>
              <a:t>Party Member</a:t>
            </a:r>
          </a:p>
        </p:txBody>
      </p:sp>
      <p:cxnSp>
        <p:nvCxnSpPr>
          <p:cNvPr id="135" name="Shape 135"/>
          <p:cNvCxnSpPr>
            <a:stCxn id="120" idx="3"/>
            <a:endCxn id="122" idx="2"/>
          </p:cNvCxnSpPr>
          <p:nvPr/>
        </p:nvCxnSpPr>
        <p:spPr>
          <a:xfrm rot="10800000" flipH="1">
            <a:off x="1761391" y="1103368"/>
            <a:ext cx="2573099" cy="852900"/>
          </a:xfrm>
          <a:prstGeom prst="straightConnector1">
            <a:avLst/>
          </a:prstGeom>
          <a:noFill/>
          <a:ln w="9525" cap="flat" cmpd="sng">
            <a:solidFill>
              <a:schemeClr val="accent1"/>
            </a:solidFill>
            <a:prstDash val="solid"/>
            <a:miter/>
            <a:headEnd type="none" w="med" len="med"/>
            <a:tailEnd type="triangle" w="lg" len="lg"/>
          </a:ln>
        </p:spPr>
      </p:cxnSp>
      <p:cxnSp>
        <p:nvCxnSpPr>
          <p:cNvPr id="136" name="Shape 136"/>
          <p:cNvCxnSpPr>
            <a:stCxn id="120" idx="3"/>
            <a:endCxn id="124" idx="2"/>
          </p:cNvCxnSpPr>
          <p:nvPr/>
        </p:nvCxnSpPr>
        <p:spPr>
          <a:xfrm>
            <a:off x="1761391" y="1956268"/>
            <a:ext cx="2573099" cy="367200"/>
          </a:xfrm>
          <a:prstGeom prst="straightConnector1">
            <a:avLst/>
          </a:prstGeom>
          <a:noFill/>
          <a:ln w="9525" cap="flat" cmpd="sng">
            <a:solidFill>
              <a:schemeClr val="accent1"/>
            </a:solidFill>
            <a:prstDash val="solid"/>
            <a:miter/>
            <a:headEnd type="none" w="med" len="med"/>
            <a:tailEnd type="triangle" w="lg" len="lg"/>
          </a:ln>
        </p:spPr>
      </p:cxnSp>
      <p:cxnSp>
        <p:nvCxnSpPr>
          <p:cNvPr id="137" name="Shape 137"/>
          <p:cNvCxnSpPr>
            <a:stCxn id="120" idx="3"/>
            <a:endCxn id="125" idx="2"/>
          </p:cNvCxnSpPr>
          <p:nvPr/>
        </p:nvCxnSpPr>
        <p:spPr>
          <a:xfrm>
            <a:off x="1761391" y="1956268"/>
            <a:ext cx="2573099" cy="971700"/>
          </a:xfrm>
          <a:prstGeom prst="straightConnector1">
            <a:avLst/>
          </a:prstGeom>
          <a:noFill/>
          <a:ln w="9525" cap="flat" cmpd="sng">
            <a:solidFill>
              <a:schemeClr val="accent1"/>
            </a:solidFill>
            <a:prstDash val="solid"/>
            <a:miter/>
            <a:headEnd type="none" w="med" len="med"/>
            <a:tailEnd type="triangle" w="lg" len="lg"/>
          </a:ln>
        </p:spPr>
      </p:cxnSp>
      <p:cxnSp>
        <p:nvCxnSpPr>
          <p:cNvPr id="138" name="Shape 138"/>
          <p:cNvCxnSpPr>
            <a:stCxn id="120" idx="3"/>
          </p:cNvCxnSpPr>
          <p:nvPr/>
        </p:nvCxnSpPr>
        <p:spPr>
          <a:xfrm>
            <a:off x="1761391" y="1956268"/>
            <a:ext cx="2687399" cy="2730000"/>
          </a:xfrm>
          <a:prstGeom prst="straightConnector1">
            <a:avLst/>
          </a:prstGeom>
          <a:noFill/>
          <a:ln w="9525" cap="flat" cmpd="sng">
            <a:solidFill>
              <a:schemeClr val="accent1"/>
            </a:solidFill>
            <a:prstDash val="solid"/>
            <a:miter/>
            <a:headEnd type="none" w="med" len="med"/>
            <a:tailEnd type="triangle" w="lg" len="lg"/>
          </a:ln>
        </p:spPr>
      </p:cxnSp>
      <p:cxnSp>
        <p:nvCxnSpPr>
          <p:cNvPr id="139" name="Shape 139"/>
          <p:cNvCxnSpPr>
            <a:stCxn id="120" idx="3"/>
          </p:cNvCxnSpPr>
          <p:nvPr/>
        </p:nvCxnSpPr>
        <p:spPr>
          <a:xfrm>
            <a:off x="1761391" y="1956268"/>
            <a:ext cx="2643599" cy="3336600"/>
          </a:xfrm>
          <a:prstGeom prst="straightConnector1">
            <a:avLst/>
          </a:prstGeom>
          <a:noFill/>
          <a:ln w="9525" cap="flat" cmpd="sng">
            <a:solidFill>
              <a:schemeClr val="accent1"/>
            </a:solidFill>
            <a:prstDash val="solid"/>
            <a:miter/>
            <a:headEnd type="none" w="med" len="med"/>
            <a:tailEnd type="triangle" w="lg" len="lg"/>
          </a:ln>
        </p:spPr>
      </p:cxnSp>
      <p:cxnSp>
        <p:nvCxnSpPr>
          <p:cNvPr id="140" name="Shape 140"/>
          <p:cNvCxnSpPr>
            <a:stCxn id="120" idx="3"/>
            <a:endCxn id="130" idx="2"/>
          </p:cNvCxnSpPr>
          <p:nvPr/>
        </p:nvCxnSpPr>
        <p:spPr>
          <a:xfrm>
            <a:off x="1761391" y="1956268"/>
            <a:ext cx="2573099" cy="4073100"/>
          </a:xfrm>
          <a:prstGeom prst="straightConnector1">
            <a:avLst/>
          </a:prstGeom>
          <a:noFill/>
          <a:ln w="9525" cap="flat" cmpd="sng">
            <a:solidFill>
              <a:schemeClr val="accent1"/>
            </a:solidFill>
            <a:prstDash val="solid"/>
            <a:miter/>
            <a:headEnd type="none" w="med" len="med"/>
            <a:tailEnd type="triangle" w="lg" len="lg"/>
          </a:ln>
        </p:spPr>
      </p:cxnSp>
      <p:cxnSp>
        <p:nvCxnSpPr>
          <p:cNvPr id="141" name="Shape 141"/>
          <p:cNvCxnSpPr>
            <a:stCxn id="132" idx="1"/>
            <a:endCxn id="122" idx="6"/>
          </p:cNvCxnSpPr>
          <p:nvPr/>
        </p:nvCxnSpPr>
        <p:spPr>
          <a:xfrm rot="10800000">
            <a:off x="6576784" y="1103462"/>
            <a:ext cx="2927700" cy="992400"/>
          </a:xfrm>
          <a:prstGeom prst="straightConnector1">
            <a:avLst/>
          </a:prstGeom>
          <a:noFill/>
          <a:ln w="9525" cap="flat" cmpd="sng">
            <a:solidFill>
              <a:schemeClr val="accent1"/>
            </a:solidFill>
            <a:prstDash val="solid"/>
            <a:miter/>
            <a:headEnd type="none" w="med" len="med"/>
            <a:tailEnd type="triangle" w="lg" len="lg"/>
          </a:ln>
        </p:spPr>
      </p:cxnSp>
      <p:cxnSp>
        <p:nvCxnSpPr>
          <p:cNvPr id="142" name="Shape 142"/>
          <p:cNvCxnSpPr>
            <a:stCxn id="132" idx="1"/>
            <a:endCxn id="123" idx="6"/>
          </p:cNvCxnSpPr>
          <p:nvPr/>
        </p:nvCxnSpPr>
        <p:spPr>
          <a:xfrm rot="10800000">
            <a:off x="6576784" y="1727762"/>
            <a:ext cx="2927700" cy="368100"/>
          </a:xfrm>
          <a:prstGeom prst="straightConnector1">
            <a:avLst/>
          </a:prstGeom>
          <a:noFill/>
          <a:ln w="9525" cap="flat" cmpd="sng">
            <a:solidFill>
              <a:schemeClr val="accent1"/>
            </a:solidFill>
            <a:prstDash val="solid"/>
            <a:miter/>
            <a:headEnd type="none" w="med" len="med"/>
            <a:tailEnd type="triangle" w="lg" len="lg"/>
          </a:ln>
        </p:spPr>
      </p:cxnSp>
      <p:cxnSp>
        <p:nvCxnSpPr>
          <p:cNvPr id="143" name="Shape 143"/>
          <p:cNvCxnSpPr>
            <a:stCxn id="131" idx="1"/>
          </p:cNvCxnSpPr>
          <p:nvPr/>
        </p:nvCxnSpPr>
        <p:spPr>
          <a:xfrm rot="10800000">
            <a:off x="6391984" y="1828830"/>
            <a:ext cx="3112500" cy="2935500"/>
          </a:xfrm>
          <a:prstGeom prst="straightConnector1">
            <a:avLst/>
          </a:prstGeom>
          <a:noFill/>
          <a:ln w="9525" cap="flat" cmpd="sng">
            <a:solidFill>
              <a:schemeClr val="accent1"/>
            </a:solidFill>
            <a:prstDash val="solid"/>
            <a:miter/>
            <a:headEnd type="none" w="med" len="med"/>
            <a:tailEnd type="triangle" w="lg" len="lg"/>
          </a:ln>
        </p:spPr>
      </p:cxnSp>
      <p:cxnSp>
        <p:nvCxnSpPr>
          <p:cNvPr id="144" name="Shape 144"/>
          <p:cNvCxnSpPr>
            <a:stCxn id="131" idx="1"/>
            <a:endCxn id="125" idx="6"/>
          </p:cNvCxnSpPr>
          <p:nvPr/>
        </p:nvCxnSpPr>
        <p:spPr>
          <a:xfrm rot="10800000">
            <a:off x="6576784" y="2927730"/>
            <a:ext cx="2927700" cy="1836600"/>
          </a:xfrm>
          <a:prstGeom prst="straightConnector1">
            <a:avLst/>
          </a:prstGeom>
          <a:noFill/>
          <a:ln w="9525" cap="flat" cmpd="sng">
            <a:solidFill>
              <a:schemeClr val="accent1"/>
            </a:solidFill>
            <a:prstDash val="solid"/>
            <a:miter/>
            <a:headEnd type="none" w="med" len="med"/>
            <a:tailEnd type="triangle" w="lg" len="lg"/>
          </a:ln>
        </p:spPr>
      </p:cxnSp>
      <p:cxnSp>
        <p:nvCxnSpPr>
          <p:cNvPr id="145" name="Shape 145"/>
          <p:cNvCxnSpPr>
            <a:stCxn id="131" idx="1"/>
            <a:endCxn id="126" idx="6"/>
          </p:cNvCxnSpPr>
          <p:nvPr/>
        </p:nvCxnSpPr>
        <p:spPr>
          <a:xfrm rot="10800000">
            <a:off x="6576784" y="3567330"/>
            <a:ext cx="2927700" cy="1197000"/>
          </a:xfrm>
          <a:prstGeom prst="straightConnector1">
            <a:avLst/>
          </a:prstGeom>
          <a:noFill/>
          <a:ln w="9525" cap="flat" cmpd="sng">
            <a:solidFill>
              <a:schemeClr val="accent1"/>
            </a:solidFill>
            <a:prstDash val="solid"/>
            <a:miter/>
            <a:headEnd type="none" w="med" len="med"/>
            <a:tailEnd type="triangle" w="lg" len="lg"/>
          </a:ln>
        </p:spPr>
      </p:cxnSp>
      <p:cxnSp>
        <p:nvCxnSpPr>
          <p:cNvPr id="146" name="Shape 146"/>
          <p:cNvCxnSpPr>
            <a:stCxn id="131" idx="1"/>
            <a:endCxn id="127" idx="6"/>
          </p:cNvCxnSpPr>
          <p:nvPr/>
        </p:nvCxnSpPr>
        <p:spPr>
          <a:xfrm rot="10800000">
            <a:off x="6576784" y="4149930"/>
            <a:ext cx="2927700" cy="614400"/>
          </a:xfrm>
          <a:prstGeom prst="straightConnector1">
            <a:avLst/>
          </a:prstGeom>
          <a:noFill/>
          <a:ln w="9525" cap="flat" cmpd="sng">
            <a:solidFill>
              <a:schemeClr val="accent1"/>
            </a:solidFill>
            <a:prstDash val="solid"/>
            <a:miter/>
            <a:headEnd type="none" w="med" len="med"/>
            <a:tailEnd type="triangle" w="lg" len="lg"/>
          </a:ln>
        </p:spPr>
      </p:cxnSp>
      <p:cxnSp>
        <p:nvCxnSpPr>
          <p:cNvPr id="147" name="Shape 147"/>
          <p:cNvCxnSpPr>
            <a:stCxn id="131" idx="1"/>
            <a:endCxn id="128" idx="6"/>
          </p:cNvCxnSpPr>
          <p:nvPr/>
        </p:nvCxnSpPr>
        <p:spPr>
          <a:xfrm flipH="1">
            <a:off x="6576784" y="4764330"/>
            <a:ext cx="2927700" cy="5400"/>
          </a:xfrm>
          <a:prstGeom prst="straightConnector1">
            <a:avLst/>
          </a:prstGeom>
          <a:noFill/>
          <a:ln w="9525" cap="flat" cmpd="sng">
            <a:solidFill>
              <a:schemeClr val="accent1"/>
            </a:solidFill>
            <a:prstDash val="solid"/>
            <a:miter/>
            <a:headEnd type="none" w="med" len="med"/>
            <a:tailEnd type="triangle" w="lg" len="lg"/>
          </a:ln>
        </p:spPr>
      </p:cxnSp>
      <p:cxnSp>
        <p:nvCxnSpPr>
          <p:cNvPr id="148" name="Shape 148"/>
          <p:cNvCxnSpPr>
            <a:stCxn id="120" idx="3"/>
            <a:endCxn id="126" idx="2"/>
          </p:cNvCxnSpPr>
          <p:nvPr/>
        </p:nvCxnSpPr>
        <p:spPr>
          <a:xfrm>
            <a:off x="1761391" y="1956268"/>
            <a:ext cx="2573099" cy="1611300"/>
          </a:xfrm>
          <a:prstGeom prst="straightConnector1">
            <a:avLst/>
          </a:prstGeom>
          <a:noFill/>
          <a:ln w="9525" cap="flat" cmpd="sng">
            <a:solidFill>
              <a:schemeClr val="accent1"/>
            </a:solidFill>
            <a:prstDash val="solid"/>
            <a:miter/>
            <a:headEnd type="none" w="med" len="med"/>
            <a:tailEnd type="triangle" w="lg" len="lg"/>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p:nvPr/>
        </p:nvSpPr>
        <p:spPr>
          <a:xfrm>
            <a:off x="640862" y="1099038"/>
            <a:ext cx="993529" cy="3202030"/>
          </a:xfrm>
          <a:prstGeom prst="flowChartProcess">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600" b="1" i="0" u="none" strike="noStrike" cap="none">
                <a:solidFill>
                  <a:schemeClr val="dk1"/>
                </a:solidFill>
                <a:latin typeface="Calibri"/>
                <a:ea typeface="Calibri"/>
                <a:cs typeface="Calibri"/>
                <a:sym typeface="Calibri"/>
              </a:rPr>
              <a:t>CLIENT</a:t>
            </a:r>
          </a:p>
        </p:txBody>
      </p:sp>
      <p:sp>
        <p:nvSpPr>
          <p:cNvPr id="154" name="Shape 154"/>
          <p:cNvSpPr/>
          <p:nvPr/>
        </p:nvSpPr>
        <p:spPr>
          <a:xfrm>
            <a:off x="3465146" y="1099038"/>
            <a:ext cx="1054099" cy="3202030"/>
          </a:xfrm>
          <a:prstGeom prst="flowChartProcess">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600" b="1" i="0" u="none" strike="noStrike" cap="none">
                <a:solidFill>
                  <a:schemeClr val="dk1"/>
                </a:solidFill>
                <a:latin typeface="Calibri"/>
                <a:ea typeface="Calibri"/>
                <a:cs typeface="Calibri"/>
                <a:sym typeface="Calibri"/>
              </a:rPr>
              <a:t>HOST</a:t>
            </a:r>
          </a:p>
        </p:txBody>
      </p:sp>
      <p:sp>
        <p:nvSpPr>
          <p:cNvPr id="155" name="Shape 155"/>
          <p:cNvSpPr/>
          <p:nvPr/>
        </p:nvSpPr>
        <p:spPr>
          <a:xfrm>
            <a:off x="1644161" y="1307663"/>
            <a:ext cx="1811214" cy="321734"/>
          </a:xfrm>
          <a:prstGeom prst="rightArrow">
            <a:avLst>
              <a:gd name="adj1" fmla="val 50000"/>
              <a:gd name="adj2" fmla="val 50000"/>
            </a:avLst>
          </a:prstGeom>
          <a:solidFill>
            <a:schemeClr val="accent1"/>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6" name="Shape 156"/>
          <p:cNvSpPr/>
          <p:nvPr/>
        </p:nvSpPr>
        <p:spPr>
          <a:xfrm>
            <a:off x="1644161" y="1882719"/>
            <a:ext cx="1811214" cy="287866"/>
          </a:xfrm>
          <a:prstGeom prst="leftArrow">
            <a:avLst>
              <a:gd name="adj1" fmla="val 50000"/>
              <a:gd name="adj2" fmla="val 50000"/>
            </a:avLst>
          </a:prstGeom>
          <a:solidFill>
            <a:schemeClr val="accent1"/>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7" name="Shape 157"/>
          <p:cNvSpPr/>
          <p:nvPr/>
        </p:nvSpPr>
        <p:spPr>
          <a:xfrm>
            <a:off x="1644161" y="2745966"/>
            <a:ext cx="1811214" cy="287866"/>
          </a:xfrm>
          <a:prstGeom prst="rightArrow">
            <a:avLst>
              <a:gd name="adj1" fmla="val 50000"/>
              <a:gd name="adj2" fmla="val 50000"/>
            </a:avLst>
          </a:prstGeom>
          <a:solidFill>
            <a:schemeClr val="accent1"/>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8" name="Shape 158"/>
          <p:cNvSpPr/>
          <p:nvPr/>
        </p:nvSpPr>
        <p:spPr>
          <a:xfrm>
            <a:off x="1644161" y="3394183"/>
            <a:ext cx="1811214" cy="281001"/>
          </a:xfrm>
          <a:prstGeom prst="leftArrow">
            <a:avLst>
              <a:gd name="adj1" fmla="val 50000"/>
              <a:gd name="adj2" fmla="val 50000"/>
            </a:avLst>
          </a:prstGeom>
          <a:solidFill>
            <a:schemeClr val="accent1"/>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59" name="Shape 159"/>
          <p:cNvSpPr txBox="1"/>
          <p:nvPr/>
        </p:nvSpPr>
        <p:spPr>
          <a:xfrm>
            <a:off x="1785872" y="4971849"/>
            <a:ext cx="1494600" cy="288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b="1" i="0" u="sng" strike="noStrike" cap="none" dirty="0">
                <a:solidFill>
                  <a:schemeClr val="dk1"/>
                </a:solidFill>
                <a:latin typeface="Calibri"/>
                <a:ea typeface="Calibri"/>
                <a:cs typeface="Calibri"/>
                <a:sym typeface="Calibri"/>
              </a:rPr>
              <a:t>A</a:t>
            </a:r>
            <a:r>
              <a:rPr lang="en-GB" sz="1800" b="1" u="sng" dirty="0">
                <a:solidFill>
                  <a:schemeClr val="dk1"/>
                </a:solidFill>
                <a:latin typeface="Calibri"/>
                <a:ea typeface="Calibri"/>
                <a:cs typeface="Calibri"/>
                <a:sym typeface="Calibri"/>
              </a:rPr>
              <a:t>D</a:t>
            </a:r>
            <a:r>
              <a:rPr lang="en-GB" sz="1800" b="1" i="0" u="sng" strike="noStrike" cap="none" dirty="0">
                <a:solidFill>
                  <a:schemeClr val="dk1"/>
                </a:solidFill>
                <a:latin typeface="Calibri"/>
                <a:ea typeface="Calibri"/>
                <a:cs typeface="Calibri"/>
                <a:sym typeface="Calibri"/>
              </a:rPr>
              <a:t>HOC</a:t>
            </a:r>
          </a:p>
        </p:txBody>
      </p:sp>
      <p:sp>
        <p:nvSpPr>
          <p:cNvPr id="160" name="Shape 160"/>
          <p:cNvSpPr txBox="1"/>
          <p:nvPr/>
        </p:nvSpPr>
        <p:spPr>
          <a:xfrm>
            <a:off x="1785872" y="2077836"/>
            <a:ext cx="1863900" cy="307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a:solidFill>
                  <a:schemeClr val="dk1"/>
                </a:solidFill>
                <a:latin typeface="Calibri"/>
                <a:ea typeface="Calibri"/>
                <a:cs typeface="Calibri"/>
                <a:sym typeface="Calibri"/>
              </a:rPr>
              <a:t>MESSAGE STREAM</a:t>
            </a:r>
          </a:p>
        </p:txBody>
      </p:sp>
      <p:sp>
        <p:nvSpPr>
          <p:cNvPr id="161" name="Shape 161"/>
          <p:cNvSpPr txBox="1"/>
          <p:nvPr/>
        </p:nvSpPr>
        <p:spPr>
          <a:xfrm>
            <a:off x="1644163" y="3709153"/>
            <a:ext cx="1951891"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a:solidFill>
                  <a:schemeClr val="dk1"/>
                </a:solidFill>
                <a:latin typeface="Calibri"/>
                <a:ea typeface="Calibri"/>
                <a:cs typeface="Calibri"/>
                <a:sym typeface="Calibri"/>
              </a:rPr>
              <a:t>SONG TRANSFERRING STREAM</a:t>
            </a:r>
          </a:p>
        </p:txBody>
      </p:sp>
      <p:sp>
        <p:nvSpPr>
          <p:cNvPr id="162" name="Shape 162"/>
          <p:cNvSpPr/>
          <p:nvPr/>
        </p:nvSpPr>
        <p:spPr>
          <a:xfrm>
            <a:off x="6567853" y="1172573"/>
            <a:ext cx="2866292" cy="710146"/>
          </a:xfrm>
          <a:prstGeom prst="roundRect">
            <a:avLst>
              <a:gd name="adj" fmla="val 16667"/>
            </a:avLst>
          </a:prstGeom>
          <a:solidFill>
            <a:srgbClr val="A8D08C"/>
          </a:solidFill>
          <a:ln w="12700" cap="flat" cmpd="sng">
            <a:solidFill>
              <a:srgbClr val="517E33"/>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chemeClr val="dk1"/>
                </a:solidFill>
                <a:latin typeface="Calibri"/>
                <a:ea typeface="Calibri"/>
                <a:cs typeface="Calibri"/>
                <a:sym typeface="Calibri"/>
              </a:rPr>
              <a:t>Main Activity</a:t>
            </a:r>
          </a:p>
        </p:txBody>
      </p:sp>
      <p:sp>
        <p:nvSpPr>
          <p:cNvPr id="163" name="Shape 163"/>
          <p:cNvSpPr/>
          <p:nvPr/>
        </p:nvSpPr>
        <p:spPr>
          <a:xfrm>
            <a:off x="5776546" y="2669275"/>
            <a:ext cx="1802400" cy="627900"/>
          </a:xfrm>
          <a:prstGeom prst="roundRect">
            <a:avLst>
              <a:gd name="adj" fmla="val 16667"/>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chemeClr val="dk1"/>
                </a:solidFill>
                <a:latin typeface="Calibri"/>
                <a:ea typeface="Calibri"/>
                <a:cs typeface="Calibri"/>
                <a:sym typeface="Calibri"/>
              </a:rPr>
              <a:t>Lobby</a:t>
            </a:r>
          </a:p>
        </p:txBody>
      </p:sp>
      <p:sp>
        <p:nvSpPr>
          <p:cNvPr id="164" name="Shape 164"/>
          <p:cNvSpPr/>
          <p:nvPr/>
        </p:nvSpPr>
        <p:spPr>
          <a:xfrm>
            <a:off x="8625253" y="2669274"/>
            <a:ext cx="1890300" cy="627900"/>
          </a:xfrm>
          <a:prstGeom prst="roundRect">
            <a:avLst>
              <a:gd name="adj" fmla="val 16667"/>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chemeClr val="dk1"/>
                </a:solidFill>
                <a:latin typeface="Calibri"/>
                <a:ea typeface="Calibri"/>
                <a:cs typeface="Calibri"/>
                <a:sym typeface="Calibri"/>
              </a:rPr>
              <a:t>Party Container</a:t>
            </a:r>
          </a:p>
        </p:txBody>
      </p:sp>
      <p:sp>
        <p:nvSpPr>
          <p:cNvPr id="165" name="Shape 165"/>
          <p:cNvSpPr/>
          <p:nvPr/>
        </p:nvSpPr>
        <p:spPr>
          <a:xfrm>
            <a:off x="8713177" y="3851030"/>
            <a:ext cx="1802423" cy="633045"/>
          </a:xfrm>
          <a:prstGeom prst="roundRect">
            <a:avLst>
              <a:gd name="adj" fmla="val 16667"/>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chemeClr val="dk1"/>
                </a:solidFill>
                <a:latin typeface="Calibri"/>
                <a:ea typeface="Calibri"/>
                <a:cs typeface="Calibri"/>
                <a:sym typeface="Calibri"/>
              </a:rPr>
              <a:t>Pager Adapter</a:t>
            </a:r>
          </a:p>
        </p:txBody>
      </p:sp>
      <p:sp>
        <p:nvSpPr>
          <p:cNvPr id="166" name="Shape 166"/>
          <p:cNvSpPr/>
          <p:nvPr/>
        </p:nvSpPr>
        <p:spPr>
          <a:xfrm>
            <a:off x="4914900" y="5310553"/>
            <a:ext cx="1397976" cy="509954"/>
          </a:xfrm>
          <a:prstGeom prst="roundRect">
            <a:avLst>
              <a:gd name="adj" fmla="val 16667"/>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chemeClr val="dk1"/>
                </a:solidFill>
                <a:latin typeface="Calibri"/>
                <a:ea typeface="Calibri"/>
                <a:cs typeface="Calibri"/>
                <a:sym typeface="Calibri"/>
              </a:rPr>
              <a:t>Playlist</a:t>
            </a:r>
          </a:p>
        </p:txBody>
      </p:sp>
      <p:sp>
        <p:nvSpPr>
          <p:cNvPr id="167" name="Shape 167"/>
          <p:cNvSpPr/>
          <p:nvPr/>
        </p:nvSpPr>
        <p:spPr>
          <a:xfrm>
            <a:off x="6677757" y="5310553"/>
            <a:ext cx="1441939" cy="509954"/>
          </a:xfrm>
          <a:prstGeom prst="roundRect">
            <a:avLst>
              <a:gd name="adj" fmla="val 16667"/>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chemeClr val="dk1"/>
                </a:solidFill>
                <a:latin typeface="Calibri"/>
                <a:ea typeface="Calibri"/>
                <a:cs typeface="Calibri"/>
                <a:sym typeface="Calibri"/>
              </a:rPr>
              <a:t>General Chat</a:t>
            </a:r>
          </a:p>
        </p:txBody>
      </p:sp>
      <p:sp>
        <p:nvSpPr>
          <p:cNvPr id="168" name="Shape 168"/>
          <p:cNvSpPr/>
          <p:nvPr/>
        </p:nvSpPr>
        <p:spPr>
          <a:xfrm>
            <a:off x="8484578" y="5310553"/>
            <a:ext cx="1547445" cy="509954"/>
          </a:xfrm>
          <a:prstGeom prst="roundRect">
            <a:avLst>
              <a:gd name="adj" fmla="val 16667"/>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chemeClr val="dk1"/>
                </a:solidFill>
                <a:latin typeface="Calibri"/>
                <a:ea typeface="Calibri"/>
                <a:cs typeface="Calibri"/>
                <a:sym typeface="Calibri"/>
              </a:rPr>
              <a:t>Info</a:t>
            </a:r>
          </a:p>
        </p:txBody>
      </p:sp>
      <p:sp>
        <p:nvSpPr>
          <p:cNvPr id="169" name="Shape 169"/>
          <p:cNvSpPr/>
          <p:nvPr/>
        </p:nvSpPr>
        <p:spPr>
          <a:xfrm>
            <a:off x="10396904" y="5310553"/>
            <a:ext cx="1345223" cy="509954"/>
          </a:xfrm>
          <a:prstGeom prst="roundRect">
            <a:avLst>
              <a:gd name="adj" fmla="val 16667"/>
            </a:avLst>
          </a:prstGeom>
          <a:solidFill>
            <a:srgbClr val="A8D08C"/>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chemeClr val="dk1"/>
                </a:solidFill>
                <a:latin typeface="Calibri"/>
                <a:ea typeface="Calibri"/>
                <a:cs typeface="Calibri"/>
                <a:sym typeface="Calibri"/>
              </a:rPr>
              <a:t>Private Chat</a:t>
            </a:r>
          </a:p>
        </p:txBody>
      </p:sp>
      <p:cxnSp>
        <p:nvCxnSpPr>
          <p:cNvPr id="170" name="Shape 170"/>
          <p:cNvCxnSpPr/>
          <p:nvPr/>
        </p:nvCxnSpPr>
        <p:spPr>
          <a:xfrm flipH="1">
            <a:off x="6677607" y="1882719"/>
            <a:ext cx="1200300" cy="786600"/>
          </a:xfrm>
          <a:prstGeom prst="straightConnector1">
            <a:avLst/>
          </a:prstGeom>
          <a:noFill/>
          <a:ln w="9525" cap="flat" cmpd="sng">
            <a:solidFill>
              <a:schemeClr val="accent1"/>
            </a:solidFill>
            <a:prstDash val="solid"/>
            <a:miter/>
            <a:headEnd type="none" w="med" len="med"/>
            <a:tailEnd type="triangle" w="lg" len="lg"/>
          </a:ln>
        </p:spPr>
      </p:cxnSp>
      <p:cxnSp>
        <p:nvCxnSpPr>
          <p:cNvPr id="171" name="Shape 171"/>
          <p:cNvCxnSpPr/>
          <p:nvPr/>
        </p:nvCxnSpPr>
        <p:spPr>
          <a:xfrm>
            <a:off x="8119696" y="1882719"/>
            <a:ext cx="1226400" cy="786600"/>
          </a:xfrm>
          <a:prstGeom prst="straightConnector1">
            <a:avLst/>
          </a:prstGeom>
          <a:noFill/>
          <a:ln w="9525" cap="flat" cmpd="sng">
            <a:solidFill>
              <a:schemeClr val="accent1"/>
            </a:solidFill>
            <a:prstDash val="solid"/>
            <a:miter/>
            <a:headEnd type="none" w="med" len="med"/>
            <a:tailEnd type="triangle" w="lg" len="lg"/>
          </a:ln>
        </p:spPr>
      </p:cxnSp>
      <p:cxnSp>
        <p:nvCxnSpPr>
          <p:cNvPr id="172" name="Shape 172"/>
          <p:cNvCxnSpPr/>
          <p:nvPr/>
        </p:nvCxnSpPr>
        <p:spPr>
          <a:xfrm>
            <a:off x="9434146" y="3297114"/>
            <a:ext cx="0" cy="553915"/>
          </a:xfrm>
          <a:prstGeom prst="straightConnector1">
            <a:avLst/>
          </a:prstGeom>
          <a:noFill/>
          <a:ln w="9525" cap="flat" cmpd="sng">
            <a:solidFill>
              <a:schemeClr val="accent1"/>
            </a:solidFill>
            <a:prstDash val="solid"/>
            <a:miter/>
            <a:headEnd type="none" w="med" len="med"/>
            <a:tailEnd type="triangle" w="lg" len="lg"/>
          </a:ln>
        </p:spPr>
      </p:cxnSp>
      <p:cxnSp>
        <p:nvCxnSpPr>
          <p:cNvPr id="173" name="Shape 173"/>
          <p:cNvCxnSpPr/>
          <p:nvPr/>
        </p:nvCxnSpPr>
        <p:spPr>
          <a:xfrm flipH="1">
            <a:off x="5969977" y="4484076"/>
            <a:ext cx="2892669" cy="826477"/>
          </a:xfrm>
          <a:prstGeom prst="straightConnector1">
            <a:avLst/>
          </a:prstGeom>
          <a:noFill/>
          <a:ln w="9525" cap="flat" cmpd="sng">
            <a:solidFill>
              <a:schemeClr val="accent1"/>
            </a:solidFill>
            <a:prstDash val="solid"/>
            <a:miter/>
            <a:headEnd type="none" w="med" len="med"/>
            <a:tailEnd type="triangle" w="lg" len="lg"/>
          </a:ln>
        </p:spPr>
      </p:cxnSp>
      <p:cxnSp>
        <p:nvCxnSpPr>
          <p:cNvPr id="174" name="Shape 174"/>
          <p:cNvCxnSpPr/>
          <p:nvPr/>
        </p:nvCxnSpPr>
        <p:spPr>
          <a:xfrm flipH="1">
            <a:off x="7684476" y="4484076"/>
            <a:ext cx="1573824" cy="826477"/>
          </a:xfrm>
          <a:prstGeom prst="straightConnector1">
            <a:avLst/>
          </a:prstGeom>
          <a:noFill/>
          <a:ln w="9525" cap="flat" cmpd="sng">
            <a:solidFill>
              <a:schemeClr val="accent1"/>
            </a:solidFill>
            <a:prstDash val="solid"/>
            <a:miter/>
            <a:headEnd type="none" w="med" len="med"/>
            <a:tailEnd type="triangle" w="lg" len="lg"/>
          </a:ln>
        </p:spPr>
      </p:cxnSp>
      <p:cxnSp>
        <p:nvCxnSpPr>
          <p:cNvPr id="175" name="Shape 175"/>
          <p:cNvCxnSpPr/>
          <p:nvPr/>
        </p:nvCxnSpPr>
        <p:spPr>
          <a:xfrm flipH="1">
            <a:off x="9346223" y="4484076"/>
            <a:ext cx="87923" cy="826477"/>
          </a:xfrm>
          <a:prstGeom prst="straightConnector1">
            <a:avLst/>
          </a:prstGeom>
          <a:noFill/>
          <a:ln w="9525" cap="flat" cmpd="sng">
            <a:solidFill>
              <a:schemeClr val="accent1"/>
            </a:solidFill>
            <a:prstDash val="solid"/>
            <a:miter/>
            <a:headEnd type="none" w="med" len="med"/>
            <a:tailEnd type="triangle" w="lg" len="lg"/>
          </a:ln>
        </p:spPr>
      </p:cxnSp>
      <p:cxnSp>
        <p:nvCxnSpPr>
          <p:cNvPr id="176" name="Shape 176"/>
          <p:cNvCxnSpPr/>
          <p:nvPr/>
        </p:nvCxnSpPr>
        <p:spPr>
          <a:xfrm>
            <a:off x="9917722" y="4484076"/>
            <a:ext cx="967153" cy="826477"/>
          </a:xfrm>
          <a:prstGeom prst="straightConnector1">
            <a:avLst/>
          </a:prstGeom>
          <a:noFill/>
          <a:ln w="9525" cap="flat" cmpd="sng">
            <a:solidFill>
              <a:schemeClr val="accent1"/>
            </a:solidFill>
            <a:prstDash val="solid"/>
            <a:miter/>
            <a:headEnd type="none" w="med" len="med"/>
            <a:tailEnd type="triangle" w="lg" len="lg"/>
          </a:ln>
        </p:spPr>
      </p:cxnSp>
      <p:sp>
        <p:nvSpPr>
          <p:cNvPr id="177" name="Shape 177"/>
          <p:cNvSpPr txBox="1"/>
          <p:nvPr/>
        </p:nvSpPr>
        <p:spPr>
          <a:xfrm>
            <a:off x="7138522" y="592805"/>
            <a:ext cx="2779200" cy="510000"/>
          </a:xfrm>
          <a:prstGeom prst="rect">
            <a:avLst/>
          </a:prstGeom>
          <a:noFill/>
          <a:ln>
            <a:noFill/>
          </a:ln>
        </p:spPr>
        <p:txBody>
          <a:bodyPr lIns="91425" tIns="91425" rIns="91425" bIns="91425" anchor="t" anchorCtr="0">
            <a:noAutofit/>
          </a:bodyPr>
          <a:lstStyle/>
          <a:p>
            <a:pPr lvl="0">
              <a:spcBef>
                <a:spcPts val="0"/>
              </a:spcBef>
              <a:buNone/>
            </a:pPr>
            <a:r>
              <a:rPr lang="en-GB" sz="1800" b="1" u="sng" dirty="0"/>
              <a:t>USER INTERFACE</a:t>
            </a:r>
          </a:p>
        </p:txBody>
      </p:sp>
      <p:sp>
        <p:nvSpPr>
          <p:cNvPr id="178" name="Shape 178"/>
          <p:cNvSpPr txBox="1"/>
          <p:nvPr/>
        </p:nvSpPr>
        <p:spPr>
          <a:xfrm>
            <a:off x="550505" y="160424"/>
            <a:ext cx="4226767" cy="786888"/>
          </a:xfrm>
          <a:prstGeom prst="rect">
            <a:avLst/>
          </a:prstGeom>
          <a:noFill/>
          <a:ln>
            <a:noFill/>
          </a:ln>
        </p:spPr>
        <p:txBody>
          <a:bodyPr lIns="91425" tIns="91425" rIns="91425" bIns="91425" anchor="ctr" anchorCtr="0">
            <a:noAutofit/>
          </a:bodyPr>
          <a:lstStyle/>
          <a:p>
            <a:pPr lvl="0" rtl="0">
              <a:lnSpc>
                <a:spcPct val="90000"/>
              </a:lnSpc>
              <a:spcBef>
                <a:spcPts val="0"/>
              </a:spcBef>
              <a:buNone/>
            </a:pPr>
            <a:r>
              <a:rPr lang="en-GB" sz="2400" b="1" dirty="0">
                <a:solidFill>
                  <a:schemeClr val="dk1"/>
                </a:solidFill>
                <a:latin typeface="Calibri"/>
                <a:ea typeface="Calibri"/>
                <a:cs typeface="Calibri"/>
                <a:sym typeface="Calibri"/>
              </a:rPr>
              <a:t>  </a:t>
            </a:r>
            <a:r>
              <a:rPr lang="en-GB" sz="2800" b="1" dirty="0">
                <a:solidFill>
                  <a:schemeClr val="dk1"/>
                </a:solidFill>
                <a:latin typeface="+mj-lt"/>
                <a:ea typeface="Calibri"/>
                <a:cs typeface="Calibri"/>
                <a:sym typeface="Calibri"/>
              </a:rPr>
              <a:t>3. ARCHITECTURE: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idx="1"/>
          </p:nvPr>
        </p:nvSpPr>
        <p:spPr>
          <a:xfrm>
            <a:off x="877078" y="149289"/>
            <a:ext cx="10476721" cy="6447453"/>
          </a:xfrm>
          <a:prstGeom prst="rect">
            <a:avLst/>
          </a:prstGeom>
        </p:spPr>
        <p:txBody>
          <a:bodyPr lIns="91425" tIns="91425" rIns="91425" bIns="91425" anchor="t" anchorCtr="0">
            <a:noAutofit/>
          </a:bodyPr>
          <a:lstStyle/>
          <a:p>
            <a:pPr marL="0" lvl="0" indent="0" rtl="0">
              <a:spcBef>
                <a:spcPts val="0"/>
              </a:spcBef>
              <a:buNone/>
            </a:pPr>
            <a:endParaRPr lang="en-GB" sz="1800" b="1" dirty="0"/>
          </a:p>
          <a:p>
            <a:pPr marL="0" lvl="0" indent="0" rtl="0">
              <a:spcBef>
                <a:spcPts val="0"/>
              </a:spcBef>
              <a:buNone/>
            </a:pPr>
            <a:endParaRPr lang="en-GB" sz="1800" b="1" dirty="0"/>
          </a:p>
          <a:p>
            <a:pPr marL="0" lvl="0" indent="0" rtl="0">
              <a:spcBef>
                <a:spcPts val="0"/>
              </a:spcBef>
              <a:buNone/>
            </a:pPr>
            <a:r>
              <a:rPr lang="en-GB" sz="2800" b="1" dirty="0">
                <a:latin typeface="+mj-lt"/>
              </a:rPr>
              <a:t>3.1 DESCRIPTION OF TECHNICAL ARCHITECTURE</a:t>
            </a:r>
          </a:p>
          <a:p>
            <a:pPr marL="0" lvl="0" indent="0" rtl="0">
              <a:spcBef>
                <a:spcPts val="0"/>
              </a:spcBef>
              <a:buNone/>
            </a:pPr>
            <a:r>
              <a:rPr lang="en-GB" sz="2000" dirty="0"/>
              <a:t>The framework provides detailed description about the functioning and technical features of the application. It mainly combines multiple wireless hosts forming a temporary network without the assistance of any centralized services. We designed a flexible framework</a:t>
            </a:r>
            <a:r>
              <a:rPr lang="en-GB" sz="2000" b="1" dirty="0"/>
              <a:t> </a:t>
            </a:r>
            <a:r>
              <a:rPr lang="en-GB" sz="2000" dirty="0"/>
              <a:t>for UI design that allows the app to be more interactive. Our user interface primarily focuses on the requirements of the target user</a:t>
            </a:r>
            <a:r>
              <a:rPr lang="en-GB" sz="2000" dirty="0">
                <a:solidFill>
                  <a:srgbClr val="546E7A"/>
                </a:solidFill>
              </a:rPr>
              <a:t>.</a:t>
            </a:r>
          </a:p>
          <a:p>
            <a:pPr marL="0" lvl="0" indent="-69850" rtl="0">
              <a:lnSpc>
                <a:spcPct val="100000"/>
              </a:lnSpc>
              <a:spcBef>
                <a:spcPts val="0"/>
              </a:spcBef>
              <a:buClr>
                <a:schemeClr val="dk1"/>
              </a:buClr>
              <a:buSzPct val="61111"/>
              <a:buFont typeface="Arial"/>
              <a:buNone/>
            </a:pPr>
            <a:r>
              <a:rPr lang="en-GB" sz="2000" b="1" dirty="0"/>
              <a:t>3.2 Interactive UI</a:t>
            </a:r>
            <a:r>
              <a:rPr lang="en-GB" sz="2000" dirty="0"/>
              <a:t>: </a:t>
            </a:r>
          </a:p>
          <a:p>
            <a:pPr marL="0" lvl="0" indent="-69850" rtl="0">
              <a:lnSpc>
                <a:spcPct val="100000"/>
              </a:lnSpc>
              <a:spcBef>
                <a:spcPts val="0"/>
              </a:spcBef>
              <a:buClr>
                <a:schemeClr val="dk1"/>
              </a:buClr>
              <a:buSzPct val="61111"/>
              <a:buFont typeface="Arial"/>
              <a:buNone/>
            </a:pPr>
            <a:r>
              <a:rPr lang="en-GB" sz="2000" dirty="0"/>
              <a:t>Interactive UI involves main activity which contains two main parts namely lobby and Party container. In lobby, users can view different other parties and in party container, we have a playlist, general chat, info and private chat features.</a:t>
            </a:r>
          </a:p>
          <a:p>
            <a:pPr marL="0" lvl="0" indent="-69850" rtl="0">
              <a:lnSpc>
                <a:spcPct val="100000"/>
              </a:lnSpc>
              <a:spcBef>
                <a:spcPts val="0"/>
              </a:spcBef>
              <a:buClr>
                <a:schemeClr val="dk1"/>
              </a:buClr>
              <a:buSzPct val="61111"/>
              <a:buFont typeface="Arial"/>
              <a:buNone/>
            </a:pPr>
            <a:endParaRPr lang="en-GB" sz="2000" dirty="0"/>
          </a:p>
          <a:p>
            <a:pPr marL="0" lvl="0" indent="-69850" rtl="0">
              <a:spcBef>
                <a:spcPts val="0"/>
              </a:spcBef>
              <a:buClr>
                <a:schemeClr val="dk1"/>
              </a:buClr>
              <a:buSzPct val="61111"/>
              <a:buFont typeface="Arial"/>
              <a:buNone/>
            </a:pPr>
            <a:r>
              <a:rPr lang="en-GB" sz="2000" b="1" dirty="0"/>
              <a:t>3.3 Ad hoc network:</a:t>
            </a:r>
          </a:p>
          <a:p>
            <a:pPr marL="0" lvl="0" indent="-69850" rtl="0">
              <a:spcBef>
                <a:spcPts val="0"/>
              </a:spcBef>
              <a:buClr>
                <a:schemeClr val="dk1"/>
              </a:buClr>
              <a:buSzPct val="61111"/>
              <a:buFont typeface="Arial"/>
              <a:buNone/>
            </a:pPr>
            <a:r>
              <a:rPr lang="en-GB" sz="2000" dirty="0"/>
              <a:t>Mobile ad-hoc networks will use mobile routers to provide Internet connectivity to mobile ad-hoc users</a:t>
            </a:r>
            <a:r>
              <a:rPr lang="en-GB" sz="2000" b="1" dirty="0"/>
              <a:t>. </a:t>
            </a:r>
            <a:r>
              <a:rPr lang="en-GB" sz="2000" dirty="0"/>
              <a:t>Ad-hoc networks are suited for use in situations where an infrastructure is unavailable or to deploy one is not cost effective. In our application we are creating a ad hoc network via </a:t>
            </a:r>
            <a:r>
              <a:rPr lang="en-GB" sz="2000" dirty="0" err="1"/>
              <a:t>wifi</a:t>
            </a:r>
            <a:r>
              <a:rPr lang="en-GB" sz="2000" dirty="0"/>
              <a:t>-direct to allow party member for joining the party, share synchronized songs etc.</a:t>
            </a:r>
          </a:p>
          <a:p>
            <a:pPr marL="0" lvl="0" indent="-69850" rtl="0">
              <a:spcBef>
                <a:spcPts val="0"/>
              </a:spcBef>
              <a:buClr>
                <a:schemeClr val="dk1"/>
              </a:buClr>
              <a:buSzPct val="61111"/>
              <a:buFont typeface="Arial"/>
              <a:buNone/>
            </a:pPr>
            <a:endParaRPr lang="en-GB" sz="2000" b="1" dirty="0"/>
          </a:p>
          <a:p>
            <a:pPr marL="0" lvl="0" indent="-69850" rtl="0">
              <a:spcBef>
                <a:spcPts val="0"/>
              </a:spcBef>
              <a:buClr>
                <a:schemeClr val="dk1"/>
              </a:buClr>
              <a:buSzPct val="61111"/>
              <a:buFont typeface="Arial"/>
              <a:buNone/>
            </a:pPr>
            <a:r>
              <a:rPr lang="en-GB" sz="2000" b="1" dirty="0"/>
              <a:t>3.4 Socket programming: </a:t>
            </a:r>
            <a:r>
              <a:rPr lang="en-GB" sz="2000" dirty="0"/>
              <a:t>We used java sockets to enable communication mechanism between the peers for message transferring and song synchronization feature we applied socket programming</a:t>
            </a:r>
          </a:p>
          <a:p>
            <a:pPr marL="0" lvl="0" indent="-69850" rtl="0">
              <a:spcBef>
                <a:spcPts val="0"/>
              </a:spcBef>
              <a:buClr>
                <a:schemeClr val="dk1"/>
              </a:buClr>
              <a:buSzPct val="61111"/>
              <a:buFont typeface="Arial"/>
              <a:buNone/>
            </a:pPr>
            <a:endParaRPr lang="en-GB" sz="2000" dirty="0"/>
          </a:p>
          <a:p>
            <a:pPr marL="0" lvl="0" indent="-69850" rtl="0">
              <a:spcBef>
                <a:spcPts val="0"/>
              </a:spcBef>
              <a:buClr>
                <a:schemeClr val="dk1"/>
              </a:buClr>
              <a:buSzPct val="61111"/>
              <a:buFont typeface="Arial"/>
              <a:buNone/>
            </a:pPr>
            <a:endParaRPr sz="1800" dirty="0"/>
          </a:p>
          <a:p>
            <a:pPr marL="177800" lvl="0" rtl="0">
              <a:spcBef>
                <a:spcPts val="0"/>
              </a:spcBef>
              <a:buClr>
                <a:schemeClr val="dk1"/>
              </a:buClr>
              <a:buSzPct val="61111"/>
              <a:buFont typeface="Arial"/>
              <a:buNone/>
            </a:pPr>
            <a:endParaRPr sz="1800" b="1" dirty="0"/>
          </a:p>
          <a:p>
            <a:pPr marL="0" lvl="0" indent="-69850" rtl="0">
              <a:spcBef>
                <a:spcPts val="0"/>
              </a:spcBef>
              <a:buClr>
                <a:schemeClr val="dk1"/>
              </a:buClr>
              <a:buSzPct val="61111"/>
              <a:buFont typeface="Arial"/>
              <a:buNone/>
            </a:pPr>
            <a:endParaRPr sz="1800" dirty="0"/>
          </a:p>
          <a:p>
            <a:pPr marL="177800" lvl="0" indent="0" rtl="0">
              <a:spcBef>
                <a:spcPts val="0"/>
              </a:spcBef>
              <a:buNone/>
            </a:pPr>
            <a:endParaRPr sz="1800" b="1" dirty="0"/>
          </a:p>
          <a:p>
            <a:pPr marL="177800" lvl="0" indent="-69850" rtl="0">
              <a:spcBef>
                <a:spcPts val="0"/>
              </a:spcBef>
              <a:buClr>
                <a:schemeClr val="dk1"/>
              </a:buClr>
              <a:buSzPct val="61111"/>
              <a:buFont typeface="Arial"/>
              <a:buNone/>
            </a:pPr>
            <a:endParaRPr sz="1800" b="1" dirty="0"/>
          </a:p>
          <a:p>
            <a:pPr marL="177800" lvl="0" indent="0">
              <a:spcBef>
                <a:spcPts val="0"/>
              </a:spcBef>
              <a:buNone/>
            </a:pPr>
            <a:endParaRPr sz="18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143</TotalTime>
  <Words>792</Words>
  <Application>Microsoft Office PowerPoint</Application>
  <PresentationFormat>Widescreen</PresentationFormat>
  <Paragraphs>114</Paragraphs>
  <Slides>11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Tw Cen MT</vt:lpstr>
      <vt:lpstr>Tw Cen MT (Body)</vt:lpstr>
      <vt:lpstr>Tw Cen MT Condensed</vt:lpstr>
      <vt:lpstr>Wingdings</vt:lpstr>
      <vt:lpstr>Wingdings 3</vt:lpstr>
      <vt:lpstr>Integral</vt:lpstr>
      <vt:lpstr>Team Victor – Silent Music Party – Android Application Silent Music Party</vt:lpstr>
      <vt:lpstr>Table of Contents</vt:lpstr>
      <vt:lpstr>1. Introduction:</vt:lpstr>
      <vt:lpstr>2. Design Overview</vt:lpstr>
      <vt:lpstr>2.2 Roles and entities  Below are the tasks lists for each role</vt:lpstr>
      <vt:lpstr>PowerPoint Presentation</vt:lpstr>
      <vt:lpstr>PowerPoint Presentation</vt:lpstr>
      <vt:lpstr>PowerPoint Presentation</vt:lpstr>
      <vt:lpstr>PowerPoint Presentation</vt:lpstr>
      <vt:lpstr>4. Implementation implemented the APK on android mobile and we extracted the snapshots to describe the functions of the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Victor – Silent Music Party – Android Application Team Victor-Silent Music Party-Android App</dc:title>
  <dc:creator>Meghana Shanthi Pamula</dc:creator>
  <cp:lastModifiedBy>Meghana Shanthi Pamula</cp:lastModifiedBy>
  <cp:revision>20</cp:revision>
  <dcterms:modified xsi:type="dcterms:W3CDTF">2017-03-08T23:16:56Z</dcterms:modified>
</cp:coreProperties>
</file>