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6" r:id="rId5"/>
    <p:sldId id="265" r:id="rId6"/>
    <p:sldId id="260" r:id="rId7"/>
    <p:sldId id="262" r:id="rId8"/>
    <p:sldId id="263"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F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78"/>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A8EE-F5E4-6147-9EC4-041400348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D9D56B-EC76-7B48-B90A-7C705E04F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6E3A2F-E327-954A-B597-61F10C0455E0}"/>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5" name="Footer Placeholder 4">
            <a:extLst>
              <a:ext uri="{FF2B5EF4-FFF2-40B4-BE49-F238E27FC236}">
                <a16:creationId xmlns:a16="http://schemas.microsoft.com/office/drawing/2014/main" id="{7843882A-060D-F246-A794-118E6045F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B0BE4-19E1-9C4D-A754-D0549AB9C111}"/>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82963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F7F4-AEFF-0247-ACC2-C08BDF26C0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97FA0-D008-434E-B869-4AC28BE35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9ABD8-FF3C-EB4A-A729-64630A232799}"/>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5" name="Footer Placeholder 4">
            <a:extLst>
              <a:ext uri="{FF2B5EF4-FFF2-40B4-BE49-F238E27FC236}">
                <a16:creationId xmlns:a16="http://schemas.microsoft.com/office/drawing/2014/main" id="{6F58BB15-D60F-F749-BA22-CF5E75D77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6431A-28C4-904B-A573-31C3B813B794}"/>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297179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E1D2B-18A9-7445-98FA-2B7FD703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531FF9-2C11-434F-8C89-56AF19C31A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71BC5-3326-9A43-A778-E51F71CDDFD4}"/>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5" name="Footer Placeholder 4">
            <a:extLst>
              <a:ext uri="{FF2B5EF4-FFF2-40B4-BE49-F238E27FC236}">
                <a16:creationId xmlns:a16="http://schemas.microsoft.com/office/drawing/2014/main" id="{D70BA68C-ACAE-7E43-B7B3-14A783B40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4FA52-F750-7247-92A5-83E7652FFBEC}"/>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86441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D563-AE2E-784C-B3EA-894C00A3E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08B43-DB40-A444-8303-3F48BB9BB6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16FCA-212A-1745-A766-D610FCD1B495}"/>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5" name="Footer Placeholder 4">
            <a:extLst>
              <a:ext uri="{FF2B5EF4-FFF2-40B4-BE49-F238E27FC236}">
                <a16:creationId xmlns:a16="http://schemas.microsoft.com/office/drawing/2014/main" id="{9615B802-EF37-B84B-9304-35C2D5EF1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30B69-89FD-BC4E-AE76-0EB15B4CAFD1}"/>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1707867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1D45-9090-F74E-9404-33CAD1997C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8E2CA4-C3B8-1D41-93FD-1842C43A12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445ADC-8082-6A4D-AC96-7698ABF2B8F7}"/>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5" name="Footer Placeholder 4">
            <a:extLst>
              <a:ext uri="{FF2B5EF4-FFF2-40B4-BE49-F238E27FC236}">
                <a16:creationId xmlns:a16="http://schemas.microsoft.com/office/drawing/2014/main" id="{4273821C-1255-294E-9039-FAFC7122A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44A48D-2177-6F48-ACE7-76F48584B4B3}"/>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59901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9B938-518A-A844-9C0C-FE5DBF268F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36396-E1BD-BB46-AF7D-0B7709D70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07DDB-59F3-394C-8A8E-FF7604A09C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4F6241-B0E1-C34B-9719-B9B402343B78}"/>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6" name="Footer Placeholder 5">
            <a:extLst>
              <a:ext uri="{FF2B5EF4-FFF2-40B4-BE49-F238E27FC236}">
                <a16:creationId xmlns:a16="http://schemas.microsoft.com/office/drawing/2014/main" id="{B2F2A33F-665F-1E44-BA28-5A6276A38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8F4E9-C467-7949-9FFA-2E7C4718C791}"/>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192708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5ADD-505D-D24D-9E41-7324809F5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B6B00-3F13-DE43-92AC-50EDE08F5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9CBE88-722A-DC4C-9288-CC42595554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FBDC2-6265-A049-8A4B-FE3A91F737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CC2C6-6A5F-8543-B18E-6DB9DF83C5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5DB4A9-C012-8446-98F3-8BE63F45DA54}"/>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8" name="Footer Placeholder 7">
            <a:extLst>
              <a:ext uri="{FF2B5EF4-FFF2-40B4-BE49-F238E27FC236}">
                <a16:creationId xmlns:a16="http://schemas.microsoft.com/office/drawing/2014/main" id="{C17389CA-FDBD-3E4A-B46D-0E96474E45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E8A2A7-4B98-DC4B-A5FE-7B1F7DC36A1A}"/>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351464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0096-1E0F-884E-BC07-A4E2B347C6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F503ED-0F6C-1442-B77B-BFFDB43B6840}"/>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4" name="Footer Placeholder 3">
            <a:extLst>
              <a:ext uri="{FF2B5EF4-FFF2-40B4-BE49-F238E27FC236}">
                <a16:creationId xmlns:a16="http://schemas.microsoft.com/office/drawing/2014/main" id="{BDE29FB5-8659-7048-8300-029E2BF21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CA6CC2-CB78-5741-8D6A-16E8F2D4B89B}"/>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414177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FBC250-A9DD-3346-9C88-650A48DC9059}"/>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3" name="Footer Placeholder 2">
            <a:extLst>
              <a:ext uri="{FF2B5EF4-FFF2-40B4-BE49-F238E27FC236}">
                <a16:creationId xmlns:a16="http://schemas.microsoft.com/office/drawing/2014/main" id="{D943A2C2-8CA5-8E45-B95F-B1084DE93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FF9FD9-4996-F144-B3E5-08B91022B07C}"/>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396508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0CDF-E639-4A40-93AE-4D35B8963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11D9AF-06DA-8E44-8EF2-0D773018F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3E9328-4D6C-A642-8BAC-7A2634308D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88E5C6-6D68-E346-984E-9F92FB683F85}"/>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6" name="Footer Placeholder 5">
            <a:extLst>
              <a:ext uri="{FF2B5EF4-FFF2-40B4-BE49-F238E27FC236}">
                <a16:creationId xmlns:a16="http://schemas.microsoft.com/office/drawing/2014/main" id="{229BD538-C152-444E-8FB0-0D4DA0F99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08C11-7C05-6341-9519-012290C02359}"/>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201717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EFDA-7BE8-114E-A170-A501AC9086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F67F49-D6DF-1D42-9EC7-C5D9E6524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9010D3-5FCE-4346-910D-0EF5E3507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EC745-4DD2-4C4A-81AD-703E587508CE}"/>
              </a:ext>
            </a:extLst>
          </p:cNvPr>
          <p:cNvSpPr>
            <a:spLocks noGrp="1"/>
          </p:cNvSpPr>
          <p:nvPr>
            <p:ph type="dt" sz="half" idx="10"/>
          </p:nvPr>
        </p:nvSpPr>
        <p:spPr/>
        <p:txBody>
          <a:bodyPr/>
          <a:lstStyle/>
          <a:p>
            <a:fld id="{11F38EC0-4D9E-0647-B52F-849F66E9878A}" type="datetimeFigureOut">
              <a:rPr lang="en-US" smtClean="0"/>
              <a:t>3/6/21</a:t>
            </a:fld>
            <a:endParaRPr lang="en-US"/>
          </a:p>
        </p:txBody>
      </p:sp>
      <p:sp>
        <p:nvSpPr>
          <p:cNvPr id="6" name="Footer Placeholder 5">
            <a:extLst>
              <a:ext uri="{FF2B5EF4-FFF2-40B4-BE49-F238E27FC236}">
                <a16:creationId xmlns:a16="http://schemas.microsoft.com/office/drawing/2014/main" id="{95541926-BE5C-BD4A-A66A-CFBDA562F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C495C4-E75C-AC43-A980-6BD7BFA114E5}"/>
              </a:ext>
            </a:extLst>
          </p:cNvPr>
          <p:cNvSpPr>
            <a:spLocks noGrp="1"/>
          </p:cNvSpPr>
          <p:nvPr>
            <p:ph type="sldNum" sz="quarter" idx="12"/>
          </p:nvPr>
        </p:nvSpPr>
        <p:spPr/>
        <p:txBody>
          <a:bodyPr/>
          <a:lstStyle/>
          <a:p>
            <a:fld id="{7B573205-4ED1-EF43-A9CB-5443DED54154}" type="slidenum">
              <a:rPr lang="en-US" smtClean="0"/>
              <a:t>‹#›</a:t>
            </a:fld>
            <a:endParaRPr lang="en-US"/>
          </a:p>
        </p:txBody>
      </p:sp>
    </p:spTree>
    <p:extLst>
      <p:ext uri="{BB962C8B-B14F-4D97-AF65-F5344CB8AC3E}">
        <p14:creationId xmlns:p14="http://schemas.microsoft.com/office/powerpoint/2010/main" val="1337240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D5AEA-C0C3-2D42-AFA0-8B6A70A93B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80D910-E4E9-5345-B75E-BE73A4A21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E575A-0874-9E4E-ACB1-0F796B9E8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38EC0-4D9E-0647-B52F-849F66E9878A}" type="datetimeFigureOut">
              <a:rPr lang="en-US" smtClean="0"/>
              <a:t>3/6/21</a:t>
            </a:fld>
            <a:endParaRPr lang="en-US"/>
          </a:p>
        </p:txBody>
      </p:sp>
      <p:sp>
        <p:nvSpPr>
          <p:cNvPr id="5" name="Footer Placeholder 4">
            <a:extLst>
              <a:ext uri="{FF2B5EF4-FFF2-40B4-BE49-F238E27FC236}">
                <a16:creationId xmlns:a16="http://schemas.microsoft.com/office/drawing/2014/main" id="{BA0CE321-BC01-4A46-98B0-F87B9726D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92AF06-85AD-FA4C-9352-A773588A8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73205-4ED1-EF43-A9CB-5443DED54154}" type="slidenum">
              <a:rPr lang="en-US" smtClean="0"/>
              <a:t>‹#›</a:t>
            </a:fld>
            <a:endParaRPr lang="en-US"/>
          </a:p>
        </p:txBody>
      </p:sp>
    </p:spTree>
    <p:extLst>
      <p:ext uri="{BB962C8B-B14F-4D97-AF65-F5344CB8AC3E}">
        <p14:creationId xmlns:p14="http://schemas.microsoft.com/office/powerpoint/2010/main" val="3791063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xan3011/airline-data-project-mit-1995-2019?select=airline_passengers.csv" TargetMode="External"/><Relationship Id="rId2" Type="http://schemas.openxmlformats.org/officeDocument/2006/relationships/hyperlink" Target="https://www.bts.gov/topics/airlines-and-airports-0" TargetMode="External"/><Relationship Id="rId1" Type="http://schemas.openxmlformats.org/officeDocument/2006/relationships/slideLayout" Target="../slideLayouts/slideLayout2.xml"/><Relationship Id="rId5" Type="http://schemas.openxmlformats.org/officeDocument/2006/relationships/hyperlink" Target="http://www.baaa-acro.com/statistics" TargetMode="External"/><Relationship Id="rId4" Type="http://schemas.openxmlformats.org/officeDocument/2006/relationships/hyperlink" Target="https://en.wikipedia.org/wiki/Motor_vehicle_fatality_rate_in_U.S._by_year"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2.png"/><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852DC-132F-EB47-826E-4910EFE43BEE}"/>
              </a:ext>
            </a:extLst>
          </p:cNvPr>
          <p:cNvSpPr>
            <a:spLocks noGrp="1"/>
          </p:cNvSpPr>
          <p:nvPr>
            <p:ph type="ctrTitle"/>
          </p:nvPr>
        </p:nvSpPr>
        <p:spPr>
          <a:xfrm>
            <a:off x="7534063" y="2524739"/>
            <a:ext cx="4087306" cy="2889114"/>
          </a:xfrm>
        </p:spPr>
        <p:txBody>
          <a:bodyPr anchor="b">
            <a:normAutofit fontScale="90000"/>
          </a:bodyPr>
          <a:lstStyle/>
          <a:p>
            <a:pPr algn="l"/>
            <a:r>
              <a:rPr lang="en-US" sz="3200" b="1" dirty="0">
                <a:latin typeface="Bookman Old Style" panose="02050604050505020204" pitchFamily="18" charset="0"/>
              </a:rPr>
              <a:t>Airline travel safety concerns – Facts vs hoax! </a:t>
            </a:r>
            <a:br>
              <a:rPr lang="en-US" sz="2200" dirty="0">
                <a:latin typeface="Bookman Old Style" panose="02050604050505020204" pitchFamily="18" charset="0"/>
              </a:rPr>
            </a:br>
            <a:br>
              <a:rPr lang="en-US" sz="2200" dirty="0">
                <a:latin typeface="Bookman Old Style" panose="02050604050505020204" pitchFamily="18" charset="0"/>
              </a:rPr>
            </a:br>
            <a:br>
              <a:rPr lang="en-US" sz="2200" dirty="0">
                <a:latin typeface="Bookman Old Style" panose="02050604050505020204" pitchFamily="18" charset="0"/>
              </a:rPr>
            </a:br>
            <a:r>
              <a:rPr lang="en-US" sz="2200" dirty="0">
                <a:latin typeface="Bookman Old Style" panose="02050604050505020204" pitchFamily="18" charset="0"/>
              </a:rPr>
              <a:t>Vikas Ranjan</a:t>
            </a:r>
            <a:br>
              <a:rPr lang="en-US" sz="2200" dirty="0"/>
            </a:br>
            <a:r>
              <a:rPr lang="en-US" sz="1800" dirty="0">
                <a:latin typeface="Bookman Old Style" panose="02050604050505020204" pitchFamily="18" charset="0"/>
              </a:rPr>
              <a:t>DSC640</a:t>
            </a:r>
            <a:br>
              <a:rPr lang="en-US" sz="2200" dirty="0"/>
            </a:br>
            <a:br>
              <a:rPr lang="en-US" sz="2200" dirty="0"/>
            </a:br>
            <a:br>
              <a:rPr lang="en-US" sz="2200" dirty="0"/>
            </a:br>
            <a:endParaRPr lang="en-US" sz="2200" dirty="0"/>
          </a:p>
        </p:txBody>
      </p:sp>
      <p:sp>
        <p:nvSpPr>
          <p:cNvPr id="1032" name="Freeform: Shape 13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3 Top Airline Stocks to Buy Now | The Motley Fool">
            <a:extLst>
              <a:ext uri="{FF2B5EF4-FFF2-40B4-BE49-F238E27FC236}">
                <a16:creationId xmlns:a16="http://schemas.microsoft.com/office/drawing/2014/main" id="{ECF3BF73-DC96-ED48-BA59-8ADE034EB1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147" r="29048"/>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3" name="Audio 2">
            <a:hlinkClick r:id="" action="ppaction://media"/>
            <a:extLst>
              <a:ext uri="{FF2B5EF4-FFF2-40B4-BE49-F238E27FC236}">
                <a16:creationId xmlns:a16="http://schemas.microsoft.com/office/drawing/2014/main" id="{9A1B3902-49DB-5F48-9FFB-C96EF47DAE8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5431490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9930"/>
    </mc:Choice>
    <mc:Fallback>
      <p:transition spd="slow" advTm="199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95B14A-3A12-D141-9BA5-D93C9CF91F37}"/>
              </a:ext>
            </a:extLst>
          </p:cNvPr>
          <p:cNvSpPr>
            <a:spLocks noGrp="1"/>
          </p:cNvSpPr>
          <p:nvPr>
            <p:ph type="title"/>
          </p:nvPr>
        </p:nvSpPr>
        <p:spPr>
          <a:xfrm>
            <a:off x="621792" y="1161288"/>
            <a:ext cx="3602736" cy="4526280"/>
          </a:xfrm>
        </p:spPr>
        <p:txBody>
          <a:bodyPr>
            <a:normAutofit/>
          </a:bodyPr>
          <a:lstStyle/>
          <a:p>
            <a:r>
              <a:rPr lang="en-US" sz="4000" dirty="0">
                <a:latin typeface="Bookman Old Style" panose="02050604050505020204" pitchFamily="18" charset="0"/>
              </a:rPr>
              <a:t>References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8CF7F7B-F3B1-C949-A880-B3C17B472B44}"/>
              </a:ext>
            </a:extLst>
          </p:cNvPr>
          <p:cNvSpPr>
            <a:spLocks noGrp="1"/>
          </p:cNvSpPr>
          <p:nvPr>
            <p:ph idx="1"/>
          </p:nvPr>
        </p:nvSpPr>
        <p:spPr>
          <a:xfrm>
            <a:off x="5434149" y="932688"/>
            <a:ext cx="5916603" cy="4992624"/>
          </a:xfrm>
        </p:spPr>
        <p:txBody>
          <a:bodyPr anchor="ctr">
            <a:normAutofit/>
          </a:bodyPr>
          <a:lstStyle/>
          <a:p>
            <a:pPr marL="0" indent="0">
              <a:buNone/>
            </a:pPr>
            <a:r>
              <a:rPr lang="en-US" sz="2000" dirty="0">
                <a:latin typeface="Bookman Old Style" panose="02050604050505020204" pitchFamily="18" charset="0"/>
                <a:hlinkClick r:id="rId2">
                  <a:extLst>
                    <a:ext uri="{A12FA001-AC4F-418D-AE19-62706E023703}">
                      <ahyp:hlinkClr xmlns:ahyp="http://schemas.microsoft.com/office/drawing/2018/hyperlinkcolor" val="tx"/>
                    </a:ext>
                  </a:extLst>
                </a:hlinkClick>
              </a:rPr>
              <a:t>https://www.bts.gov/topics/airlines-and-airports-0</a:t>
            </a:r>
            <a:br>
              <a:rPr lang="en-US" sz="2000" dirty="0">
                <a:latin typeface="Bookman Old Style" panose="02050604050505020204" pitchFamily="18" charset="0"/>
              </a:rPr>
            </a:br>
            <a:endParaRPr lang="en-US" sz="2000" dirty="0">
              <a:latin typeface="Bookman Old Style" panose="02050604050505020204" pitchFamily="18" charset="0"/>
            </a:endParaRPr>
          </a:p>
          <a:p>
            <a:pPr marL="0" indent="0">
              <a:buNone/>
            </a:pPr>
            <a:r>
              <a:rPr lang="en-US" sz="2000" dirty="0">
                <a:latin typeface="Bookman Old Style" panose="02050604050505020204" pitchFamily="18" charset="0"/>
                <a:hlinkClick r:id="rId3">
                  <a:extLst>
                    <a:ext uri="{A12FA001-AC4F-418D-AE19-62706E023703}">
                      <ahyp:hlinkClr xmlns:ahyp="http://schemas.microsoft.com/office/drawing/2018/hyperlinkcolor" val="tx"/>
                    </a:ext>
                  </a:extLst>
                </a:hlinkClick>
              </a:rPr>
              <a:t>https://www.kaggle.com/xan3011/airline-data-project-mit-1995-2019?select=airline_passengers.csv</a:t>
            </a:r>
            <a:endParaRPr lang="en-US" sz="2000" dirty="0">
              <a:latin typeface="Bookman Old Style" panose="02050604050505020204" pitchFamily="18" charset="0"/>
            </a:endParaRPr>
          </a:p>
          <a:p>
            <a:pPr marL="0" indent="0">
              <a:buNone/>
            </a:pPr>
            <a:endParaRPr lang="en-US" sz="2000" dirty="0">
              <a:latin typeface="Bookman Old Style" panose="02050604050505020204" pitchFamily="18" charset="0"/>
              <a:hlinkClick r:id="rId4">
                <a:extLst>
                  <a:ext uri="{A12FA001-AC4F-418D-AE19-62706E023703}">
                    <ahyp:hlinkClr xmlns:ahyp="http://schemas.microsoft.com/office/drawing/2018/hyperlinkcolor" val="tx"/>
                  </a:ext>
                </a:extLst>
              </a:hlinkClick>
            </a:endParaRPr>
          </a:p>
          <a:p>
            <a:pPr marL="0" indent="0">
              <a:buNone/>
            </a:pPr>
            <a:r>
              <a:rPr lang="en-US" sz="2000" dirty="0">
                <a:latin typeface="Bookman Old Style" panose="02050604050505020204" pitchFamily="18" charset="0"/>
                <a:hlinkClick r:id="rId4">
                  <a:extLst>
                    <a:ext uri="{A12FA001-AC4F-418D-AE19-62706E023703}">
                      <ahyp:hlinkClr xmlns:ahyp="http://schemas.microsoft.com/office/drawing/2018/hyperlinkcolor" val="tx"/>
                    </a:ext>
                  </a:extLst>
                </a:hlinkClick>
              </a:rPr>
              <a:t>https://en.wikipedia.org/wiki/Motor_vehicle_fatality_rate_in_U.S._by_year</a:t>
            </a:r>
            <a:br>
              <a:rPr lang="en-US" sz="2000" dirty="0">
                <a:latin typeface="Bookman Old Style" panose="02050604050505020204" pitchFamily="18" charset="0"/>
              </a:rPr>
            </a:br>
            <a:endParaRPr lang="en-US" sz="2000" dirty="0">
              <a:latin typeface="Bookman Old Style" panose="02050604050505020204" pitchFamily="18" charset="0"/>
            </a:endParaRPr>
          </a:p>
          <a:p>
            <a:pPr marL="0" indent="0">
              <a:buNone/>
            </a:pPr>
            <a:r>
              <a:rPr lang="en-US" sz="2000" dirty="0">
                <a:latin typeface="Bookman Old Style" panose="02050604050505020204" pitchFamily="18" charset="0"/>
                <a:hlinkClick r:id="rId5">
                  <a:extLst>
                    <a:ext uri="{A12FA001-AC4F-418D-AE19-62706E023703}">
                      <ahyp:hlinkClr xmlns:ahyp="http://schemas.microsoft.com/office/drawing/2018/hyperlinkcolor" val="tx"/>
                    </a:ext>
                  </a:extLst>
                </a:hlinkClick>
              </a:rPr>
              <a:t>http://www.baaa-acro.com/statistics</a:t>
            </a:r>
            <a:endParaRPr lang="en-US" sz="2000" dirty="0">
              <a:latin typeface="Bookman Old Style" panose="02050604050505020204" pitchFamily="18" charset="0"/>
            </a:endParaRPr>
          </a:p>
          <a:p>
            <a:pPr marL="0" indent="0">
              <a:buNone/>
            </a:pPr>
            <a:endParaRPr lang="en-US" sz="2000"/>
          </a:p>
        </p:txBody>
      </p:sp>
    </p:spTree>
    <p:extLst>
      <p:ext uri="{BB962C8B-B14F-4D97-AF65-F5344CB8AC3E}">
        <p14:creationId xmlns:p14="http://schemas.microsoft.com/office/powerpoint/2010/main" val="21157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C95B14A-3A12-D141-9BA5-D93C9CF91F37}"/>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78CF7F7B-F3B1-C949-A880-B3C17B472B44}"/>
              </a:ext>
            </a:extLst>
          </p:cNvPr>
          <p:cNvSpPr>
            <a:spLocks noGrp="1"/>
          </p:cNvSpPr>
          <p:nvPr>
            <p:ph idx="1"/>
          </p:nvPr>
        </p:nvSpPr>
        <p:spPr>
          <a:xfrm>
            <a:off x="838200" y="2586789"/>
            <a:ext cx="10515600" cy="3590174"/>
          </a:xfrm>
        </p:spPr>
        <p:txBody>
          <a:bodyPr>
            <a:normAutofit/>
          </a:bodyPr>
          <a:lstStyle/>
          <a:p>
            <a:pPr marL="0" indent="0">
              <a:buNone/>
            </a:pPr>
            <a:r>
              <a:rPr lang="en-US" sz="1700" dirty="0">
                <a:latin typeface="Bookman Old Style" panose="02050604050505020204" pitchFamily="18" charset="0"/>
              </a:rPr>
              <a:t>Air transport (both passenger and cargo) is a key enabler to achieving economic growth and development. Air transport facilitates integration into the global economy and provides vital connectivity on a national, regional, and international scale. It has significant impact on the economy as it helps generate trade, facilitates tourism, and create employment opportunities. And by virtue of being the fastest and safest way to move people and goods, it has become integral part of our lives.</a:t>
            </a:r>
          </a:p>
          <a:p>
            <a:pPr marL="0" indent="0">
              <a:buNone/>
            </a:pPr>
            <a:r>
              <a:rPr lang="en-US" sz="1700" dirty="0">
                <a:latin typeface="Bookman Old Style" panose="02050604050505020204" pitchFamily="18" charset="0"/>
              </a:rPr>
              <a:t>Due to recent unfortunate airline crashes, the media has been promoting statistics stating air is no longer a safe way to travel. The news and media outlets have been bombarding the public with reports and figures about the trends of airline safety and that things are not looking good. What was previously thought as the safest way to travel, especially when compared to automobiles, is now being presented as one of the most dangerous to the public. </a:t>
            </a:r>
          </a:p>
        </p:txBody>
      </p:sp>
      <p:pic>
        <p:nvPicPr>
          <p:cNvPr id="4" name="Audio 3">
            <a:hlinkClick r:id="" action="ppaction://media"/>
            <a:extLst>
              <a:ext uri="{FF2B5EF4-FFF2-40B4-BE49-F238E27FC236}">
                <a16:creationId xmlns:a16="http://schemas.microsoft.com/office/drawing/2014/main" id="{06AF8880-2CF6-5F4E-82F4-B5AC8AAB675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204756252"/>
      </p:ext>
    </p:extLst>
  </p:cSld>
  <p:clrMapOvr>
    <a:masterClrMapping/>
  </p:clrMapOvr>
  <mc:AlternateContent xmlns:mc="http://schemas.openxmlformats.org/markup-compatibility/2006">
    <mc:Choice xmlns:p14="http://schemas.microsoft.com/office/powerpoint/2010/main" Requires="p14">
      <p:transition spd="slow" p14:dur="2000" advTm="29879"/>
    </mc:Choice>
    <mc:Fallback>
      <p:transition spd="slow" advTm="298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CF03529-4C9F-444F-91F4-83630E77DE44}"/>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dirty="0">
                <a:latin typeface="Bookman Old Style" panose="02050604050505020204" pitchFamily="18" charset="0"/>
              </a:rPr>
              <a:t>As we can see in this chart, airline travel has been an integral part of our lives and more and more people are depending on it for business and personal travels. We see two dips and these downtimes are due to the impact of 9/11 and recession. </a:t>
            </a:r>
          </a:p>
        </p:txBody>
      </p:sp>
      <p:pic>
        <p:nvPicPr>
          <p:cNvPr id="4" name="Content Placeholder 3">
            <a:extLst>
              <a:ext uri="{FF2B5EF4-FFF2-40B4-BE49-F238E27FC236}">
                <a16:creationId xmlns:a16="http://schemas.microsoft.com/office/drawing/2014/main" id="{FF19AAD0-5690-7749-BE88-9B24DF9A9574}"/>
              </a:ext>
            </a:extLst>
          </p:cNvPr>
          <p:cNvPicPr>
            <a:picLocks noGrp="1" noChangeAspect="1"/>
          </p:cNvPicPr>
          <p:nvPr>
            <p:ph idx="1"/>
          </p:nvPr>
        </p:nvPicPr>
        <p:blipFill>
          <a:blip r:embed="rId4"/>
          <a:stretch>
            <a:fillRect/>
          </a:stretch>
        </p:blipFill>
        <p:spPr>
          <a:xfrm>
            <a:off x="5736919" y="841248"/>
            <a:ext cx="5250537" cy="5276088"/>
          </a:xfrm>
          <a:prstGeom prst="rect">
            <a:avLst/>
          </a:prstGeom>
        </p:spPr>
      </p:pic>
      <p:pic>
        <p:nvPicPr>
          <p:cNvPr id="2" name="Audio 1">
            <a:hlinkClick r:id="" action="ppaction://media"/>
            <a:extLst>
              <a:ext uri="{FF2B5EF4-FFF2-40B4-BE49-F238E27FC236}">
                <a16:creationId xmlns:a16="http://schemas.microsoft.com/office/drawing/2014/main" id="{74F2FA0C-073F-0945-8B04-5AD572AAD3C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929654913"/>
      </p:ext>
    </p:extLst>
  </p:cSld>
  <p:clrMapOvr>
    <a:masterClrMapping/>
  </p:clrMapOvr>
  <mc:AlternateContent xmlns:mc="http://schemas.openxmlformats.org/markup-compatibility/2006">
    <mc:Choice xmlns:p14="http://schemas.microsoft.com/office/powerpoint/2010/main" Requires="p14">
      <p:transition spd="slow" p14:dur="2000" advTm="23456"/>
    </mc:Choice>
    <mc:Fallback>
      <p:transition spd="slow" advTm="234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9FEE97D-6E50-C14A-B3E9-5D52D91DE497}"/>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spcAft>
                <a:spcPts val="600"/>
              </a:spcAft>
              <a:buNone/>
            </a:pPr>
            <a:r>
              <a:rPr lang="en-US" sz="1700" dirty="0">
                <a:latin typeface="Bookman Old Style" panose="02050604050505020204" pitchFamily="18" charset="0"/>
              </a:rPr>
              <a:t>Airline industry does have a major impact on the economy. Year on year revenue and labor expenses are increasing. </a:t>
            </a:r>
          </a:p>
        </p:txBody>
      </p:sp>
      <p:pic>
        <p:nvPicPr>
          <p:cNvPr id="11" name="Picture 10">
            <a:extLst>
              <a:ext uri="{FF2B5EF4-FFF2-40B4-BE49-F238E27FC236}">
                <a16:creationId xmlns:a16="http://schemas.microsoft.com/office/drawing/2014/main" id="{498FCE80-C12D-2344-B144-C1B390BC8755}"/>
              </a:ext>
            </a:extLst>
          </p:cNvPr>
          <p:cNvPicPr>
            <a:picLocks noChangeAspect="1"/>
          </p:cNvPicPr>
          <p:nvPr/>
        </p:nvPicPr>
        <p:blipFill>
          <a:blip r:embed="rId4"/>
          <a:stretch>
            <a:fillRect/>
          </a:stretch>
        </p:blipFill>
        <p:spPr>
          <a:xfrm>
            <a:off x="5036306" y="151945"/>
            <a:ext cx="6575059" cy="3161308"/>
          </a:xfrm>
          <a:prstGeom prst="rect">
            <a:avLst/>
          </a:prstGeom>
        </p:spPr>
      </p:pic>
      <p:pic>
        <p:nvPicPr>
          <p:cNvPr id="15" name="Picture 14">
            <a:extLst>
              <a:ext uri="{FF2B5EF4-FFF2-40B4-BE49-F238E27FC236}">
                <a16:creationId xmlns:a16="http://schemas.microsoft.com/office/drawing/2014/main" id="{A2FBD22F-AB98-1845-95D4-BC61A7576226}"/>
              </a:ext>
            </a:extLst>
          </p:cNvPr>
          <p:cNvPicPr>
            <a:picLocks noChangeAspect="1"/>
          </p:cNvPicPr>
          <p:nvPr/>
        </p:nvPicPr>
        <p:blipFill>
          <a:blip r:embed="rId5"/>
          <a:stretch>
            <a:fillRect/>
          </a:stretch>
        </p:blipFill>
        <p:spPr>
          <a:xfrm>
            <a:off x="5036307" y="3110728"/>
            <a:ext cx="5508230" cy="3595327"/>
          </a:xfrm>
          <a:prstGeom prst="rect">
            <a:avLst/>
          </a:prstGeom>
        </p:spPr>
      </p:pic>
      <p:pic>
        <p:nvPicPr>
          <p:cNvPr id="2" name="Audio 1">
            <a:hlinkClick r:id="" action="ppaction://media"/>
            <a:extLst>
              <a:ext uri="{FF2B5EF4-FFF2-40B4-BE49-F238E27FC236}">
                <a16:creationId xmlns:a16="http://schemas.microsoft.com/office/drawing/2014/main" id="{D9E40758-05ED-1A43-AB11-2684EC85FBF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593548672"/>
      </p:ext>
    </p:extLst>
  </p:cSld>
  <p:clrMapOvr>
    <a:masterClrMapping/>
  </p:clrMapOvr>
  <mc:AlternateContent xmlns:mc="http://schemas.openxmlformats.org/markup-compatibility/2006">
    <mc:Choice xmlns:p14="http://schemas.microsoft.com/office/powerpoint/2010/main" Requires="p14">
      <p:transition spd="slow" p14:dur="2000" advTm="19932"/>
    </mc:Choice>
    <mc:Fallback>
      <p:transition spd="slow" advTm="199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10">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95B14A-3A12-D141-9BA5-D93C9CF91F37}"/>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Fatalities Analysis</a:t>
            </a:r>
          </a:p>
        </p:txBody>
      </p:sp>
      <p:sp>
        <p:nvSpPr>
          <p:cNvPr id="3" name="Content Placeholder 2">
            <a:extLst>
              <a:ext uri="{FF2B5EF4-FFF2-40B4-BE49-F238E27FC236}">
                <a16:creationId xmlns:a16="http://schemas.microsoft.com/office/drawing/2014/main" id="{78CF7F7B-F3B1-C949-A880-B3C17B472B44}"/>
              </a:ext>
            </a:extLst>
          </p:cNvPr>
          <p:cNvSpPr>
            <a:spLocks noGrp="1"/>
          </p:cNvSpPr>
          <p:nvPr>
            <p:ph idx="1"/>
          </p:nvPr>
        </p:nvSpPr>
        <p:spPr>
          <a:xfrm>
            <a:off x="2895601" y="1900826"/>
            <a:ext cx="6396204" cy="662542"/>
          </a:xfrm>
        </p:spPr>
        <p:txBody>
          <a:bodyPr vert="horz" lIns="91440" tIns="45720" rIns="91440" bIns="45720" rtlCol="0" anchor="ctr">
            <a:normAutofit/>
          </a:bodyPr>
          <a:lstStyle/>
          <a:p>
            <a:pPr marL="0" indent="0" algn="ctr">
              <a:buNone/>
            </a:pPr>
            <a:br>
              <a:rPr lang="en-US" sz="2000" kern="1200">
                <a:solidFill>
                  <a:srgbClr val="FFFFFF"/>
                </a:solidFill>
                <a:latin typeface="+mn-lt"/>
                <a:ea typeface="+mn-ea"/>
                <a:cs typeface="+mn-cs"/>
              </a:rPr>
            </a:br>
            <a:endParaRPr lang="en-US" sz="2000" kern="1200">
              <a:solidFill>
                <a:srgbClr val="FFFFFF"/>
              </a:solidFill>
              <a:latin typeface="+mn-lt"/>
              <a:ea typeface="+mn-ea"/>
              <a:cs typeface="+mn-cs"/>
            </a:endParaRPr>
          </a:p>
        </p:txBody>
      </p:sp>
      <p:sp>
        <p:nvSpPr>
          <p:cNvPr id="13"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6DB2F44-45E3-0146-BFF4-184880FBC3C5}"/>
              </a:ext>
            </a:extLst>
          </p:cNvPr>
          <p:cNvPicPr/>
          <p:nvPr/>
        </p:nvPicPr>
        <p:blipFill>
          <a:blip r:embed="rId4"/>
          <a:stretch>
            <a:fillRect/>
          </a:stretch>
        </p:blipFill>
        <p:spPr>
          <a:xfrm>
            <a:off x="1342418" y="3067050"/>
            <a:ext cx="9504116" cy="3019537"/>
          </a:xfrm>
          <a:prstGeom prst="rect">
            <a:avLst/>
          </a:prstGeom>
        </p:spPr>
      </p:pic>
      <p:pic>
        <p:nvPicPr>
          <p:cNvPr id="5" name="Audio 4">
            <a:hlinkClick r:id="" action="ppaction://media"/>
            <a:extLst>
              <a:ext uri="{FF2B5EF4-FFF2-40B4-BE49-F238E27FC236}">
                <a16:creationId xmlns:a16="http://schemas.microsoft.com/office/drawing/2014/main" id="{C48D84EE-0267-254A-9C2D-8DB307CB031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58217415"/>
      </p:ext>
    </p:extLst>
  </p:cSld>
  <p:clrMapOvr>
    <a:masterClrMapping/>
  </p:clrMapOvr>
  <mc:AlternateContent xmlns:mc="http://schemas.openxmlformats.org/markup-compatibility/2006">
    <mc:Choice xmlns:p14="http://schemas.microsoft.com/office/powerpoint/2010/main" Requires="p14">
      <p:transition spd="slow" p14:dur="2000" advTm="26525"/>
    </mc:Choice>
    <mc:Fallback>
      <p:transition spd="slow" advTm="265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2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6" name="Freeform: Shape 2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3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extBox 7">
            <a:extLst>
              <a:ext uri="{FF2B5EF4-FFF2-40B4-BE49-F238E27FC236}">
                <a16:creationId xmlns:a16="http://schemas.microsoft.com/office/drawing/2014/main" id="{D97C15D0-559B-3A40-A66C-F054D55E887C}"/>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dirty="0">
                <a:latin typeface="Bookman Old Style" panose="02050604050505020204" pitchFamily="18" charset="0"/>
              </a:rPr>
              <a:t>These are the airlines with the most number of fatalities between 2000-2014. For the purposes of fixing issues and addressing concerns, we should look at these airlines fleet age, safety measures, training staff to analyze the gap and avoid mishaps in future rather than declaring airline travel unsafe.  </a:t>
            </a:r>
          </a:p>
        </p:txBody>
      </p:sp>
      <p:pic>
        <p:nvPicPr>
          <p:cNvPr id="2" name="Picture 1">
            <a:extLst>
              <a:ext uri="{FF2B5EF4-FFF2-40B4-BE49-F238E27FC236}">
                <a16:creationId xmlns:a16="http://schemas.microsoft.com/office/drawing/2014/main" id="{7BEEF75A-34F0-6045-9B30-8C239AB098B8}"/>
              </a:ext>
            </a:extLst>
          </p:cNvPr>
          <p:cNvPicPr>
            <a:picLocks noChangeAspect="1"/>
          </p:cNvPicPr>
          <p:nvPr/>
        </p:nvPicPr>
        <p:blipFill>
          <a:blip r:embed="rId4"/>
          <a:stretch>
            <a:fillRect/>
          </a:stretch>
        </p:blipFill>
        <p:spPr>
          <a:xfrm>
            <a:off x="4898967" y="2069300"/>
            <a:ext cx="6921940" cy="2828641"/>
          </a:xfrm>
          <a:prstGeom prst="rect">
            <a:avLst/>
          </a:prstGeom>
        </p:spPr>
      </p:pic>
      <p:pic>
        <p:nvPicPr>
          <p:cNvPr id="3" name="Audio 2">
            <a:hlinkClick r:id="" action="ppaction://media"/>
            <a:extLst>
              <a:ext uri="{FF2B5EF4-FFF2-40B4-BE49-F238E27FC236}">
                <a16:creationId xmlns:a16="http://schemas.microsoft.com/office/drawing/2014/main" id="{603BAAC0-CE59-2840-A9C8-4B278465287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12157489"/>
      </p:ext>
    </p:extLst>
  </p:cSld>
  <p:clrMapOvr>
    <a:masterClrMapping/>
  </p:clrMapOvr>
  <mc:AlternateContent xmlns:mc="http://schemas.openxmlformats.org/markup-compatibility/2006">
    <mc:Choice xmlns:p14="http://schemas.microsoft.com/office/powerpoint/2010/main" Requires="p14">
      <p:transition spd="slow" p14:dur="2000" advTm="29057"/>
    </mc:Choice>
    <mc:Fallback>
      <p:transition spd="slow" advTm="290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309F213F-EAAF-4B44-8EA1-06B199C45281}"/>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dirty="0">
                <a:latin typeface="Bookman Old Style" panose="02050604050505020204" pitchFamily="18" charset="0"/>
              </a:rPr>
              <a:t>Based on this graph, we can clearly see that there is much more fatality in motor accidents compared to airline accidents.</a:t>
            </a:r>
          </a:p>
        </p:txBody>
      </p:sp>
      <p:pic>
        <p:nvPicPr>
          <p:cNvPr id="5" name="Picture 4">
            <a:extLst>
              <a:ext uri="{FF2B5EF4-FFF2-40B4-BE49-F238E27FC236}">
                <a16:creationId xmlns:a16="http://schemas.microsoft.com/office/drawing/2014/main" id="{33A6705F-3BAC-A548-A6F0-BFA95BA12E6B}"/>
              </a:ext>
            </a:extLst>
          </p:cNvPr>
          <p:cNvPicPr>
            <a:picLocks noChangeAspect="1"/>
          </p:cNvPicPr>
          <p:nvPr/>
        </p:nvPicPr>
        <p:blipFill>
          <a:blip r:embed="rId4"/>
          <a:stretch>
            <a:fillRect/>
          </a:stretch>
        </p:blipFill>
        <p:spPr>
          <a:xfrm>
            <a:off x="4953797" y="843533"/>
            <a:ext cx="6812280" cy="5280175"/>
          </a:xfrm>
          <a:prstGeom prst="rect">
            <a:avLst/>
          </a:prstGeom>
        </p:spPr>
      </p:pic>
      <p:pic>
        <p:nvPicPr>
          <p:cNvPr id="2" name="Audio 1">
            <a:hlinkClick r:id="" action="ppaction://media"/>
            <a:extLst>
              <a:ext uri="{FF2B5EF4-FFF2-40B4-BE49-F238E27FC236}">
                <a16:creationId xmlns:a16="http://schemas.microsoft.com/office/drawing/2014/main" id="{12022EFB-F220-1E40-B1C4-0F19388715B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14506754"/>
      </p:ext>
    </p:extLst>
  </p:cSld>
  <p:clrMapOvr>
    <a:masterClrMapping/>
  </p:clrMapOvr>
  <mc:AlternateContent xmlns:mc="http://schemas.openxmlformats.org/markup-compatibility/2006">
    <mc:Choice xmlns:p14="http://schemas.microsoft.com/office/powerpoint/2010/main" Requires="p14">
      <p:transition spd="slow" p14:dur="2000" advTm="12588"/>
    </mc:Choice>
    <mc:Fallback>
      <p:transition spd="slow" advTm="125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4">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6">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3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3804B817-27ED-064C-8698-75FAA9E5E02E}"/>
              </a:ext>
            </a:extLst>
          </p:cNvPr>
          <p:cNvSpPr/>
          <p:nvPr/>
        </p:nvSpPr>
        <p:spPr>
          <a:xfrm>
            <a:off x="438912" y="2512611"/>
            <a:ext cx="4832803" cy="3664351"/>
          </a:xfrm>
          <a:prstGeom prst="rect">
            <a:avLst/>
          </a:prstGeom>
        </p:spPr>
        <p:txBody>
          <a:bodyPr vert="horz" lIns="91440" tIns="45720" rIns="91440" bIns="45720" rtlCol="0">
            <a:normAutofit/>
          </a:bodyPr>
          <a:lstStyle/>
          <a:p>
            <a:pPr>
              <a:lnSpc>
                <a:spcPct val="90000"/>
              </a:lnSpc>
              <a:spcAft>
                <a:spcPts val="600"/>
              </a:spcAft>
            </a:pPr>
            <a:r>
              <a:rPr lang="en-US" sz="1700" dirty="0">
                <a:latin typeface="Bookman Old Style" panose="02050604050505020204" pitchFamily="18" charset="0"/>
              </a:rPr>
              <a:t>We can see that there has been a clear downwards trend in number of airline accidents.</a:t>
            </a:r>
          </a:p>
        </p:txBody>
      </p:sp>
      <p:pic>
        <p:nvPicPr>
          <p:cNvPr id="4" name="Picture 3">
            <a:extLst>
              <a:ext uri="{FF2B5EF4-FFF2-40B4-BE49-F238E27FC236}">
                <a16:creationId xmlns:a16="http://schemas.microsoft.com/office/drawing/2014/main" id="{5E572901-762D-CE49-AE5B-1047D2CF16AC}"/>
              </a:ext>
            </a:extLst>
          </p:cNvPr>
          <p:cNvPicPr>
            <a:picLocks noChangeAspect="1"/>
          </p:cNvPicPr>
          <p:nvPr/>
        </p:nvPicPr>
        <p:blipFill>
          <a:blip r:embed="rId4"/>
          <a:stretch>
            <a:fillRect/>
          </a:stretch>
        </p:blipFill>
        <p:spPr>
          <a:xfrm>
            <a:off x="6356684" y="306500"/>
            <a:ext cx="5574632" cy="4038286"/>
          </a:xfrm>
          <a:prstGeom prst="rect">
            <a:avLst/>
          </a:prstGeom>
        </p:spPr>
      </p:pic>
      <p:pic>
        <p:nvPicPr>
          <p:cNvPr id="8" name="Picture 7">
            <a:extLst>
              <a:ext uri="{FF2B5EF4-FFF2-40B4-BE49-F238E27FC236}">
                <a16:creationId xmlns:a16="http://schemas.microsoft.com/office/drawing/2014/main" id="{D6ED7522-0FB9-AB49-AE3F-E99FAC781433}"/>
              </a:ext>
            </a:extLst>
          </p:cNvPr>
          <p:cNvPicPr>
            <a:picLocks noChangeAspect="1"/>
          </p:cNvPicPr>
          <p:nvPr/>
        </p:nvPicPr>
        <p:blipFill>
          <a:blip r:embed="rId5"/>
          <a:stretch>
            <a:fillRect/>
          </a:stretch>
        </p:blipFill>
        <p:spPr>
          <a:xfrm>
            <a:off x="6356684" y="4786252"/>
            <a:ext cx="5574632" cy="1728787"/>
          </a:xfrm>
          <a:prstGeom prst="rect">
            <a:avLst/>
          </a:prstGeom>
        </p:spPr>
      </p:pic>
      <p:pic>
        <p:nvPicPr>
          <p:cNvPr id="2" name="Audio 1">
            <a:hlinkClick r:id="" action="ppaction://media"/>
            <a:extLst>
              <a:ext uri="{FF2B5EF4-FFF2-40B4-BE49-F238E27FC236}">
                <a16:creationId xmlns:a16="http://schemas.microsoft.com/office/drawing/2014/main" id="{B584BD10-D285-3B45-BBC8-EA27D1D53AE5}"/>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950285123"/>
      </p:ext>
    </p:extLst>
  </p:cSld>
  <p:clrMapOvr>
    <a:masterClrMapping/>
  </p:clrMapOvr>
  <mc:AlternateContent xmlns:mc="http://schemas.openxmlformats.org/markup-compatibility/2006">
    <mc:Choice xmlns:p14="http://schemas.microsoft.com/office/powerpoint/2010/main" Requires="p14">
      <p:transition spd="slow" p14:dur="2000" advTm="40522"/>
    </mc:Choice>
    <mc:Fallback>
      <p:transition spd="slow" advTm="405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C95B14A-3A12-D141-9BA5-D93C9CF91F37}"/>
              </a:ext>
            </a:extLst>
          </p:cNvPr>
          <p:cNvSpPr>
            <a:spLocks noGrp="1"/>
          </p:cNvSpPr>
          <p:nvPr>
            <p:ph type="title"/>
          </p:nvPr>
        </p:nvSpPr>
        <p:spPr>
          <a:xfrm>
            <a:off x="838200" y="401221"/>
            <a:ext cx="10515600" cy="1348065"/>
          </a:xfrm>
        </p:spPr>
        <p:txBody>
          <a:bodyPr>
            <a:normAutofit/>
          </a:bodyPr>
          <a:lstStyle/>
          <a:p>
            <a:r>
              <a:rPr lang="en-US" sz="5400" dirty="0">
                <a:solidFill>
                  <a:srgbClr val="FFFFFF"/>
                </a:solidFill>
                <a:latin typeface="Bookman Old Style" panose="02050604050505020204" pitchFamily="18" charset="0"/>
              </a:rPr>
              <a:t>Conclusion</a:t>
            </a:r>
          </a:p>
        </p:txBody>
      </p:sp>
      <p:sp>
        <p:nvSpPr>
          <p:cNvPr id="3" name="Content Placeholder 2">
            <a:extLst>
              <a:ext uri="{FF2B5EF4-FFF2-40B4-BE49-F238E27FC236}">
                <a16:creationId xmlns:a16="http://schemas.microsoft.com/office/drawing/2014/main" id="{78CF7F7B-F3B1-C949-A880-B3C17B472B44}"/>
              </a:ext>
            </a:extLst>
          </p:cNvPr>
          <p:cNvSpPr>
            <a:spLocks noGrp="1"/>
          </p:cNvSpPr>
          <p:nvPr>
            <p:ph idx="1"/>
          </p:nvPr>
        </p:nvSpPr>
        <p:spPr>
          <a:xfrm>
            <a:off x="838200" y="2586789"/>
            <a:ext cx="10515600" cy="3590174"/>
          </a:xfrm>
        </p:spPr>
        <p:txBody>
          <a:bodyPr>
            <a:normAutofit/>
          </a:bodyPr>
          <a:lstStyle/>
          <a:p>
            <a:pPr marL="0" indent="0">
              <a:buNone/>
            </a:pPr>
            <a:r>
              <a:rPr lang="en-US" sz="2200" dirty="0">
                <a:latin typeface="Bookman Old Style" panose="02050604050505020204" pitchFamily="18" charset="0"/>
              </a:rPr>
              <a:t>Airlines are still safest way to travel!!</a:t>
            </a:r>
            <a:endParaRPr lang="en-US" sz="2200" dirty="0"/>
          </a:p>
        </p:txBody>
      </p:sp>
      <p:pic>
        <p:nvPicPr>
          <p:cNvPr id="4" name="Audio 3">
            <a:hlinkClick r:id="" action="ppaction://media"/>
            <a:extLst>
              <a:ext uri="{FF2B5EF4-FFF2-40B4-BE49-F238E27FC236}">
                <a16:creationId xmlns:a16="http://schemas.microsoft.com/office/drawing/2014/main" id="{2711ADA8-B4DD-104F-8832-3537F013FE7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52784056"/>
      </p:ext>
    </p:extLst>
  </p:cSld>
  <p:clrMapOvr>
    <a:masterClrMapping/>
  </p:clrMapOvr>
  <mc:AlternateContent xmlns:mc="http://schemas.openxmlformats.org/markup-compatibility/2006">
    <mc:Choice xmlns:p14="http://schemas.microsoft.com/office/powerpoint/2010/main" Requires="p14">
      <p:transition spd="slow" p14:dur="2000" advTm="16073"/>
    </mc:Choice>
    <mc:Fallback>
      <p:transition spd="slow" advTm="160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6554</TotalTime>
  <Words>435</Words>
  <Application>Microsoft Macintosh PowerPoint</Application>
  <PresentationFormat>Widescreen</PresentationFormat>
  <Paragraphs>19</Paragraphs>
  <Slides>10</Slides>
  <Notes>0</Notes>
  <HiddenSlides>0</HiddenSlides>
  <MMClips>9</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Calibri Light</vt:lpstr>
      <vt:lpstr>Office Theme</vt:lpstr>
      <vt:lpstr>Airline travel safety concerns – Facts vs hoax!    Vikas Ranjan DSC640   </vt:lpstr>
      <vt:lpstr>Introduction</vt:lpstr>
      <vt:lpstr>PowerPoint Presentation</vt:lpstr>
      <vt:lpstr>PowerPoint Presentation</vt:lpstr>
      <vt:lpstr>Fatalities Analysis</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travel safety concerns – Facts vs hoax!   Executive Summary Vikas Ranjan    </dc:title>
  <dc:creator>Vikas Ranjan</dc:creator>
  <cp:lastModifiedBy>Vikas Ranjan</cp:lastModifiedBy>
  <cp:revision>35</cp:revision>
  <dcterms:created xsi:type="dcterms:W3CDTF">2021-01-25T02:37:49Z</dcterms:created>
  <dcterms:modified xsi:type="dcterms:W3CDTF">2021-03-06T22:49:40Z</dcterms:modified>
</cp:coreProperties>
</file>