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7" r:id="rId3"/>
    <p:sldId id="276" r:id="rId4"/>
    <p:sldId id="278" r:id="rId5"/>
    <p:sldId id="266" r:id="rId6"/>
    <p:sldId id="260" r:id="rId7"/>
    <p:sldId id="285" r:id="rId8"/>
    <p:sldId id="281" r:id="rId9"/>
    <p:sldId id="284" r:id="rId10"/>
    <p:sldId id="275" r:id="rId11"/>
    <p:sldId id="262" r:id="rId12"/>
    <p:sldId id="280" r:id="rId13"/>
    <p:sldId id="273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8EE-F5E4-6147-9EC4-04140034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9D56B-EC76-7B48-B90A-7C705E04F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3A2F-E327-954A-B597-61F10C04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882A-060D-F246-A794-118E6045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0BE4-19E1-9C4D-A754-D0549AB9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3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F7F4-AEFF-0247-ACC2-C08BDF26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97FA0-D008-434E-B869-4AC28BE35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ABD8-FF3C-EB4A-A729-64630A23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B15-D60F-F749-BA22-CF5E75D7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6431A-28C4-904B-A573-31C3B81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E1D2B-18A9-7445-98FA-2B7FD703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1FF9-2C11-434F-8C89-56AF19C3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1BC5-3326-9A43-A778-E51F71CD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A68C-ACAE-7E43-B7B3-14A783B4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FA52-F750-7247-92A5-83E7652F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D563-AE2E-784C-B3EA-894C00A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8B43-DB40-A444-8303-3F48BB9B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6FCA-212A-1745-A766-D610FCD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B802-EF37-B84B-9304-35C2D5EF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30B69-89FD-BC4E-AE76-0EB15B4C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1D45-9090-F74E-9404-33CAD199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2CA4-C3B8-1D41-93FD-1842C43A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5ADC-8082-6A4D-AC96-7698ABF2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821C-1255-294E-9039-FAFC7122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4A48D-2177-6F48-ACE7-76F4858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B938-518A-A844-9C0C-FE5DBF26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6396-E1BD-BB46-AF7D-0B7709D70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07DDB-59F3-394C-8A8E-FF7604A0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6241-B0E1-C34B-9719-B9B40234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2A33F-665F-1E44-BA28-5A6276A3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F4E9-C467-7949-9FFA-2E7C4718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5ADD-505D-D24D-9E41-7324809F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6B00-3F13-DE43-92AC-50EDE08F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CBE88-722A-DC4C-9288-CC425955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FBDC2-6265-A049-8A4B-FE3A91F73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CC2C6-6A5F-8543-B18E-6DB9DF83C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DB4A9-C012-8446-98F3-8BE63F4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389CA-FDBD-3E4A-B46D-0E96474E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8A2A7-4B98-DC4B-A5FE-7B1F7DC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0096-1E0F-884E-BC07-A4E2B347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503ED-0F6C-1442-B77B-BFFDB43B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9FB5-8659-7048-8300-029E2BF2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6CC2-CB78-5741-8D6A-16E8F2D4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BC250-A9DD-3346-9C88-650A48DC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3A2C2-8CA5-8E45-B95F-B1084DE9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F9FD9-4996-F144-B3E5-08B91022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0CDF-E639-4A40-93AE-4D35B896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D9AF-06DA-8E44-8EF2-0D773018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E9328-4D6C-A642-8BAC-7A2634308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8E5C6-6D68-E346-984E-9F92FB6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BD538-C152-444E-8FB0-0D4DA0F9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8C11-7C05-6341-9519-012290C0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EFDA-7BE8-114E-A170-A501AC90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67F49-D6DF-1D42-9EC7-C5D9E6524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010D3-5FCE-4346-910D-0EF5E350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EC745-4DD2-4C4A-81AD-703E587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1926-BE5C-BD4A-A66A-CFBDA56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95C4-E75C-AC43-A980-6BD7BFA1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D5AEA-C0C3-2D42-AFA0-8B6A70A9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D910-E4E9-5345-B75E-BE73A4A2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575A-0874-9E4E-ACB1-0F796B9E8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8EC0-4D9E-0647-B52F-849F66E9878A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E321-BC01-4A46-98B0-F87B9726D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2AF06-85AD-FA4C-9352-A773588A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3205-4ED1-EF43-A9CB-5443DED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hiftprocessing.com/credit-card-fraud-statistics/" TargetMode="External"/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2/5cp0575s04q_kr47dktttz_h0000gn/T/com.microsoft.Word/WebArchiveCopyPasteTempFiles/CC-Fraud-reports-in-US-2-e1571769539315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9B4C5-F7E7-2E4E-8AA0-68B05D7E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7996"/>
            <a:ext cx="4872038" cy="133083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ookman Old Style" panose="02050604050505020204" pitchFamily="18" charset="0"/>
                <a:ea typeface="+mn-ea"/>
                <a:cs typeface="+mn-cs"/>
              </a:rPr>
              <a:t>			</a:t>
            </a:r>
            <a:br>
              <a:rPr lang="en-US" sz="1800" dirty="0">
                <a:latin typeface="Bookman Old Style" panose="02050604050505020204" pitchFamily="18" charset="0"/>
                <a:ea typeface="+mn-ea"/>
                <a:cs typeface="+mn-cs"/>
              </a:rPr>
            </a:br>
            <a:r>
              <a:rPr lang="en-US" sz="2400" dirty="0">
                <a:latin typeface="Bookman Old Style" panose="02050604050505020204" pitchFamily="18" charset="0"/>
                <a:ea typeface="+mn-ea"/>
                <a:cs typeface="+mn-cs"/>
              </a:rPr>
              <a:t>Credit Card - Fraud Prediction</a:t>
            </a:r>
            <a:br>
              <a:rPr lang="en-US" sz="1800" dirty="0"/>
            </a:br>
            <a:r>
              <a:rPr lang="en-US" sz="1800" dirty="0"/>
              <a:t>	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D441-D93B-ED41-9D2C-863CFA7F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46" y="2612466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Vinay Nagaraj &amp; Vikas Ranjan</a:t>
            </a:r>
          </a:p>
          <a:p>
            <a:pPr marL="0" indent="0">
              <a:buNone/>
            </a:pPr>
            <a:r>
              <a:rPr lang="en-US" sz="2000" dirty="0"/>
              <a:t>DSC630, Spring 2021</a:t>
            </a:r>
          </a:p>
          <a:p>
            <a:pPr marL="0" indent="0">
              <a:buNone/>
            </a:pPr>
            <a:r>
              <a:rPr lang="en-US" sz="2000" dirty="0"/>
              <a:t>Bellevue University, NE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text, indoor, desk&#10;&#10;Description automatically generated">
            <a:extLst>
              <a:ext uri="{FF2B5EF4-FFF2-40B4-BE49-F238E27FC236}">
                <a16:creationId xmlns:a16="http://schemas.microsoft.com/office/drawing/2014/main" id="{8159E1A3-F083-0748-AB3E-11166E56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709737"/>
            <a:ext cx="6155141" cy="34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4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1490FA-BE53-4344-A2AE-6D23694C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398300"/>
            <a:ext cx="6656832" cy="3960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6D02F2-16D7-C642-B9D1-2EF7CF2EF17D}"/>
              </a:ext>
            </a:extLst>
          </p:cNvPr>
          <p:cNvSpPr txBox="1"/>
          <p:nvPr/>
        </p:nvSpPr>
        <p:spPr>
          <a:xfrm>
            <a:off x="597311" y="1128060"/>
            <a:ext cx="378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Random Forest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65CFD-191E-3147-A3F3-8BA19FBD8774}"/>
              </a:ext>
            </a:extLst>
          </p:cNvPr>
          <p:cNvSpPr txBox="1"/>
          <p:nvPr/>
        </p:nvSpPr>
        <p:spPr>
          <a:xfrm>
            <a:off x="777722" y="2187279"/>
            <a:ext cx="3928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Random Forest Model provides us a high true prediction values for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98.528% of the time, our model will correctly predict if the transaction was fraudulent or not.</a:t>
            </a:r>
          </a:p>
        </p:txBody>
      </p:sp>
    </p:spTree>
    <p:extLst>
      <p:ext uri="{BB962C8B-B14F-4D97-AF65-F5344CB8AC3E}">
        <p14:creationId xmlns:p14="http://schemas.microsoft.com/office/powerpoint/2010/main" val="287952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F213F-EAAF-4B44-8EA1-06B199C45281}"/>
              </a:ext>
            </a:extLst>
          </p:cNvPr>
          <p:cNvSpPr txBox="1"/>
          <p:nvPr/>
        </p:nvSpPr>
        <p:spPr>
          <a:xfrm>
            <a:off x="841246" y="2359152"/>
            <a:ext cx="3545557" cy="34250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85261 transactions are true negative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121 transactions are true positive.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15 transactions are false negative.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46 transactions are false positives.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0635A-1FC5-2A43-B82D-958EA6C0B34B}"/>
              </a:ext>
            </a:extLst>
          </p:cNvPr>
          <p:cNvSpPr txBox="1"/>
          <p:nvPr/>
        </p:nvSpPr>
        <p:spPr>
          <a:xfrm>
            <a:off x="597311" y="806779"/>
            <a:ext cx="3789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Random Forest Model – 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ECF2F-A4B9-2749-8BD4-6D1C826F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77" y="1170431"/>
            <a:ext cx="5448500" cy="47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0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D02F2-16D7-C642-B9D1-2EF7CF2EF17D}"/>
              </a:ext>
            </a:extLst>
          </p:cNvPr>
          <p:cNvSpPr txBox="1"/>
          <p:nvPr/>
        </p:nvSpPr>
        <p:spPr>
          <a:xfrm>
            <a:off x="537591" y="1107845"/>
            <a:ext cx="406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Logistic Regression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D6EFC-234B-934B-A0AB-2C11208E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84" y="1319715"/>
            <a:ext cx="5956300" cy="359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523E7-A8B0-5C49-B4C6-277A05C262EB}"/>
              </a:ext>
            </a:extLst>
          </p:cNvPr>
          <p:cNvSpPr txBox="1"/>
          <p:nvPr/>
        </p:nvSpPr>
        <p:spPr>
          <a:xfrm>
            <a:off x="819150" y="2145246"/>
            <a:ext cx="36686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This model has an AUROC of 0.98032 which means that the model has very good discriminatory ability.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98.032% of the time, our model will correctly predict if the transaction was fraudulent or not.</a:t>
            </a:r>
          </a:p>
        </p:txBody>
      </p:sp>
    </p:spTree>
    <p:extLst>
      <p:ext uri="{BB962C8B-B14F-4D97-AF65-F5344CB8AC3E}">
        <p14:creationId xmlns:p14="http://schemas.microsoft.com/office/powerpoint/2010/main" val="119956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3D2DEB-3888-5545-8804-0CAFAA83BEF2}"/>
              </a:ext>
            </a:extLst>
          </p:cNvPr>
          <p:cNvSpPr/>
          <p:nvPr/>
        </p:nvSpPr>
        <p:spPr>
          <a:xfrm>
            <a:off x="537591" y="806779"/>
            <a:ext cx="4151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Logistic Regression Model – 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26D6C-257D-FE43-99B6-41E288D2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12" y="890581"/>
            <a:ext cx="5651493" cy="4895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8C7C3-0AEC-5749-B483-EF11CD5CEC38}"/>
              </a:ext>
            </a:extLst>
          </p:cNvPr>
          <p:cNvSpPr txBox="1"/>
          <p:nvPr/>
        </p:nvSpPr>
        <p:spPr>
          <a:xfrm>
            <a:off x="841246" y="2359152"/>
            <a:ext cx="3545557" cy="34250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83458 transactions are true negative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126 transactions are true positive.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10 transactions are false negative.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1849 transactions are false positives.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72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5B14A-3A12-D141-9BA5-D93C9CF9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7F7B-F3B1-C949-A880-B3C17B47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500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Transaction time does not have any influence on prediction of fraudulent transaction.</a:t>
            </a: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SMOTE oversampling technique helped overcome the Imbalanced datasets challenge. </a:t>
            </a: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Best suited classification model for our dataset would be Random forest model. </a:t>
            </a:r>
          </a:p>
        </p:txBody>
      </p:sp>
    </p:spTree>
    <p:extLst>
      <p:ext uri="{BB962C8B-B14F-4D97-AF65-F5344CB8AC3E}">
        <p14:creationId xmlns:p14="http://schemas.microsoft.com/office/powerpoint/2010/main" val="75278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5B14A-3A12-D141-9BA5-D93C9CF9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7F7B-F3B1-C949-A880-B3C17B47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 dirty="0"/>
              <a:t>ULB, M. (2018, March 23). Credit card fraud detection. Retrieved March 27, 2021, from </a:t>
            </a:r>
            <a:r>
              <a:rPr lang="en-US" sz="2000" u="sng" dirty="0">
                <a:hlinkClick r:id="rId2"/>
              </a:rPr>
              <a:t>https://www.kaggle.com/mlg-ulb/creditcardfraud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Credit card Fraud Statistics. (2021, January 04). Retrieved March 27, 2021, from </a:t>
            </a:r>
            <a:r>
              <a:rPr lang="en-US" sz="2000" u="sng" dirty="0">
                <a:hlinkClick r:id="rId3"/>
              </a:rPr>
              <a:t>https://shiftprocessing.com/credit-card-fraud-statistics/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Siegel, E. (2016). Predictive analytics: The power to predict who will click, buy, lie, or die. Hoboken, NJ: Wiley.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5B14A-3A12-D141-9BA5-D93C9CF9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7F7B-F3B1-C949-A880-B3C17B47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7620"/>
            <a:ext cx="10515600" cy="35901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Credit card fraud was ranked number one type of identity theft fraud. Each year financial institutions lose a significant amount of money as a result of credit card fraud. </a:t>
            </a: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Due to increase in fraud rates, researchers have started using different machine learning methods to detect and analyze frauds in online transactions.</a:t>
            </a: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This project intends to create a model for credit card fraud detection using past credit card transactions with the knowledge of the ones that turned out to be a fraud. </a:t>
            </a:r>
          </a:p>
        </p:txBody>
      </p:sp>
    </p:spTree>
    <p:extLst>
      <p:ext uri="{BB962C8B-B14F-4D97-AF65-F5344CB8AC3E}">
        <p14:creationId xmlns:p14="http://schemas.microsoft.com/office/powerpoint/2010/main" val="120475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E97D-6E50-C14A-B3E9-5D52D91D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In year 2018, a total of $24.26 Billion was lost due to payment card fraud across the globe.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Credit card companies have developed extremely sophisticated tools for detecting fraud.</a:t>
            </a:r>
          </a:p>
        </p:txBody>
      </p:sp>
      <p:pic>
        <p:nvPicPr>
          <p:cNvPr id="9" name="Picture 2" descr="bar graph showing credit card fraud reports in the US">
            <a:extLst>
              <a:ext uri="{FF2B5EF4-FFF2-40B4-BE49-F238E27FC236}">
                <a16:creationId xmlns:a16="http://schemas.microsoft.com/office/drawing/2014/main" id="{849AE74F-7AD3-7641-A7F9-928BD0914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" r="-2" b="-2"/>
          <a:stretch>
            <a:fillRect/>
          </a:stretch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558BDA-20F1-FB40-A4BB-587E017F098B}"/>
              </a:ext>
            </a:extLst>
          </p:cNvPr>
          <p:cNvSpPr txBox="1"/>
          <p:nvPr/>
        </p:nvSpPr>
        <p:spPr>
          <a:xfrm>
            <a:off x="548476" y="1412855"/>
            <a:ext cx="39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Credit Card Fraud Stats</a:t>
            </a:r>
          </a:p>
        </p:txBody>
      </p:sp>
    </p:spTree>
    <p:extLst>
      <p:ext uri="{BB962C8B-B14F-4D97-AF65-F5344CB8AC3E}">
        <p14:creationId xmlns:p14="http://schemas.microsoft.com/office/powerpoint/2010/main" val="281021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9AC80-4877-D144-82E3-FD8C62A5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Process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A150-862F-D44E-85B8-3B1876F6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Preliminary analysis on data</a:t>
            </a:r>
          </a:p>
          <a:p>
            <a:endParaRPr lang="en-US" sz="2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Data preparation and cleaning for any missing values.</a:t>
            </a:r>
          </a:p>
          <a:p>
            <a:endParaRPr lang="en-US" sz="2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Perform Exploratory Data Analysis</a:t>
            </a:r>
          </a:p>
          <a:p>
            <a:endParaRPr lang="en-US" sz="2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Train and test models</a:t>
            </a:r>
          </a:p>
          <a:p>
            <a:endParaRPr lang="en-US" sz="2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Bookman Old Style" panose="02050604050505020204" pitchFamily="18" charset="0"/>
                <a:cs typeface="Arial" panose="020B0604020202020204" pitchFamily="34" charset="0"/>
              </a:rPr>
              <a:t>Model evaluation and tuning</a:t>
            </a:r>
          </a:p>
        </p:txBody>
      </p:sp>
    </p:spTree>
    <p:extLst>
      <p:ext uri="{BB962C8B-B14F-4D97-AF65-F5344CB8AC3E}">
        <p14:creationId xmlns:p14="http://schemas.microsoft.com/office/powerpoint/2010/main" val="5328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E97D-6E50-C14A-B3E9-5D52D91D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74296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Dataset contains 2 days of Credit card transactions from Sept ’13 by European cardholders.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Out of 284,807 transactions, 492 are fraud.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Most of the fraudulent transactions are of small amounts. 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2625518-08D2-A24F-AE41-2DF12948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4" y="3903655"/>
            <a:ext cx="5224463" cy="29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5F07A8-B770-7A47-B5DB-04EC1BBB51E6}"/>
              </a:ext>
            </a:extLst>
          </p:cNvPr>
          <p:cNvSpPr txBox="1"/>
          <p:nvPr/>
        </p:nvSpPr>
        <p:spPr>
          <a:xfrm>
            <a:off x="877456" y="1313718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Dataset 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B4C405-7096-AF4B-99D9-4C691296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33" y="296856"/>
            <a:ext cx="5499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4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8DFA8-E3AC-204F-B213-47785DBCF84B}"/>
              </a:ext>
            </a:extLst>
          </p:cNvPr>
          <p:cNvSpPr txBox="1"/>
          <p:nvPr/>
        </p:nvSpPr>
        <p:spPr>
          <a:xfrm>
            <a:off x="537591" y="978619"/>
            <a:ext cx="402012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Transaction Times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C15D0-559B-3A40-A66C-F054D55E887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Fraudulent transactions are spread throughout the day.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This makes transaction time not one of the important features we can use for our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8ED29-90D9-3C4E-8361-98D73B79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66" y="2587935"/>
            <a:ext cx="7073274" cy="29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5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8DFA8-E3AC-204F-B213-47785DBCF84B}"/>
              </a:ext>
            </a:extLst>
          </p:cNvPr>
          <p:cNvSpPr txBox="1"/>
          <p:nvPr/>
        </p:nvSpPr>
        <p:spPr>
          <a:xfrm>
            <a:off x="537591" y="978619"/>
            <a:ext cx="402012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SMOTE – Oversampling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C15D0-559B-3A40-A66C-F054D55E887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Our dataset is highly imbalanced as most of the transactions are non-fraudulent.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We are implementing oversampling technique called SMOTE to handle our imbalanced dataset.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6A61B-6AEF-A445-ADBC-35FE69EC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807507"/>
            <a:ext cx="6656832" cy="514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8DFA8-E3AC-204F-B213-47785DBCF84B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4101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2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C15D0-559B-3A40-A66C-F054D55E887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Target variable – “Class” which determines if a transaction is fraudulent or not.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okman Old Style" panose="02050604050505020204" pitchFamily="18" charset="0"/>
              </a:rPr>
              <a:t>SelectKBest</a:t>
            </a:r>
            <a:r>
              <a:rPr lang="en-US" sz="2000" dirty="0">
                <a:latin typeface="Bookman Old Style" panose="02050604050505020204" pitchFamily="18" charset="0"/>
              </a:rPr>
              <a:t> technique used to identify most relevant features.</a:t>
            </a:r>
          </a:p>
        </p:txBody>
      </p:sp>
      <p:pic>
        <p:nvPicPr>
          <p:cNvPr id="409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92063ED-89B6-F54D-B049-0C093621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869977"/>
            <a:ext cx="6656832" cy="50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8DFA8-E3AC-204F-B213-47785DBCF84B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Classification Models</a:t>
            </a:r>
          </a:p>
        </p:txBody>
      </p:sp>
      <p:sp>
        <p:nvSpPr>
          <p:cNvPr id="4101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2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C15D0-559B-3A40-A66C-F054D55E887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Aggregate measure of performance across the 4 classification models is shown here.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We choose to use </a:t>
            </a:r>
            <a:r>
              <a:rPr lang="en-US" sz="2000" dirty="0" err="1">
                <a:latin typeface="Bookman Old Style" panose="02050604050505020204" pitchFamily="18" charset="0"/>
              </a:rPr>
              <a:t>RandomForest</a:t>
            </a:r>
            <a:r>
              <a:rPr lang="en-US" sz="2000" dirty="0">
                <a:latin typeface="Bookman Old Style" panose="02050604050505020204" pitchFamily="18" charset="0"/>
              </a:rPr>
              <a:t> and Logistic Regression model due to their accuracy scores.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C140B-F833-1C4E-A11C-55AE01F8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78" y="2103120"/>
            <a:ext cx="5740295" cy="36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0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19816</TotalTime>
  <Words>592</Words>
  <Application>Microsoft Macintosh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Office Theme</vt:lpstr>
      <vt:lpstr>    Credit Card - Fraud Prediction       </vt:lpstr>
      <vt:lpstr>Problem Statement</vt:lpstr>
      <vt:lpstr>PowerPoint Presentation</vt:lpstr>
      <vt:lpstr>Process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travel safety concerns – Facts vs hoax!   Executive Summary Vikas Ranjan    </dc:title>
  <dc:creator>Vikas Ranjan</dc:creator>
  <cp:lastModifiedBy>Vikas Ranjan</cp:lastModifiedBy>
  <cp:revision>107</cp:revision>
  <dcterms:created xsi:type="dcterms:W3CDTF">2021-01-25T02:37:49Z</dcterms:created>
  <dcterms:modified xsi:type="dcterms:W3CDTF">2021-05-24T03:17:40Z</dcterms:modified>
</cp:coreProperties>
</file>