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22"/>
  </p:notesMasterIdLst>
  <p:handoutMasterIdLst>
    <p:handoutMasterId r:id="rId23"/>
  </p:handoutMasterIdLst>
  <p:sldIdLst>
    <p:sldId id="256" r:id="rId3"/>
    <p:sldId id="257" r:id="rId4"/>
    <p:sldId id="278" r:id="rId5"/>
    <p:sldId id="260" r:id="rId6"/>
    <p:sldId id="261" r:id="rId7"/>
    <p:sldId id="262" r:id="rId8"/>
    <p:sldId id="263" r:id="rId9"/>
    <p:sldId id="264" r:id="rId10"/>
    <p:sldId id="265" r:id="rId11"/>
    <p:sldId id="267" r:id="rId12"/>
    <p:sldId id="268" r:id="rId13"/>
    <p:sldId id="269"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8165B-2C92-4BCC-93C2-15FF41190124}" type="datetimeFigureOut">
              <a:rPr lang="en-US" smtClean="0"/>
              <a:t>8/8/2020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F64F61-446B-4D5D-944C-D214A47907B7}" type="slidenum">
              <a:rPr lang="en-US" smtClean="0"/>
              <a:t>‹#›</a:t>
            </a:fld>
            <a:endParaRPr lang="en-US"/>
          </a:p>
        </p:txBody>
      </p:sp>
    </p:spTree>
    <p:extLst>
      <p:ext uri="{BB962C8B-B14F-4D97-AF65-F5344CB8AC3E}">
        <p14:creationId xmlns:p14="http://schemas.microsoft.com/office/powerpoint/2010/main" val="964715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5609C-2458-4685-B893-A9AA81339BBA}" type="datetimeFigureOut">
              <a:rPr lang="en-US" smtClean="0"/>
              <a:t>8/8/2020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F91EC-E397-4EE5-B74B-ABAD403052D2}" type="slidenum">
              <a:rPr lang="en-US" smtClean="0"/>
              <a:t>‹#›</a:t>
            </a:fld>
            <a:endParaRPr lang="en-US"/>
          </a:p>
        </p:txBody>
      </p:sp>
    </p:spTree>
    <p:extLst>
      <p:ext uri="{BB962C8B-B14F-4D97-AF65-F5344CB8AC3E}">
        <p14:creationId xmlns:p14="http://schemas.microsoft.com/office/powerpoint/2010/main" val="66358343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1</a:t>
            </a:fld>
            <a:endParaRPr lang="en-US"/>
          </a:p>
        </p:txBody>
      </p:sp>
    </p:spTree>
    <p:extLst>
      <p:ext uri="{BB962C8B-B14F-4D97-AF65-F5344CB8AC3E}">
        <p14:creationId xmlns:p14="http://schemas.microsoft.com/office/powerpoint/2010/main" val="1697450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10</a:t>
            </a:fld>
            <a:endParaRPr lang="en-US"/>
          </a:p>
        </p:txBody>
      </p:sp>
    </p:spTree>
    <p:extLst>
      <p:ext uri="{BB962C8B-B14F-4D97-AF65-F5344CB8AC3E}">
        <p14:creationId xmlns:p14="http://schemas.microsoft.com/office/powerpoint/2010/main" val="3334069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11</a:t>
            </a:fld>
            <a:endParaRPr lang="en-US"/>
          </a:p>
        </p:txBody>
      </p:sp>
    </p:spTree>
    <p:extLst>
      <p:ext uri="{BB962C8B-B14F-4D97-AF65-F5344CB8AC3E}">
        <p14:creationId xmlns:p14="http://schemas.microsoft.com/office/powerpoint/2010/main" val="3711864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12</a:t>
            </a:fld>
            <a:endParaRPr lang="en-US"/>
          </a:p>
        </p:txBody>
      </p:sp>
    </p:spTree>
    <p:extLst>
      <p:ext uri="{BB962C8B-B14F-4D97-AF65-F5344CB8AC3E}">
        <p14:creationId xmlns:p14="http://schemas.microsoft.com/office/powerpoint/2010/main" val="1217550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13</a:t>
            </a:fld>
            <a:endParaRPr lang="en-US"/>
          </a:p>
        </p:txBody>
      </p:sp>
    </p:spTree>
    <p:extLst>
      <p:ext uri="{BB962C8B-B14F-4D97-AF65-F5344CB8AC3E}">
        <p14:creationId xmlns:p14="http://schemas.microsoft.com/office/powerpoint/2010/main" val="1253960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14</a:t>
            </a:fld>
            <a:endParaRPr lang="en-US"/>
          </a:p>
        </p:txBody>
      </p:sp>
    </p:spTree>
    <p:extLst>
      <p:ext uri="{BB962C8B-B14F-4D97-AF65-F5344CB8AC3E}">
        <p14:creationId xmlns:p14="http://schemas.microsoft.com/office/powerpoint/2010/main" val="4184584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15</a:t>
            </a:fld>
            <a:endParaRPr lang="en-US"/>
          </a:p>
        </p:txBody>
      </p:sp>
    </p:spTree>
    <p:extLst>
      <p:ext uri="{BB962C8B-B14F-4D97-AF65-F5344CB8AC3E}">
        <p14:creationId xmlns:p14="http://schemas.microsoft.com/office/powerpoint/2010/main" val="137495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16</a:t>
            </a:fld>
            <a:endParaRPr lang="en-US"/>
          </a:p>
        </p:txBody>
      </p:sp>
    </p:spTree>
    <p:extLst>
      <p:ext uri="{BB962C8B-B14F-4D97-AF65-F5344CB8AC3E}">
        <p14:creationId xmlns:p14="http://schemas.microsoft.com/office/powerpoint/2010/main" val="3442726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17</a:t>
            </a:fld>
            <a:endParaRPr lang="en-US"/>
          </a:p>
        </p:txBody>
      </p:sp>
    </p:spTree>
    <p:extLst>
      <p:ext uri="{BB962C8B-B14F-4D97-AF65-F5344CB8AC3E}">
        <p14:creationId xmlns:p14="http://schemas.microsoft.com/office/powerpoint/2010/main" val="3732780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18</a:t>
            </a:fld>
            <a:endParaRPr lang="en-US"/>
          </a:p>
        </p:txBody>
      </p:sp>
    </p:spTree>
    <p:extLst>
      <p:ext uri="{BB962C8B-B14F-4D97-AF65-F5344CB8AC3E}">
        <p14:creationId xmlns:p14="http://schemas.microsoft.com/office/powerpoint/2010/main" val="1402303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19</a:t>
            </a:fld>
            <a:endParaRPr lang="en-US"/>
          </a:p>
        </p:txBody>
      </p:sp>
    </p:spTree>
    <p:extLst>
      <p:ext uri="{BB962C8B-B14F-4D97-AF65-F5344CB8AC3E}">
        <p14:creationId xmlns:p14="http://schemas.microsoft.com/office/powerpoint/2010/main" val="253044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2</a:t>
            </a:fld>
            <a:endParaRPr lang="en-US"/>
          </a:p>
        </p:txBody>
      </p:sp>
    </p:spTree>
    <p:extLst>
      <p:ext uri="{BB962C8B-B14F-4D97-AF65-F5344CB8AC3E}">
        <p14:creationId xmlns:p14="http://schemas.microsoft.com/office/powerpoint/2010/main" val="117442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3</a:t>
            </a:fld>
            <a:endParaRPr lang="en-US"/>
          </a:p>
        </p:txBody>
      </p:sp>
    </p:spTree>
    <p:extLst>
      <p:ext uri="{BB962C8B-B14F-4D97-AF65-F5344CB8AC3E}">
        <p14:creationId xmlns:p14="http://schemas.microsoft.com/office/powerpoint/2010/main" val="393959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4</a:t>
            </a:fld>
            <a:endParaRPr lang="en-US"/>
          </a:p>
        </p:txBody>
      </p:sp>
    </p:spTree>
    <p:extLst>
      <p:ext uri="{BB962C8B-B14F-4D97-AF65-F5344CB8AC3E}">
        <p14:creationId xmlns:p14="http://schemas.microsoft.com/office/powerpoint/2010/main" val="357791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5</a:t>
            </a:fld>
            <a:endParaRPr lang="en-US"/>
          </a:p>
        </p:txBody>
      </p:sp>
    </p:spTree>
    <p:extLst>
      <p:ext uri="{BB962C8B-B14F-4D97-AF65-F5344CB8AC3E}">
        <p14:creationId xmlns:p14="http://schemas.microsoft.com/office/powerpoint/2010/main" val="2202810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6</a:t>
            </a:fld>
            <a:endParaRPr lang="en-US"/>
          </a:p>
        </p:txBody>
      </p:sp>
    </p:spTree>
    <p:extLst>
      <p:ext uri="{BB962C8B-B14F-4D97-AF65-F5344CB8AC3E}">
        <p14:creationId xmlns:p14="http://schemas.microsoft.com/office/powerpoint/2010/main" val="334747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7</a:t>
            </a:fld>
            <a:endParaRPr lang="en-US"/>
          </a:p>
        </p:txBody>
      </p:sp>
    </p:spTree>
    <p:extLst>
      <p:ext uri="{BB962C8B-B14F-4D97-AF65-F5344CB8AC3E}">
        <p14:creationId xmlns:p14="http://schemas.microsoft.com/office/powerpoint/2010/main" val="1973756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8</a:t>
            </a:fld>
            <a:endParaRPr lang="en-US"/>
          </a:p>
        </p:txBody>
      </p:sp>
    </p:spTree>
    <p:extLst>
      <p:ext uri="{BB962C8B-B14F-4D97-AF65-F5344CB8AC3E}">
        <p14:creationId xmlns:p14="http://schemas.microsoft.com/office/powerpoint/2010/main" val="2225909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F91EC-E397-4EE5-B74B-ABAD403052D2}" type="slidenum">
              <a:rPr lang="en-US" smtClean="0"/>
              <a:t>9</a:t>
            </a:fld>
            <a:endParaRPr lang="en-US"/>
          </a:p>
        </p:txBody>
      </p:sp>
    </p:spTree>
    <p:extLst>
      <p:ext uri="{BB962C8B-B14F-4D97-AF65-F5344CB8AC3E}">
        <p14:creationId xmlns:p14="http://schemas.microsoft.com/office/powerpoint/2010/main" val="286818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EDA of Wine Reviews</a:t>
            </a:r>
          </a:p>
        </p:txBody>
      </p:sp>
      <p:sp>
        <p:nvSpPr>
          <p:cNvPr id="3" name="Subtitle 2"/>
          <p:cNvSpPr>
            <a:spLocks noGrp="1"/>
          </p:cNvSpPr>
          <p:nvPr>
            <p:ph type="subTitle" idx="1"/>
          </p:nvPr>
        </p:nvSpPr>
        <p:spPr/>
        <p:txBody>
          <a:bodyPr>
            <a:normAutofit lnSpcReduction="10000"/>
          </a:bodyPr>
          <a:lstStyle/>
          <a:p>
            <a:r>
              <a:rPr lang="en-US" dirty="0" smtClean="0"/>
              <a:t>Prepared by</a:t>
            </a:r>
          </a:p>
          <a:p>
            <a:r>
              <a:rPr lang="en-US" dirty="0" smtClean="0"/>
              <a:t>Vikas Ranjan</a:t>
            </a:r>
          </a:p>
          <a:p>
            <a:r>
              <a:rPr lang="en-US" dirty="0"/>
              <a:t>DSC-530 – Data Science, Bellevue </a:t>
            </a:r>
            <a:r>
              <a:rPr lang="en-US" dirty="0" smtClean="0"/>
              <a:t>University</a:t>
            </a:r>
            <a:endParaRPr lang="en-US" dirty="0"/>
          </a:p>
        </p:txBody>
      </p:sp>
    </p:spTree>
    <p:extLst>
      <p:ext uri="{BB962C8B-B14F-4D97-AF65-F5344CB8AC3E}">
        <p14:creationId xmlns:p14="http://schemas.microsoft.com/office/powerpoint/2010/main" val="268512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Histogram</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775013"/>
            <a:ext cx="8596668" cy="4266350"/>
          </a:xfrm>
        </p:spPr>
        <p:txBody>
          <a:bodyPr/>
          <a:lstStyle/>
          <a:p>
            <a:pPr marL="0" lvl="0" indent="0">
              <a:buNone/>
            </a:pPr>
            <a:r>
              <a:rPr lang="en-US" dirty="0">
                <a:latin typeface="Arial" panose="020B0604020202020204" pitchFamily="34" charset="0"/>
                <a:cs typeface="Arial" panose="020B0604020202020204" pitchFamily="34" charset="0"/>
              </a:rPr>
              <a:t>Histogram of wine scores/price and comparison of US and French wines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lvl="0" indent="0">
              <a:buNone/>
            </a:pP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pic>
        <p:nvPicPr>
          <p:cNvPr id="4" name="Picture 3"/>
          <p:cNvPicPr>
            <a:picLocks noChangeAspect="1"/>
          </p:cNvPicPr>
          <p:nvPr/>
        </p:nvPicPr>
        <p:blipFill>
          <a:blip r:embed="rId3"/>
          <a:stretch>
            <a:fillRect/>
          </a:stretch>
        </p:blipFill>
        <p:spPr>
          <a:xfrm>
            <a:off x="1754155" y="2414295"/>
            <a:ext cx="5962261" cy="3783743"/>
          </a:xfrm>
          <a:prstGeom prst="rect">
            <a:avLst/>
          </a:prstGeom>
        </p:spPr>
      </p:pic>
    </p:spTree>
    <p:extLst>
      <p:ext uri="{BB962C8B-B14F-4D97-AF65-F5344CB8AC3E}">
        <p14:creationId xmlns:p14="http://schemas.microsoft.com/office/powerpoint/2010/main" val="41596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Continuation</a:t>
            </a:r>
            <a:r>
              <a:rPr lang="en-US" dirty="0" smtClean="0"/>
              <a:t> . . .</a:t>
            </a:r>
            <a:endParaRPr lang="en-US" dirty="0"/>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pic>
        <p:nvPicPr>
          <p:cNvPr id="6" name="Content Placeholder 5"/>
          <p:cNvPicPr>
            <a:picLocks noGrp="1"/>
          </p:cNvPicPr>
          <p:nvPr>
            <p:ph idx="1"/>
          </p:nvPr>
        </p:nvPicPr>
        <p:blipFill>
          <a:blip r:embed="rId3"/>
          <a:stretch>
            <a:fillRect/>
          </a:stretch>
        </p:blipFill>
        <p:spPr>
          <a:xfrm>
            <a:off x="1847460" y="2304660"/>
            <a:ext cx="6136799" cy="3899099"/>
          </a:xfrm>
          <a:prstGeom prst="rect">
            <a:avLst/>
          </a:prstGeom>
        </p:spPr>
      </p:pic>
    </p:spTree>
    <p:extLst>
      <p:ext uri="{BB962C8B-B14F-4D97-AF65-F5344CB8AC3E}">
        <p14:creationId xmlns:p14="http://schemas.microsoft.com/office/powerpoint/2010/main" val="1126088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Continuation</a:t>
            </a:r>
            <a:r>
              <a:rPr lang="en-US" dirty="0" smtClean="0"/>
              <a:t> . . .</a:t>
            </a:r>
            <a:endParaRPr lang="en-US" dirty="0"/>
          </a:p>
        </p:txBody>
      </p:sp>
      <p:sp>
        <p:nvSpPr>
          <p:cNvPr id="3" name="Content Placeholder 2"/>
          <p:cNvSpPr>
            <a:spLocks noGrp="1"/>
          </p:cNvSpPr>
          <p:nvPr>
            <p:ph idx="1"/>
          </p:nvPr>
        </p:nvSpPr>
        <p:spPr>
          <a:xfrm>
            <a:off x="677334" y="1783977"/>
            <a:ext cx="8596668" cy="4257386"/>
          </a:xfrm>
        </p:spPr>
        <p:txBody>
          <a:bodyPr/>
          <a:lstStyle/>
          <a:p>
            <a:pPr marL="0" indent="0" algn="just">
              <a:buNone/>
            </a:pPr>
            <a:r>
              <a:rPr lang="en-US" dirty="0">
                <a:latin typeface="Arial" panose="020B0604020202020204" pitchFamily="34" charset="0"/>
                <a:cs typeface="Arial" panose="020B0604020202020204" pitchFamily="34" charset="0"/>
              </a:rPr>
              <a:t>Eliminating the outliers in the dataset, created </a:t>
            </a:r>
            <a:r>
              <a:rPr lang="en-US" dirty="0" smtClean="0">
                <a:latin typeface="Arial" panose="020B0604020202020204" pitchFamily="34" charset="0"/>
                <a:cs typeface="Arial" panose="020B0604020202020204" pitchFamily="34" charset="0"/>
              </a:rPr>
              <a:t>data frames </a:t>
            </a:r>
            <a:r>
              <a:rPr lang="en-US" dirty="0">
                <a:latin typeface="Arial" panose="020B0604020202020204" pitchFamily="34" charset="0"/>
                <a:cs typeface="Arial" panose="020B0604020202020204" pitchFamily="34" charset="0"/>
              </a:rPr>
              <a:t>for US Wines and French wines which are priced less than 250. Below histogram suggests that most of the US Wines are having a score of 91</a:t>
            </a:r>
            <a:r>
              <a:rPr lang="en-US" dirty="0" smtClean="0">
                <a:latin typeface="Arial" panose="020B0604020202020204" pitchFamily="34" charset="0"/>
                <a:cs typeface="Arial" panose="020B0604020202020204" pitchFamily="34" charset="0"/>
              </a:rPr>
              <a:t>.</a:t>
            </a:r>
          </a:p>
          <a:p>
            <a:pPr marL="0" indent="0" algn="just">
              <a:buNone/>
            </a:pPr>
            <a:endParaRPr lang="en-US" dirty="0">
              <a:latin typeface="Arial" panose="020B0604020202020204" pitchFamily="34" charset="0"/>
              <a:cs typeface="Arial" panose="020B0604020202020204" pitchFamily="34" charset="0"/>
            </a:endParaRPr>
          </a:p>
          <a:p>
            <a:pPr marL="0" indent="0">
              <a:buNone/>
            </a:pPr>
            <a:endParaRPr lang="en-US" dirty="0"/>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pic>
        <p:nvPicPr>
          <p:cNvPr id="6" name="Picture 5"/>
          <p:cNvPicPr/>
          <p:nvPr/>
        </p:nvPicPr>
        <p:blipFill>
          <a:blip r:embed="rId3"/>
          <a:stretch>
            <a:fillRect/>
          </a:stretch>
        </p:blipFill>
        <p:spPr>
          <a:xfrm>
            <a:off x="677334" y="2796988"/>
            <a:ext cx="7655859" cy="3899647"/>
          </a:xfrm>
          <a:prstGeom prst="rect">
            <a:avLst/>
          </a:prstGeom>
        </p:spPr>
      </p:pic>
    </p:spTree>
    <p:extLst>
      <p:ext uri="{BB962C8B-B14F-4D97-AF65-F5344CB8AC3E}">
        <p14:creationId xmlns:p14="http://schemas.microsoft.com/office/powerpoint/2010/main" val="925831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Continuation</a:t>
            </a:r>
            <a:r>
              <a:rPr lang="en-US" dirty="0" smtClean="0"/>
              <a:t> . . .</a:t>
            </a:r>
            <a:endParaRPr lang="en-US" dirty="0"/>
          </a:p>
        </p:txBody>
      </p:sp>
      <p:sp>
        <p:nvSpPr>
          <p:cNvPr id="3" name="Content Placeholder 2"/>
          <p:cNvSpPr>
            <a:spLocks noGrp="1"/>
          </p:cNvSpPr>
          <p:nvPr>
            <p:ph idx="1"/>
          </p:nvPr>
        </p:nvSpPr>
        <p:spPr>
          <a:xfrm>
            <a:off x="677334" y="1712260"/>
            <a:ext cx="8596668" cy="4257386"/>
          </a:xfrm>
        </p:spPr>
        <p:txBody>
          <a:bodyPr/>
          <a:lstStyle/>
          <a:p>
            <a:pPr marL="0" lvl="0" indent="0" algn="just">
              <a:buNone/>
            </a:pPr>
            <a:r>
              <a:rPr lang="en-US" dirty="0"/>
              <a:t>Below histogram suggests that most of the French wines are having a score of 88.5</a:t>
            </a:r>
            <a:r>
              <a:rPr lang="en-US" dirty="0" smtClean="0"/>
              <a:t>.</a:t>
            </a:r>
          </a:p>
          <a:p>
            <a:pPr marL="0" lvl="0" indent="0" algn="just">
              <a:buNone/>
            </a:pPr>
            <a:endParaRPr lang="en-US" dirty="0"/>
          </a:p>
          <a:p>
            <a:pPr marL="0" indent="0" algn="just">
              <a:buNone/>
            </a:pPr>
            <a:endParaRPr lang="en-US" dirty="0">
              <a:latin typeface="Arial" panose="020B0604020202020204" pitchFamily="34" charset="0"/>
              <a:cs typeface="Arial" panose="020B0604020202020204" pitchFamily="34" charset="0"/>
            </a:endParaRPr>
          </a:p>
          <a:p>
            <a:pPr marL="0" indent="0">
              <a:buNone/>
            </a:pPr>
            <a:endParaRPr lang="en-US" dirty="0"/>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p:cNvPicPr/>
          <p:nvPr/>
        </p:nvPicPr>
        <p:blipFill>
          <a:blip r:embed="rId3"/>
          <a:stretch>
            <a:fillRect/>
          </a:stretch>
        </p:blipFill>
        <p:spPr>
          <a:xfrm>
            <a:off x="677333" y="2599765"/>
            <a:ext cx="8197725" cy="3953435"/>
          </a:xfrm>
          <a:prstGeom prst="rect">
            <a:avLst/>
          </a:prstGeom>
        </p:spPr>
      </p:pic>
    </p:spTree>
    <p:extLst>
      <p:ext uri="{BB962C8B-B14F-4D97-AF65-F5344CB8AC3E}">
        <p14:creationId xmlns:p14="http://schemas.microsoft.com/office/powerpoint/2010/main" val="117757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PMF</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783977"/>
            <a:ext cx="8596668" cy="4257386"/>
          </a:xfrm>
        </p:spPr>
        <p:txBody>
          <a:bodyPr/>
          <a:lstStyle/>
          <a:p>
            <a:pPr marL="0" indent="0" algn="just">
              <a:buNone/>
            </a:pPr>
            <a:r>
              <a:rPr lang="en-US" dirty="0">
                <a:latin typeface="Arial" panose="020B0604020202020204" pitchFamily="34" charset="0"/>
                <a:cs typeface="Arial" panose="020B0604020202020204" pitchFamily="34" charset="0"/>
              </a:rPr>
              <a:t>PMF of wine scores</a:t>
            </a:r>
            <a:r>
              <a:rPr lang="en-US" dirty="0" smtClean="0">
                <a:latin typeface="Arial" panose="020B0604020202020204" pitchFamily="34" charset="0"/>
                <a:cs typeface="Arial" panose="020B0604020202020204" pitchFamily="34" charset="0"/>
              </a:rPr>
              <a:t>.</a:t>
            </a: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buNone/>
            </a:pPr>
            <a:endParaRPr lang="en-US" dirty="0"/>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p:cNvPicPr/>
          <p:nvPr/>
        </p:nvPicPr>
        <p:blipFill>
          <a:blip r:embed="rId3"/>
          <a:stretch>
            <a:fillRect/>
          </a:stretch>
        </p:blipFill>
        <p:spPr>
          <a:xfrm>
            <a:off x="125506" y="2315883"/>
            <a:ext cx="8588188" cy="4228352"/>
          </a:xfrm>
          <a:prstGeom prst="rect">
            <a:avLst/>
          </a:prstGeom>
        </p:spPr>
      </p:pic>
    </p:spTree>
    <p:extLst>
      <p:ext uri="{BB962C8B-B14F-4D97-AF65-F5344CB8AC3E}">
        <p14:creationId xmlns:p14="http://schemas.microsoft.com/office/powerpoint/2010/main" val="1603381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CDF</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783977"/>
            <a:ext cx="8596668" cy="4257386"/>
          </a:xfrm>
        </p:spPr>
        <p:txBody>
          <a:bodyPr/>
          <a:lstStyle/>
          <a:p>
            <a:pPr marL="0" indent="0" algn="just">
              <a:buNone/>
            </a:pPr>
            <a:r>
              <a:rPr lang="en-US" dirty="0">
                <a:latin typeface="Arial" panose="020B0604020202020204" pitchFamily="34" charset="0"/>
                <a:cs typeface="Arial" panose="020B0604020202020204" pitchFamily="34" charset="0"/>
              </a:rPr>
              <a:t>CDF of price between US and French wines which have score greater than </a:t>
            </a:r>
            <a:r>
              <a:rPr lang="en-US" dirty="0" smtClean="0">
                <a:latin typeface="Arial" panose="020B0604020202020204" pitchFamily="34" charset="0"/>
                <a:cs typeface="Arial" panose="020B0604020202020204" pitchFamily="34" charset="0"/>
              </a:rPr>
              <a:t>90</a:t>
            </a:r>
            <a:r>
              <a:rPr lang="en-US" dirty="0" smtClean="0"/>
              <a:t>.</a:t>
            </a:r>
          </a:p>
          <a:p>
            <a:pPr marL="0" indent="0" algn="just">
              <a:buNone/>
            </a:pPr>
            <a:endParaRPr lang="en-US" dirty="0">
              <a:latin typeface="Arial" panose="020B0604020202020204" pitchFamily="34" charset="0"/>
              <a:cs typeface="Arial" panose="020B0604020202020204" pitchFamily="34" charset="0"/>
            </a:endParaRPr>
          </a:p>
          <a:p>
            <a:pPr marL="0" indent="0">
              <a:buNone/>
            </a:pPr>
            <a:endParaRPr lang="en-US" dirty="0"/>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p:cNvPicPr/>
          <p:nvPr/>
        </p:nvPicPr>
        <p:blipFill>
          <a:blip r:embed="rId3"/>
          <a:stretch>
            <a:fillRect/>
          </a:stretch>
        </p:blipFill>
        <p:spPr>
          <a:xfrm>
            <a:off x="677334" y="2315882"/>
            <a:ext cx="7695701" cy="4317999"/>
          </a:xfrm>
          <a:prstGeom prst="rect">
            <a:avLst/>
          </a:prstGeom>
        </p:spPr>
      </p:pic>
    </p:spTree>
    <p:extLst>
      <p:ext uri="{BB962C8B-B14F-4D97-AF65-F5344CB8AC3E}">
        <p14:creationId xmlns:p14="http://schemas.microsoft.com/office/powerpoint/2010/main" val="3116709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Prediction 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783977"/>
            <a:ext cx="8596668" cy="4257386"/>
          </a:xfrm>
        </p:spPr>
        <p:txBody>
          <a:bodyPr/>
          <a:lstStyle/>
          <a:p>
            <a:pPr marL="0" lvl="0" indent="0" algn="just">
              <a:buNone/>
            </a:pPr>
            <a:r>
              <a:rPr lang="en-US" dirty="0">
                <a:latin typeface="Arial" panose="020B0604020202020204" pitchFamily="34" charset="0"/>
                <a:cs typeface="Arial" panose="020B0604020202020204" pitchFamily="34" charset="0"/>
              </a:rPr>
              <a:t>Created a model to predict the price of the wine based on the score of the wine. And based on it, tried to predict what might be the price of a wine which has a score of 97</a:t>
            </a:r>
            <a:r>
              <a:rPr lang="en-US">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buNone/>
            </a:pPr>
            <a:endParaRPr lang="en-US" dirty="0"/>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pic>
        <p:nvPicPr>
          <p:cNvPr id="8" name="Picture 7"/>
          <p:cNvPicPr/>
          <p:nvPr/>
        </p:nvPicPr>
        <p:blipFill>
          <a:blip r:embed="rId3"/>
          <a:stretch>
            <a:fillRect/>
          </a:stretch>
        </p:blipFill>
        <p:spPr>
          <a:xfrm>
            <a:off x="2171117" y="2831999"/>
            <a:ext cx="5261722" cy="3594847"/>
          </a:xfrm>
          <a:prstGeom prst="rect">
            <a:avLst/>
          </a:prstGeom>
        </p:spPr>
      </p:pic>
    </p:spTree>
    <p:extLst>
      <p:ext uri="{BB962C8B-B14F-4D97-AF65-F5344CB8AC3E}">
        <p14:creationId xmlns:p14="http://schemas.microsoft.com/office/powerpoint/2010/main" val="2250108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Challenges </a:t>
            </a:r>
            <a:r>
              <a:rPr lang="en-US" smtClean="0">
                <a:latin typeface="Arial" panose="020B0604020202020204" pitchFamily="34" charset="0"/>
                <a:cs typeface="Arial" panose="020B0604020202020204" pitchFamily="34" charset="0"/>
              </a:rPr>
              <a:t>and Conclusion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783977"/>
            <a:ext cx="8596668" cy="4257386"/>
          </a:xfrm>
        </p:spPr>
        <p:txBody>
          <a:bodyPr/>
          <a:lstStyle/>
          <a:p>
            <a:pPr marL="0" indent="0" algn="just">
              <a:buNone/>
            </a:pPr>
            <a:r>
              <a:rPr lang="en-US" dirty="0">
                <a:latin typeface="Arial" panose="020B0604020202020204" pitchFamily="34" charset="0"/>
                <a:cs typeface="Arial" panose="020B0604020202020204" pitchFamily="34" charset="0"/>
              </a:rPr>
              <a:t>After proceeding far along in this final assignment, I felt I should have chosen a dataset with more numeric variables. One of the biggest challenge I faced was that I only had 2 numeric variables (price and points) to play with. When I looked that this dataset, I made an assumption that French wines are expensive since they are better. However after performing the EDA, I noticed that US wines on an average are cheaper than French wines when compared with the ones with similar score. </a:t>
            </a:r>
          </a:p>
          <a:p>
            <a:pPr marL="0" indent="0" algn="just">
              <a:buNone/>
            </a:pPr>
            <a:endParaRPr lang="en-US" dirty="0">
              <a:latin typeface="Arial" panose="020B0604020202020204" pitchFamily="34" charset="0"/>
              <a:cs typeface="Arial" panose="020B0604020202020204" pitchFamily="34" charset="0"/>
            </a:endParaRPr>
          </a:p>
          <a:p>
            <a:pPr marL="0" indent="0">
              <a:buNone/>
            </a:pPr>
            <a:endParaRPr lang="en-US" dirty="0"/>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55666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References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783977"/>
            <a:ext cx="8596668" cy="4257386"/>
          </a:xfrm>
        </p:spPr>
        <p:txBody>
          <a:bodyPr/>
          <a:lstStyle/>
          <a:p>
            <a:pPr marL="0" indent="0">
              <a:buNone/>
            </a:pPr>
            <a:r>
              <a:rPr lang="en-US" dirty="0">
                <a:latin typeface="Arial" panose="020B0604020202020204" pitchFamily="34" charset="0"/>
                <a:cs typeface="Arial" panose="020B0604020202020204" pitchFamily="34" charset="0"/>
              </a:rPr>
              <a:t>Downey, A. (2015). Think stats: Exploratory data analysis</a:t>
            </a:r>
            <a:r>
              <a:rPr lang="en-US" dirty="0" smtClean="0">
                <a:latin typeface="Arial" panose="020B0604020202020204" pitchFamily="34" charset="0"/>
                <a:cs typeface="Arial" panose="020B0604020202020204" pitchFamily="34" charset="0"/>
              </a:rPr>
              <a:t>.</a:t>
            </a:r>
          </a:p>
          <a:p>
            <a:pPr marL="0" indent="0" algn="just">
              <a:buNone/>
            </a:pPr>
            <a:r>
              <a:rPr lang="en-US" dirty="0" err="1">
                <a:latin typeface="Arial" panose="020B0604020202020204" pitchFamily="34" charset="0"/>
                <a:cs typeface="Arial" panose="020B0604020202020204" pitchFamily="34" charset="0"/>
              </a:rPr>
              <a:t>AllenDowney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AllenDowney</a:t>
            </a:r>
            <a:r>
              <a:rPr lang="en-US" dirty="0">
                <a:latin typeface="Arial" panose="020B0604020202020204" pitchFamily="34" charset="0"/>
                <a:cs typeface="Arial" panose="020B0604020202020204" pitchFamily="34" charset="0"/>
              </a:rPr>
              <a:t>/ThinkStats2. Retrieved August 09, 2020, from https://github.com/AllenDowney/ThinkStats2</a:t>
            </a:r>
          </a:p>
          <a:p>
            <a:pPr marL="0" indent="0">
              <a:buNone/>
            </a:pPr>
            <a:endParaRPr lang="en-US" dirty="0"/>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580070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4" y="2665505"/>
            <a:ext cx="8596668" cy="3375857"/>
          </a:xfrm>
        </p:spPr>
        <p:txBody>
          <a:bodyPr/>
          <a:lstStyle/>
          <a:p>
            <a:pPr marL="0" indent="0" algn="ctr">
              <a:buNone/>
            </a:pPr>
            <a:r>
              <a:rPr lang="en-US" sz="5400" dirty="0">
                <a:solidFill>
                  <a:schemeClr val="accent1"/>
                </a:solidFill>
                <a:latin typeface="+mj-lt"/>
                <a:ea typeface="+mj-ea"/>
                <a:cs typeface="+mj-cs"/>
              </a:rPr>
              <a:t>Thank You!</a:t>
            </a:r>
          </a:p>
          <a:p>
            <a:pPr marL="0" indent="0">
              <a:buNone/>
            </a:pPr>
            <a:endParaRPr lang="en-US" dirty="0"/>
          </a:p>
        </p:txBody>
      </p:sp>
    </p:spTree>
    <p:extLst>
      <p:ext uri="{BB962C8B-B14F-4D97-AF65-F5344CB8AC3E}">
        <p14:creationId xmlns:p14="http://schemas.microsoft.com/office/powerpoint/2010/main" val="2715025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Agenda</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Arial" panose="020B0604020202020204" pitchFamily="34" charset="0"/>
                <a:cs typeface="Arial" panose="020B0604020202020204" pitchFamily="34" charset="0"/>
              </a:rPr>
              <a:t>Abstract</a:t>
            </a:r>
          </a:p>
          <a:p>
            <a:r>
              <a:rPr lang="en-US" dirty="0">
                <a:latin typeface="Arial" panose="020B0604020202020204" pitchFamily="34" charset="0"/>
                <a:cs typeface="Arial" panose="020B0604020202020204" pitchFamily="34" charset="0"/>
              </a:rPr>
              <a:t>Statistical or Hypothetical questions</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Dataset Variables</a:t>
            </a:r>
          </a:p>
          <a:p>
            <a:r>
              <a:rPr lang="en-US" dirty="0" smtClean="0">
                <a:latin typeface="Arial" panose="020B0604020202020204" pitchFamily="34" charset="0"/>
                <a:cs typeface="Arial" panose="020B0604020202020204" pitchFamily="34" charset="0"/>
              </a:rPr>
              <a:t>Data Cleanup</a:t>
            </a:r>
          </a:p>
          <a:p>
            <a:r>
              <a:rPr lang="en-US" dirty="0" smtClean="0">
                <a:latin typeface="Arial" panose="020B0604020202020204" pitchFamily="34" charset="0"/>
                <a:cs typeface="Arial" panose="020B0604020202020204" pitchFamily="34" charset="0"/>
              </a:rPr>
              <a:t>Scatter Plot</a:t>
            </a:r>
          </a:p>
          <a:p>
            <a:r>
              <a:rPr lang="en-US" dirty="0" smtClean="0">
                <a:latin typeface="Arial" panose="020B0604020202020204" pitchFamily="34" charset="0"/>
                <a:cs typeface="Arial" panose="020B0604020202020204" pitchFamily="34" charset="0"/>
              </a:rPr>
              <a:t>Histogram</a:t>
            </a:r>
          </a:p>
          <a:p>
            <a:r>
              <a:rPr lang="en-US" dirty="0" smtClean="0">
                <a:latin typeface="Arial" panose="020B0604020202020204" pitchFamily="34" charset="0"/>
                <a:cs typeface="Arial" panose="020B0604020202020204" pitchFamily="34" charset="0"/>
              </a:rPr>
              <a:t>PMF (Need full form)</a:t>
            </a:r>
          </a:p>
          <a:p>
            <a:r>
              <a:rPr lang="en-US" dirty="0" smtClean="0">
                <a:latin typeface="Arial" panose="020B0604020202020204" pitchFamily="34" charset="0"/>
                <a:cs typeface="Arial" panose="020B0604020202020204" pitchFamily="34" charset="0"/>
              </a:rPr>
              <a:t>CDF (Need full form)</a:t>
            </a:r>
          </a:p>
          <a:p>
            <a:r>
              <a:rPr lang="en-US" dirty="0" smtClean="0">
                <a:latin typeface="Arial" panose="020B0604020202020204" pitchFamily="34" charset="0"/>
                <a:cs typeface="Arial" panose="020B0604020202020204" pitchFamily="34" charset="0"/>
              </a:rPr>
              <a:t>Prediction Analysis</a:t>
            </a:r>
          </a:p>
          <a:p>
            <a:r>
              <a:rPr lang="en-US" dirty="0" smtClean="0">
                <a:latin typeface="Arial" panose="020B0604020202020204" pitchFamily="34" charset="0"/>
                <a:cs typeface="Arial" panose="020B0604020202020204" pitchFamily="34" charset="0"/>
              </a:rPr>
              <a:t>Challenges and Conclusion</a:t>
            </a:r>
          </a:p>
          <a:p>
            <a:r>
              <a:rPr lang="en-US" dirty="0" smtClean="0">
                <a:latin typeface="Arial" panose="020B0604020202020204" pitchFamily="34" charset="0"/>
                <a:cs typeface="Arial" panose="020B0604020202020204" pitchFamily="34" charset="0"/>
              </a:rPr>
              <a:t>References</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19126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or Hypothetical questions</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1. How price of a wine is related with the scores?</a:t>
            </a:r>
          </a:p>
          <a:p>
            <a:r>
              <a:rPr lang="en-US" dirty="0">
                <a:latin typeface="Arial" panose="020B0604020202020204" pitchFamily="34" charset="0"/>
                <a:cs typeface="Arial" panose="020B0604020202020204" pitchFamily="34" charset="0"/>
              </a:rPr>
              <a:t>2. What is the points score of most of the US wines?</a:t>
            </a:r>
          </a:p>
          <a:p>
            <a:r>
              <a:rPr lang="en-US" dirty="0">
                <a:latin typeface="Arial" panose="020B0604020202020204" pitchFamily="34" charset="0"/>
                <a:cs typeface="Arial" panose="020B0604020202020204" pitchFamily="34" charset="0"/>
              </a:rPr>
              <a:t>3. What is the points score of most of the French wines?</a:t>
            </a:r>
          </a:p>
          <a:p>
            <a:r>
              <a:rPr lang="en-US" dirty="0">
                <a:latin typeface="Arial" panose="020B0604020202020204" pitchFamily="34" charset="0"/>
                <a:cs typeface="Arial" panose="020B0604020202020204" pitchFamily="34" charset="0"/>
              </a:rPr>
              <a:t>4. Comparing points of both US Wines and </a:t>
            </a:r>
            <a:r>
              <a:rPr lang="en-US" dirty="0" smtClean="0">
                <a:latin typeface="Arial" panose="020B0604020202020204" pitchFamily="34" charset="0"/>
                <a:cs typeface="Arial" panose="020B0604020202020204" pitchFamily="34" charset="0"/>
              </a:rPr>
              <a:t>French</a:t>
            </a:r>
            <a:r>
              <a:rPr lang="en-US" dirty="0">
                <a:latin typeface="Arial" panose="020B0604020202020204" pitchFamily="34" charset="0"/>
                <a:cs typeface="Arial" panose="020B0604020202020204" pitchFamily="34" charset="0"/>
              </a:rPr>
              <a:t>, which ones have better scores?</a:t>
            </a:r>
          </a:p>
          <a:p>
            <a:r>
              <a:rPr lang="en-US" dirty="0">
                <a:latin typeface="Arial" panose="020B0604020202020204" pitchFamily="34" charset="0"/>
                <a:cs typeface="Arial" panose="020B0604020202020204" pitchFamily="34" charset="0"/>
              </a:rPr>
              <a:t>5. Comparing prices of both US Wines and </a:t>
            </a:r>
            <a:r>
              <a:rPr lang="en-US" dirty="0" smtClean="0">
                <a:latin typeface="Arial" panose="020B0604020202020204" pitchFamily="34" charset="0"/>
                <a:cs typeface="Arial" panose="020B0604020202020204" pitchFamily="34" charset="0"/>
              </a:rPr>
              <a:t>French</a:t>
            </a:r>
            <a:r>
              <a:rPr lang="en-US" dirty="0">
                <a:latin typeface="Arial" panose="020B0604020202020204" pitchFamily="34" charset="0"/>
                <a:cs typeface="Arial" panose="020B0604020202020204" pitchFamily="34" charset="0"/>
              </a:rPr>
              <a:t>, which ones are better priced?</a:t>
            </a:r>
          </a:p>
        </p:txBody>
      </p:sp>
    </p:spTree>
    <p:extLst>
      <p:ext uri="{BB962C8B-B14F-4D97-AF65-F5344CB8AC3E}">
        <p14:creationId xmlns:p14="http://schemas.microsoft.com/office/powerpoint/2010/main" val="427732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Abstract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lgn="just">
              <a:buNone/>
            </a:pPr>
            <a:r>
              <a:rPr lang="en-US" dirty="0">
                <a:latin typeface="Arial" panose="020B0604020202020204" pitchFamily="34" charset="0"/>
                <a:cs typeface="Arial" panose="020B0604020202020204" pitchFamily="34" charset="0"/>
              </a:rPr>
              <a:t>Wine, a much loved alcoholic drink has been produced and enjoyed since thousands of years. It is typically made from fermented grapes. Different varieties of grapes and strains of yeasts produce different styles of wine. This dataset consists of details of 129971 wines reviews produced across the globe by different wineries. We would be performing EDA on the wine reviews dataset by analyzing the variables in the dataset. We would be performing statistical functions to uncover some insights from the dataset.</a:t>
            </a:r>
          </a:p>
          <a:p>
            <a:pPr marL="0" indent="0">
              <a:buNone/>
            </a:pPr>
            <a:endParaRPr lang="en-US" dirty="0"/>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30937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Datasets Variables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60589"/>
            <a:ext cx="3240242" cy="3880773"/>
          </a:xfrm>
        </p:spPr>
        <p:txBody>
          <a:bodyPr>
            <a:normAutofit/>
          </a:bodyPr>
          <a:lstStyle/>
          <a:p>
            <a:pPr lvl="0"/>
            <a:r>
              <a:rPr lang="en-US" dirty="0">
                <a:latin typeface="Arial" panose="020B0604020202020204" pitchFamily="34" charset="0"/>
                <a:cs typeface="Arial" panose="020B0604020202020204" pitchFamily="34" charset="0"/>
              </a:rPr>
              <a:t>Country</a:t>
            </a:r>
          </a:p>
          <a:p>
            <a:pPr lvl="0"/>
            <a:r>
              <a:rPr lang="en-US" dirty="0">
                <a:latin typeface="Arial" panose="020B0604020202020204" pitchFamily="34" charset="0"/>
                <a:cs typeface="Arial" panose="020B0604020202020204" pitchFamily="34" charset="0"/>
              </a:rPr>
              <a:t>Description</a:t>
            </a:r>
          </a:p>
          <a:p>
            <a:pPr lvl="0"/>
            <a:r>
              <a:rPr lang="en-US" dirty="0">
                <a:latin typeface="Arial" panose="020B0604020202020204" pitchFamily="34" charset="0"/>
                <a:cs typeface="Arial" panose="020B0604020202020204" pitchFamily="34" charset="0"/>
              </a:rPr>
              <a:t>Designation	</a:t>
            </a:r>
          </a:p>
          <a:p>
            <a:pPr lvl="0"/>
            <a:r>
              <a:rPr lang="en-US" dirty="0">
                <a:latin typeface="Arial" panose="020B0604020202020204" pitchFamily="34" charset="0"/>
                <a:cs typeface="Arial" panose="020B0604020202020204" pitchFamily="34" charset="0"/>
              </a:rPr>
              <a:t>Points</a:t>
            </a:r>
          </a:p>
          <a:p>
            <a:pPr lvl="0"/>
            <a:r>
              <a:rPr lang="en-US" dirty="0">
                <a:latin typeface="Arial" panose="020B0604020202020204" pitchFamily="34" charset="0"/>
                <a:cs typeface="Arial" panose="020B0604020202020204" pitchFamily="34" charset="0"/>
              </a:rPr>
              <a:t>Price	</a:t>
            </a:r>
          </a:p>
          <a:p>
            <a:pPr lvl="0"/>
            <a:r>
              <a:rPr lang="en-US" dirty="0">
                <a:latin typeface="Arial" panose="020B0604020202020204" pitchFamily="34" charset="0"/>
                <a:cs typeface="Arial" panose="020B0604020202020204" pitchFamily="34" charset="0"/>
              </a:rPr>
              <a:t>Province	</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Region_1	</a:t>
            </a:r>
          </a:p>
          <a:p>
            <a:pPr marL="0" lvl="0" indent="0">
              <a:buNone/>
            </a:pPr>
            <a:endParaRPr lang="en-US" dirty="0"/>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sp>
        <p:nvSpPr>
          <p:cNvPr id="4" name="TextBox 3"/>
          <p:cNvSpPr txBox="1"/>
          <p:nvPr/>
        </p:nvSpPr>
        <p:spPr>
          <a:xfrm>
            <a:off x="4464424" y="2169459"/>
            <a:ext cx="4105835" cy="2672526"/>
          </a:xfrm>
          <a:prstGeom prst="rect">
            <a:avLst/>
          </a:prstGeom>
          <a:noFill/>
        </p:spPr>
        <p:txBody>
          <a:bodyPr wrap="square" rtlCol="0">
            <a:spAutoFit/>
          </a:bodyPr>
          <a:lstStyle/>
          <a:p>
            <a:pPr marL="342900" indent="-342900">
              <a:spcBef>
                <a:spcPts val="1000"/>
              </a:spcBef>
              <a:buClr>
                <a:schemeClr val="accent1"/>
              </a:buClr>
              <a:buSzPct val="80000"/>
              <a:buFont typeface="Wingdings 3" charset="2"/>
              <a:buChar char=""/>
            </a:pPr>
            <a:r>
              <a:rPr lang="en-US" dirty="0" smtClean="0">
                <a:solidFill>
                  <a:schemeClr val="tx1">
                    <a:lumMod val="75000"/>
                    <a:lumOff val="25000"/>
                  </a:schemeClr>
                </a:solidFill>
                <a:latin typeface="Arial" panose="020B0604020202020204" pitchFamily="34" charset="0"/>
                <a:cs typeface="Arial" panose="020B0604020202020204" pitchFamily="34" charset="0"/>
              </a:rPr>
              <a:t>Region_2</a:t>
            </a:r>
            <a:r>
              <a:rPr lang="en-US" dirty="0">
                <a:solidFill>
                  <a:schemeClr val="tx1">
                    <a:lumMod val="75000"/>
                    <a:lumOff val="25000"/>
                  </a:schemeClr>
                </a:solidFill>
                <a:latin typeface="Arial" panose="020B0604020202020204" pitchFamily="34" charset="0"/>
                <a:cs typeface="Arial" panose="020B0604020202020204" pitchFamily="34" charset="0"/>
              </a:rPr>
              <a:t>	</a:t>
            </a:r>
          </a:p>
          <a:p>
            <a:pPr marL="342900" indent="-342900">
              <a:spcBef>
                <a:spcPts val="1000"/>
              </a:spcBef>
              <a:buClr>
                <a:schemeClr val="accent1"/>
              </a:buClr>
              <a:buSzPct val="80000"/>
              <a:buFont typeface="Wingdings 3" charset="2"/>
              <a:buChar char=""/>
            </a:pPr>
            <a:r>
              <a:rPr lang="en-US" dirty="0" err="1">
                <a:solidFill>
                  <a:schemeClr val="tx1">
                    <a:lumMod val="75000"/>
                    <a:lumOff val="25000"/>
                  </a:schemeClr>
                </a:solidFill>
                <a:latin typeface="Arial" panose="020B0604020202020204" pitchFamily="34" charset="0"/>
                <a:cs typeface="Arial" panose="020B0604020202020204" pitchFamily="34" charset="0"/>
              </a:rPr>
              <a:t>Taster_name</a:t>
            </a:r>
            <a:r>
              <a:rPr lang="en-US" dirty="0">
                <a:solidFill>
                  <a:schemeClr val="tx1">
                    <a:lumMod val="75000"/>
                    <a:lumOff val="25000"/>
                  </a:schemeClr>
                </a:solidFill>
                <a:latin typeface="Arial" panose="020B0604020202020204" pitchFamily="34" charset="0"/>
                <a:cs typeface="Arial" panose="020B0604020202020204" pitchFamily="34" charset="0"/>
              </a:rPr>
              <a:t>	</a:t>
            </a:r>
          </a:p>
          <a:p>
            <a:pPr marL="342900" indent="-342900">
              <a:spcBef>
                <a:spcPts val="1000"/>
              </a:spcBef>
              <a:buClr>
                <a:schemeClr val="accent1"/>
              </a:buClr>
              <a:buSzPct val="80000"/>
              <a:buFont typeface="Wingdings 3" charset="2"/>
              <a:buChar char=""/>
            </a:pPr>
            <a:r>
              <a:rPr lang="en-US" dirty="0" err="1">
                <a:solidFill>
                  <a:schemeClr val="tx1">
                    <a:lumMod val="75000"/>
                    <a:lumOff val="25000"/>
                  </a:schemeClr>
                </a:solidFill>
                <a:latin typeface="Arial" panose="020B0604020202020204" pitchFamily="34" charset="0"/>
                <a:cs typeface="Arial" panose="020B0604020202020204" pitchFamily="34" charset="0"/>
              </a:rPr>
              <a:t>Taster_twitter_handle</a:t>
            </a: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latin typeface="Arial" panose="020B0604020202020204" pitchFamily="34" charset="0"/>
                <a:cs typeface="Arial" panose="020B0604020202020204" pitchFamily="34" charset="0"/>
              </a:rPr>
              <a:t>Title	</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latin typeface="Arial" panose="020B0604020202020204" pitchFamily="34" charset="0"/>
                <a:cs typeface="Arial" panose="020B0604020202020204" pitchFamily="34" charset="0"/>
              </a:rPr>
              <a:t>Variety	</a:t>
            </a:r>
          </a:p>
          <a:p>
            <a:pPr marL="342900" indent="-342900">
              <a:spcBef>
                <a:spcPts val="1000"/>
              </a:spcBef>
              <a:buClr>
                <a:schemeClr val="accent1"/>
              </a:buClr>
              <a:buSzPct val="80000"/>
              <a:buFont typeface="Wingdings 3" charset="2"/>
              <a:buChar char=""/>
            </a:pPr>
            <a:r>
              <a:rPr lang="en-US" dirty="0" smtClean="0">
                <a:solidFill>
                  <a:schemeClr val="tx1">
                    <a:lumMod val="75000"/>
                    <a:lumOff val="25000"/>
                  </a:schemeClr>
                </a:solidFill>
                <a:latin typeface="Arial" panose="020B0604020202020204" pitchFamily="34" charset="0"/>
                <a:cs typeface="Arial" panose="020B0604020202020204" pitchFamily="34" charset="0"/>
              </a:rPr>
              <a:t>Winery Wine</a:t>
            </a:r>
            <a:endParaRPr lang="en-US" dirty="0">
              <a:solidFill>
                <a:schemeClr val="tx1">
                  <a:lumMod val="75000"/>
                  <a:lumOff val="25000"/>
                </a:schemeClr>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5444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Data Cleanup</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lvl="0" indent="0" algn="just">
              <a:buNone/>
            </a:pPr>
            <a:r>
              <a:rPr lang="en-US" dirty="0">
                <a:latin typeface="Arial" panose="020B0604020202020204" pitchFamily="34" charset="0"/>
                <a:cs typeface="Arial" panose="020B0604020202020204" pitchFamily="34" charset="0"/>
              </a:rPr>
              <a:t>This wine review dataset when loaded into a </a:t>
            </a:r>
            <a:r>
              <a:rPr lang="en-US" dirty="0" smtClean="0">
                <a:latin typeface="Arial" panose="020B0604020202020204" pitchFamily="34" charset="0"/>
                <a:cs typeface="Arial" panose="020B0604020202020204" pitchFamily="34" charset="0"/>
              </a:rPr>
              <a:t>data frame </a:t>
            </a:r>
            <a:r>
              <a:rPr lang="en-US" dirty="0">
                <a:latin typeface="Arial" panose="020B0604020202020204" pitchFamily="34" charset="0"/>
                <a:cs typeface="Arial" panose="020B0604020202020204" pitchFamily="34" charset="0"/>
              </a:rPr>
              <a:t>has 14 columns and 129971 Rows. Below is the snapshot of missing data in the dataset: </a:t>
            </a:r>
            <a:endParaRPr lang="en-US" dirty="0" smtClean="0">
              <a:latin typeface="Arial" panose="020B0604020202020204" pitchFamily="34" charset="0"/>
              <a:cs typeface="Arial" panose="020B0604020202020204" pitchFamily="34" charset="0"/>
            </a:endParaRPr>
          </a:p>
          <a:p>
            <a:pPr marL="0" lvl="0" indent="0" algn="just">
              <a:buNone/>
            </a:pPr>
            <a:endParaRPr lang="en-US" dirty="0" smtClean="0">
              <a:latin typeface="Arial" panose="020B0604020202020204" pitchFamily="34" charset="0"/>
              <a:cs typeface="Arial" panose="020B0604020202020204" pitchFamily="34" charset="0"/>
            </a:endParaRPr>
          </a:p>
          <a:p>
            <a:pPr lvl="1" algn="just"/>
            <a:r>
              <a:rPr lang="en-US" sz="1800" dirty="0">
                <a:latin typeface="Arial" panose="020B0604020202020204" pitchFamily="34" charset="0"/>
                <a:cs typeface="Arial" panose="020B0604020202020204" pitchFamily="34" charset="0"/>
              </a:rPr>
              <a:t>There are 9 columns that have missing values.</a:t>
            </a:r>
          </a:p>
          <a:p>
            <a:pPr lvl="1" algn="just"/>
            <a:r>
              <a:rPr lang="en-US" sz="1800" dirty="0">
                <a:latin typeface="Arial" panose="020B0604020202020204" pitchFamily="34" charset="0"/>
                <a:cs typeface="Arial" panose="020B0604020202020204" pitchFamily="34" charset="0"/>
              </a:rPr>
              <a:t>There is 1 column having greater than 50% missing value.</a:t>
            </a:r>
          </a:p>
          <a:p>
            <a:pPr lvl="1" algn="just"/>
            <a:r>
              <a:rPr lang="en-US" sz="1800" dirty="0">
                <a:latin typeface="Arial" panose="020B0604020202020204" pitchFamily="34" charset="0"/>
                <a:cs typeface="Arial" panose="020B0604020202020204" pitchFamily="34" charset="0"/>
              </a:rPr>
              <a:t>There is 1 column having greater than 40% missing value.</a:t>
            </a:r>
          </a:p>
          <a:p>
            <a:pPr lvl="1" algn="just"/>
            <a:r>
              <a:rPr lang="en-US" sz="1800" dirty="0">
                <a:latin typeface="Arial" panose="020B0604020202020204" pitchFamily="34" charset="0"/>
                <a:cs typeface="Arial" panose="020B0604020202020204" pitchFamily="34" charset="0"/>
              </a:rPr>
              <a:t>There is 1 column having greater than 30% missing value.</a:t>
            </a:r>
          </a:p>
          <a:p>
            <a:pPr lvl="1" algn="just"/>
            <a:r>
              <a:rPr lang="en-US" sz="1800" dirty="0">
                <a:latin typeface="Arial" panose="020B0604020202020204" pitchFamily="34" charset="0"/>
                <a:cs typeface="Arial" panose="020B0604020202020204" pitchFamily="34" charset="0"/>
              </a:rPr>
              <a:t>There are 4 columns having greater than 20% missing value.</a:t>
            </a:r>
          </a:p>
          <a:p>
            <a:pPr lvl="1" algn="just"/>
            <a:r>
              <a:rPr lang="en-US" sz="1800" dirty="0">
                <a:latin typeface="Arial" panose="020B0604020202020204" pitchFamily="34" charset="0"/>
                <a:cs typeface="Arial" panose="020B0604020202020204" pitchFamily="34" charset="0"/>
              </a:rPr>
              <a:t>There are 5 columns having greater than 10% missing value</a:t>
            </a:r>
            <a:r>
              <a:rPr lang="en-US" dirty="0">
                <a:latin typeface="Arial" panose="020B0604020202020204" pitchFamily="34" charset="0"/>
                <a:cs typeface="Arial" panose="020B0604020202020204" pitchFamily="34" charset="0"/>
              </a:rPr>
              <a:t>.</a:t>
            </a:r>
          </a:p>
          <a:p>
            <a:pPr marL="0" lvl="0" indent="0" algn="just">
              <a:buNone/>
            </a:pP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45738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Continuation</a:t>
            </a:r>
            <a:r>
              <a:rPr lang="en-US" dirty="0" smtClean="0"/>
              <a:t> . . .</a:t>
            </a:r>
            <a:endParaRPr lang="en-US" dirty="0"/>
          </a:p>
        </p:txBody>
      </p:sp>
      <p:sp>
        <p:nvSpPr>
          <p:cNvPr id="3" name="Content Placeholder 2"/>
          <p:cNvSpPr>
            <a:spLocks noGrp="1"/>
          </p:cNvSpPr>
          <p:nvPr>
            <p:ph idx="1"/>
          </p:nvPr>
        </p:nvSpPr>
        <p:spPr>
          <a:xfrm>
            <a:off x="677334" y="1649507"/>
            <a:ext cx="8596668" cy="4391856"/>
          </a:xfrm>
        </p:spPr>
        <p:txBody>
          <a:bodyPr/>
          <a:lstStyle/>
          <a:p>
            <a:pPr marL="0" lvl="0" indent="0">
              <a:buNone/>
            </a:pPr>
            <a:r>
              <a:rPr lang="en-US" dirty="0">
                <a:latin typeface="Arial" panose="020B0604020202020204" pitchFamily="34" charset="0"/>
                <a:cs typeface="Arial" panose="020B0604020202020204" pitchFamily="34" charset="0"/>
              </a:rPr>
              <a:t>Below is the snapshot for variable wise missing values</a:t>
            </a:r>
            <a:r>
              <a:rPr lang="en-US" dirty="0" smtClean="0">
                <a:latin typeface="Arial" panose="020B0604020202020204" pitchFamily="34" charset="0"/>
                <a:cs typeface="Arial" panose="020B0604020202020204" pitchFamily="34" charset="0"/>
              </a:rPr>
              <a:t>.</a:t>
            </a:r>
          </a:p>
          <a:p>
            <a:pPr marL="0" lvl="0" indent="0">
              <a:buNone/>
            </a:pPr>
            <a:r>
              <a:rPr lang="en-US" dirty="0" smtClean="0"/>
              <a:t> </a:t>
            </a:r>
            <a:endParaRPr lang="en-US" dirty="0"/>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141676345"/>
              </p:ext>
            </p:extLst>
          </p:nvPr>
        </p:nvGraphicFramePr>
        <p:xfrm>
          <a:off x="833718" y="2321863"/>
          <a:ext cx="7978588" cy="3496351"/>
        </p:xfrm>
        <a:graphic>
          <a:graphicData uri="http://schemas.openxmlformats.org/drawingml/2006/table">
            <a:tbl>
              <a:tblPr firstRow="1" firstCol="1" bandRow="1">
                <a:tableStyleId>{00A15C55-8517-42AA-B614-E9B94910E393}</a:tableStyleId>
              </a:tblPr>
              <a:tblGrid>
                <a:gridCol w="2091934">
                  <a:extLst>
                    <a:ext uri="{9D8B030D-6E8A-4147-A177-3AD203B41FA5}">
                      <a16:colId xmlns:a16="http://schemas.microsoft.com/office/drawing/2014/main" val="1287194998"/>
                    </a:ext>
                  </a:extLst>
                </a:gridCol>
                <a:gridCol w="1866841">
                  <a:extLst>
                    <a:ext uri="{9D8B030D-6E8A-4147-A177-3AD203B41FA5}">
                      <a16:colId xmlns:a16="http://schemas.microsoft.com/office/drawing/2014/main" val="3348804227"/>
                    </a:ext>
                  </a:extLst>
                </a:gridCol>
                <a:gridCol w="1735234">
                  <a:extLst>
                    <a:ext uri="{9D8B030D-6E8A-4147-A177-3AD203B41FA5}">
                      <a16:colId xmlns:a16="http://schemas.microsoft.com/office/drawing/2014/main" val="4290690003"/>
                    </a:ext>
                  </a:extLst>
                </a:gridCol>
                <a:gridCol w="2284579">
                  <a:extLst>
                    <a:ext uri="{9D8B030D-6E8A-4147-A177-3AD203B41FA5}">
                      <a16:colId xmlns:a16="http://schemas.microsoft.com/office/drawing/2014/main" val="1484137981"/>
                    </a:ext>
                  </a:extLst>
                </a:gridCol>
              </a:tblGrid>
              <a:tr h="549589">
                <a:tc>
                  <a:txBody>
                    <a:bodyPr/>
                    <a:lstStyle/>
                    <a:p>
                      <a:pPr marL="0" marR="0" algn="r">
                        <a:lnSpc>
                          <a:spcPct val="107000"/>
                        </a:lnSpc>
                        <a:spcBef>
                          <a:spcPts val="0"/>
                        </a:spcBef>
                        <a:spcAft>
                          <a:spcPts val="0"/>
                        </a:spcAft>
                      </a:pPr>
                      <a:r>
                        <a:rPr lang="en-US" sz="1800">
                          <a:effectLst/>
                        </a:rPr>
                        <a:t>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Zero Values</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Missing Values</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 of Total Values</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45503467"/>
                  </a:ext>
                </a:extLst>
              </a:tr>
              <a:tr h="294971">
                <a:tc>
                  <a:txBody>
                    <a:bodyPr/>
                    <a:lstStyle/>
                    <a:p>
                      <a:pPr marL="0" marR="0" algn="r">
                        <a:lnSpc>
                          <a:spcPct val="107000"/>
                        </a:lnSpc>
                        <a:spcBef>
                          <a:spcPts val="0"/>
                        </a:spcBef>
                        <a:spcAft>
                          <a:spcPts val="0"/>
                        </a:spcAft>
                      </a:pPr>
                      <a:r>
                        <a:rPr lang="en-US" sz="1800">
                          <a:effectLst/>
                        </a:rPr>
                        <a:t>region_2</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79460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61.1</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74524824"/>
                  </a:ext>
                </a:extLst>
              </a:tr>
              <a:tr h="294971">
                <a:tc>
                  <a:txBody>
                    <a:bodyPr/>
                    <a:lstStyle/>
                    <a:p>
                      <a:pPr marL="0" marR="0" algn="r">
                        <a:lnSpc>
                          <a:spcPct val="107000"/>
                        </a:lnSpc>
                        <a:spcBef>
                          <a:spcPts val="0"/>
                        </a:spcBef>
                        <a:spcAft>
                          <a:spcPts val="0"/>
                        </a:spcAft>
                      </a:pPr>
                      <a:r>
                        <a:rPr lang="en-US" sz="1800">
                          <a:effectLst/>
                        </a:rPr>
                        <a:t>designation</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37465</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28.8</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8888741"/>
                  </a:ext>
                </a:extLst>
              </a:tr>
              <a:tr h="568946">
                <a:tc>
                  <a:txBody>
                    <a:bodyPr/>
                    <a:lstStyle/>
                    <a:p>
                      <a:pPr marL="0" marR="0" algn="r">
                        <a:lnSpc>
                          <a:spcPct val="107000"/>
                        </a:lnSpc>
                        <a:spcBef>
                          <a:spcPts val="0"/>
                        </a:spcBef>
                        <a:spcAft>
                          <a:spcPts val="0"/>
                        </a:spcAft>
                      </a:pPr>
                      <a:r>
                        <a:rPr lang="en-US" sz="1800">
                          <a:effectLst/>
                        </a:rPr>
                        <a:t>taster_twitter_handle</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31213</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24</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58598324"/>
                  </a:ext>
                </a:extLst>
              </a:tr>
              <a:tr h="294971">
                <a:tc>
                  <a:txBody>
                    <a:bodyPr/>
                    <a:lstStyle/>
                    <a:p>
                      <a:pPr marL="0" marR="0" algn="r">
                        <a:lnSpc>
                          <a:spcPct val="107000"/>
                        </a:lnSpc>
                        <a:spcBef>
                          <a:spcPts val="0"/>
                        </a:spcBef>
                        <a:spcAft>
                          <a:spcPts val="0"/>
                        </a:spcAft>
                      </a:pPr>
                      <a:r>
                        <a:rPr lang="en-US" sz="1800">
                          <a:effectLst/>
                        </a:rPr>
                        <a:t>taster_name</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26244</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20.2</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6809150"/>
                  </a:ext>
                </a:extLst>
              </a:tr>
              <a:tr h="294971">
                <a:tc>
                  <a:txBody>
                    <a:bodyPr/>
                    <a:lstStyle/>
                    <a:p>
                      <a:pPr marL="0" marR="0" algn="r">
                        <a:lnSpc>
                          <a:spcPct val="107000"/>
                        </a:lnSpc>
                        <a:spcBef>
                          <a:spcPts val="0"/>
                        </a:spcBef>
                        <a:spcAft>
                          <a:spcPts val="0"/>
                        </a:spcAft>
                      </a:pPr>
                      <a:r>
                        <a:rPr lang="en-US" sz="1800">
                          <a:effectLst/>
                        </a:rPr>
                        <a:t>region_1</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21247</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16.3</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67469114"/>
                  </a:ext>
                </a:extLst>
              </a:tr>
              <a:tr h="294971">
                <a:tc>
                  <a:txBody>
                    <a:bodyPr/>
                    <a:lstStyle/>
                    <a:p>
                      <a:pPr marL="0" marR="0" algn="r">
                        <a:lnSpc>
                          <a:spcPct val="107000"/>
                        </a:lnSpc>
                        <a:spcBef>
                          <a:spcPts val="0"/>
                        </a:spcBef>
                        <a:spcAft>
                          <a:spcPts val="0"/>
                        </a:spcAft>
                      </a:pPr>
                      <a:r>
                        <a:rPr lang="en-US" sz="1800">
                          <a:effectLst/>
                        </a:rPr>
                        <a:t>price</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8996</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6.9</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52315388"/>
                  </a:ext>
                </a:extLst>
              </a:tr>
              <a:tr h="294971">
                <a:tc>
                  <a:txBody>
                    <a:bodyPr/>
                    <a:lstStyle/>
                    <a:p>
                      <a:pPr marL="0" marR="0" algn="r">
                        <a:lnSpc>
                          <a:spcPct val="107000"/>
                        </a:lnSpc>
                        <a:spcBef>
                          <a:spcPts val="0"/>
                        </a:spcBef>
                        <a:spcAft>
                          <a:spcPts val="0"/>
                        </a:spcAft>
                      </a:pPr>
                      <a:r>
                        <a:rPr lang="en-US" sz="1800">
                          <a:effectLst/>
                        </a:rPr>
                        <a:t>country</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63</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60830782"/>
                  </a:ext>
                </a:extLst>
              </a:tr>
              <a:tr h="294971">
                <a:tc>
                  <a:txBody>
                    <a:bodyPr/>
                    <a:lstStyle/>
                    <a:p>
                      <a:pPr marL="0" marR="0" algn="r">
                        <a:lnSpc>
                          <a:spcPct val="107000"/>
                        </a:lnSpc>
                        <a:spcBef>
                          <a:spcPts val="0"/>
                        </a:spcBef>
                        <a:spcAft>
                          <a:spcPts val="0"/>
                        </a:spcAft>
                      </a:pPr>
                      <a:r>
                        <a:rPr lang="en-US" sz="1800">
                          <a:effectLst/>
                        </a:rPr>
                        <a:t>province</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63</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64432974"/>
                  </a:ext>
                </a:extLst>
              </a:tr>
              <a:tr h="294971">
                <a:tc>
                  <a:txBody>
                    <a:bodyPr/>
                    <a:lstStyle/>
                    <a:p>
                      <a:pPr marL="0" marR="0" algn="r">
                        <a:lnSpc>
                          <a:spcPct val="107000"/>
                        </a:lnSpc>
                        <a:spcBef>
                          <a:spcPts val="0"/>
                        </a:spcBef>
                        <a:spcAft>
                          <a:spcPts val="0"/>
                        </a:spcAft>
                      </a:pPr>
                      <a:r>
                        <a:rPr lang="en-US" sz="1800">
                          <a:effectLst/>
                        </a:rPr>
                        <a:t>variety</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0</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a:effectLst/>
                        </a:rPr>
                        <a:t>1</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07000"/>
                        </a:lnSpc>
                        <a:spcBef>
                          <a:spcPts val="0"/>
                        </a:spcBef>
                        <a:spcAft>
                          <a:spcPts val="0"/>
                        </a:spcAft>
                      </a:pPr>
                      <a:r>
                        <a:rPr lang="en-US" sz="1800" dirty="0">
                          <a:effectLst/>
                        </a:rPr>
                        <a:t>0</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70852294"/>
                  </a:ext>
                </a:extLst>
              </a:tr>
            </a:tbl>
          </a:graphicData>
        </a:graphic>
      </p:graphicFrame>
    </p:spTree>
    <p:extLst>
      <p:ext uri="{BB962C8B-B14F-4D97-AF65-F5344CB8AC3E}">
        <p14:creationId xmlns:p14="http://schemas.microsoft.com/office/powerpoint/2010/main" val="3155493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Continuation</a:t>
            </a:r>
            <a:r>
              <a:rPr lang="en-US" dirty="0" smtClean="0"/>
              <a:t> . . .</a:t>
            </a:r>
            <a:endParaRPr lang="en-US" dirty="0"/>
          </a:p>
        </p:txBody>
      </p:sp>
      <p:sp>
        <p:nvSpPr>
          <p:cNvPr id="3" name="Content Placeholder 2"/>
          <p:cNvSpPr>
            <a:spLocks noGrp="1"/>
          </p:cNvSpPr>
          <p:nvPr>
            <p:ph idx="1"/>
          </p:nvPr>
        </p:nvSpPr>
        <p:spPr/>
        <p:txBody>
          <a:bodyPr/>
          <a:lstStyle/>
          <a:p>
            <a:pPr lvl="0"/>
            <a:r>
              <a:rPr lang="en-US" dirty="0">
                <a:latin typeface="Arial" panose="020B0604020202020204" pitchFamily="34" charset="0"/>
                <a:cs typeface="Arial" panose="020B0604020202020204" pitchFamily="34" charset="0"/>
              </a:rPr>
              <a:t>There are duplicates in the description field, therefore we need to remove them.</a:t>
            </a:r>
          </a:p>
          <a:p>
            <a:pPr lvl="0"/>
            <a:r>
              <a:rPr lang="en-US" dirty="0">
                <a:latin typeface="Arial" panose="020B0604020202020204" pitchFamily="34" charset="0"/>
                <a:cs typeface="Arial" panose="020B0604020202020204" pitchFamily="34" charset="0"/>
              </a:rPr>
              <a:t>First variable “"Unnamed: 0” in the data frame is just the serial #, therefore it is safe to remove them as there is no benefit of it to provide insight about data.</a:t>
            </a:r>
          </a:p>
          <a:p>
            <a:pPr lvl="0"/>
            <a:r>
              <a:rPr lang="en-US" dirty="0">
                <a:latin typeface="Arial" panose="020B0604020202020204" pitchFamily="34" charset="0"/>
                <a:cs typeface="Arial" panose="020B0604020202020204" pitchFamily="34" charset="0"/>
              </a:rPr>
              <a:t>We also need to remove the region2 from data frame since majority of it is not having any value. </a:t>
            </a:r>
          </a:p>
          <a:p>
            <a:pPr lvl="0"/>
            <a:r>
              <a:rPr lang="en-US" dirty="0">
                <a:latin typeface="Arial" panose="020B0604020202020204" pitchFamily="34" charset="0"/>
                <a:cs typeface="Arial" panose="020B0604020202020204" pitchFamily="34" charset="0"/>
              </a:rPr>
              <a:t>We also need to null values from the </a:t>
            </a:r>
            <a:r>
              <a:rPr lang="en-US" dirty="0" err="1">
                <a:latin typeface="Arial" panose="020B0604020202020204" pitchFamily="34" charset="0"/>
                <a:cs typeface="Arial" panose="020B0604020202020204" pitchFamily="34" charset="0"/>
              </a:rPr>
              <a:t>dataframe</a:t>
            </a:r>
            <a:r>
              <a:rPr lang="en-US" dirty="0">
                <a:latin typeface="Arial" panose="020B0604020202020204" pitchFamily="34" charset="0"/>
                <a:cs typeface="Arial" panose="020B0604020202020204" pitchFamily="34" charset="0"/>
              </a:rPr>
              <a:t>.</a:t>
            </a:r>
          </a:p>
          <a:p>
            <a:pPr lvl="0"/>
            <a:r>
              <a:rPr lang="en-US" dirty="0">
                <a:latin typeface="Arial" panose="020B0604020202020204" pitchFamily="34" charset="0"/>
                <a:cs typeface="Arial" panose="020B0604020202020204" pitchFamily="34" charset="0"/>
              </a:rPr>
              <a:t>There are 47660 rows and 11 columns, after all the cleanup and removing all rows with null values.</a:t>
            </a:r>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48796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Scatter Plot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685365"/>
            <a:ext cx="8596668" cy="4355997"/>
          </a:xfrm>
        </p:spPr>
        <p:txBody>
          <a:bodyPr/>
          <a:lstStyle/>
          <a:p>
            <a:pPr marL="0" indent="0">
              <a:buNone/>
            </a:pPr>
            <a:r>
              <a:rPr lang="en-US" dirty="0">
                <a:latin typeface="Arial" panose="020B0604020202020204" pitchFamily="34" charset="0"/>
                <a:cs typeface="Arial" panose="020B0604020202020204" pitchFamily="34" charset="0"/>
              </a:rPr>
              <a:t>Scatter Plot of price and points of the </a:t>
            </a:r>
            <a:r>
              <a:rPr lang="en-US" dirty="0" smtClean="0">
                <a:latin typeface="Arial" panose="020B0604020202020204" pitchFamily="34" charset="0"/>
                <a:cs typeface="Arial" panose="020B0604020202020204" pitchFamily="34" charset="0"/>
              </a:rPr>
              <a:t>wines.</a:t>
            </a:r>
          </a:p>
          <a:p>
            <a:pPr marL="0" indent="0">
              <a:buNone/>
            </a:pP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flipV="1">
            <a:off x="677334" y="1344706"/>
            <a:ext cx="8807325" cy="53788"/>
          </a:xfrm>
          <a:prstGeom prst="line">
            <a:avLst/>
          </a:prstGeom>
        </p:spPr>
        <p:style>
          <a:lnRef idx="3">
            <a:schemeClr val="accent4"/>
          </a:lnRef>
          <a:fillRef idx="0">
            <a:schemeClr val="accent4"/>
          </a:fillRef>
          <a:effectRef idx="2">
            <a:schemeClr val="accent4"/>
          </a:effectRef>
          <a:fontRef idx="minor">
            <a:schemeClr val="tx1"/>
          </a:fontRef>
        </p:style>
      </p:cxnSp>
      <p:pic>
        <p:nvPicPr>
          <p:cNvPr id="6" name="Picture 5"/>
          <p:cNvPicPr/>
          <p:nvPr/>
        </p:nvPicPr>
        <p:blipFill>
          <a:blip r:embed="rId3"/>
          <a:stretch>
            <a:fillRect/>
          </a:stretch>
        </p:blipFill>
        <p:spPr>
          <a:xfrm>
            <a:off x="430306" y="2372042"/>
            <a:ext cx="8122023" cy="4172193"/>
          </a:xfrm>
          <a:prstGeom prst="rect">
            <a:avLst/>
          </a:prstGeom>
        </p:spPr>
      </p:pic>
    </p:spTree>
    <p:extLst>
      <p:ext uri="{BB962C8B-B14F-4D97-AF65-F5344CB8AC3E}">
        <p14:creationId xmlns:p14="http://schemas.microsoft.com/office/powerpoint/2010/main" val="2501368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180d06e4-a44d-42a9-abe2-9bd0f71c347d" origin="userSelected"/>
</file>

<file path=customXml/itemProps1.xml><?xml version="1.0" encoding="utf-8"?>
<ds:datastoreItem xmlns:ds="http://schemas.openxmlformats.org/officeDocument/2006/customXml" ds:itemID="{53D907F4-BF05-43CD-9F70-DDE3AE77B68C}">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Facet</Template>
  <TotalTime>145</TotalTime>
  <Words>812</Words>
  <Application>Microsoft Office PowerPoint</Application>
  <PresentationFormat>Widescreen</PresentationFormat>
  <Paragraphs>139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EDA of Wine Reviews</vt:lpstr>
      <vt:lpstr>Agenda</vt:lpstr>
      <vt:lpstr>Statistical or Hypothetical questions</vt:lpstr>
      <vt:lpstr>Abstract</vt:lpstr>
      <vt:lpstr>Datasets Variables</vt:lpstr>
      <vt:lpstr>Data Cleanup</vt:lpstr>
      <vt:lpstr>Continuation . . .</vt:lpstr>
      <vt:lpstr>Continuation . . .</vt:lpstr>
      <vt:lpstr>Scatter Plot</vt:lpstr>
      <vt:lpstr>Histogram</vt:lpstr>
      <vt:lpstr>Continuation . . .</vt:lpstr>
      <vt:lpstr>Continuation . . .</vt:lpstr>
      <vt:lpstr>Continuation . . .</vt:lpstr>
      <vt:lpstr>PMF</vt:lpstr>
      <vt:lpstr>CDF</vt:lpstr>
      <vt:lpstr>Prediction Analysis</vt:lpstr>
      <vt:lpstr>Challenges and Conclusion</vt:lpstr>
      <vt:lpstr>References</vt:lpstr>
      <vt:lpstr> </vt:lpstr>
    </vt:vector>
  </TitlesOfParts>
  <Company>FIRST DATA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of Wine Reviews</dc:title>
  <dc:creator>Ranjan, Sweta</dc:creator>
  <dc:description>FISERV  </dc:description>
  <cp:lastModifiedBy>Ranjan, Vikas</cp:lastModifiedBy>
  <cp:revision>13</cp:revision>
  <dcterms:created xsi:type="dcterms:W3CDTF">2020-08-09T01:57:44Z</dcterms:created>
  <dcterms:modified xsi:type="dcterms:W3CDTF">2020-08-09T04:42:05Z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af2813a4-46f5-4705-9518-3209798719c6</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D2Gf9cPD9rVRKEXXZus43ZEJdyUOUkDI</vt:lpwstr>
  </property>
</Properties>
</file>