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4" r:id="rId17"/>
    <p:sldId id="278" r:id="rId18"/>
    <p:sldId id="273" r:id="rId19"/>
    <p:sldId id="275" r:id="rId20"/>
    <p:sldId id="276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BC959-279D-40FB-A370-2D65A6849E0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C218-B0D5-4950-A25D-3B45239DD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9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3C218-B0D5-4950-A25D-3B45239DDC4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72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2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1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0961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3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39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65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8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2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8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4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9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2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2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4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Triangular abstract background">
            <a:extLst>
              <a:ext uri="{FF2B5EF4-FFF2-40B4-BE49-F238E27FC236}">
                <a16:creationId xmlns:a16="http://schemas.microsoft.com/office/drawing/2014/main" id="{A8DC96E0-8E9F-F371-A53F-DC57CD2016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27817-83B8-B2BD-9624-1C6EDBDED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rmAutofit/>
          </a:bodyPr>
          <a:lstStyle/>
          <a:p>
            <a:r>
              <a:rPr lang="en-IN" dirty="0"/>
              <a:t>FINAL ASSESSMENT</a:t>
            </a:r>
            <a:br>
              <a:rPr lang="en-IN" dirty="0"/>
            </a:br>
            <a:r>
              <a:rPr lang="en-IN" dirty="0"/>
              <a:t> EXCEL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9604C-C6BA-A475-1FAA-A084537F0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RANJANIPRIYA D</a:t>
            </a:r>
          </a:p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LVADSUSR179</a:t>
            </a:r>
          </a:p>
        </p:txBody>
      </p:sp>
    </p:spTree>
    <p:extLst>
      <p:ext uri="{BB962C8B-B14F-4D97-AF65-F5344CB8AC3E}">
        <p14:creationId xmlns:p14="http://schemas.microsoft.com/office/powerpoint/2010/main" val="3740208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A5948B-5A36-4642-A302-030A84E6CB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871034" y="965201"/>
            <a:ext cx="6449932" cy="49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6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C64B29-3CF6-7946-516C-508D7A88F6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398200" y="965201"/>
            <a:ext cx="7395600" cy="49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3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1716A-6536-21D2-FC4E-7376DD91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643" y="1562101"/>
            <a:ext cx="6299887" cy="36188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5A02-B489-9BD8-101F-8996065748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IN" sz="1800"/>
              <a:t>The below slide has the highest count of service asked in different districts and top one was the assess service in south east district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67E53-AC1E-5504-DD9F-7F7A894F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IN" sz="3100" dirty="0"/>
              <a:t>7.Common type of service requested in each district</a:t>
            </a:r>
          </a:p>
        </p:txBody>
      </p:sp>
    </p:spTree>
    <p:extLst>
      <p:ext uri="{BB962C8B-B14F-4D97-AF65-F5344CB8AC3E}">
        <p14:creationId xmlns:p14="http://schemas.microsoft.com/office/powerpoint/2010/main" val="426713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7BB105-4112-408F-B529-76554EF11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B76BE419-E58D-46AC-AEEC-75B852B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2">
            <a:extLst>
              <a:ext uri="{FF2B5EF4-FFF2-40B4-BE49-F238E27FC236}">
                <a16:creationId xmlns:a16="http://schemas.microsoft.com/office/drawing/2014/main" id="{9EB6D445-FC9D-4AAB-BF38-A1A6204D6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4597" y="643467"/>
            <a:ext cx="10742806" cy="5564129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F6E9670-F0FD-CE26-4A80-9013B9C72EB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26" y="1054249"/>
            <a:ext cx="9080615" cy="467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9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059E-5249-31BB-E79B-D3C0785C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8.Difference in the distribution of payments for work orders with the warranty labour compare to those without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AA880-A011-19EE-BA08-0E45FCD40D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THERE IS A HIGH PERCENT OF ORDERS WITHOUT WARRANTY LABOUR ALMOST 96%</a:t>
            </a:r>
          </a:p>
          <a:p>
            <a:r>
              <a:rPr lang="en-IN" dirty="0"/>
              <a:t>THE ORDERS WITH WARRANTY LABOUR ALMOST HOLDS 5% OF THE WHOLE ORDERS.</a:t>
            </a:r>
          </a:p>
        </p:txBody>
      </p:sp>
    </p:spTree>
    <p:extLst>
      <p:ext uri="{BB962C8B-B14F-4D97-AF65-F5344CB8AC3E}">
        <p14:creationId xmlns:p14="http://schemas.microsoft.com/office/powerpoint/2010/main" val="131631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DAB0-81EC-6C49-9513-AFA6F94E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17F55-2874-C107-8FDF-5812338EB93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4964" y="2547257"/>
            <a:ext cx="10533262" cy="3222172"/>
          </a:xfrm>
        </p:spPr>
      </p:pic>
    </p:spTree>
    <p:extLst>
      <p:ext uri="{BB962C8B-B14F-4D97-AF65-F5344CB8AC3E}">
        <p14:creationId xmlns:p14="http://schemas.microsoft.com/office/powerpoint/2010/main" val="172149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D4F6-48A8-DA8A-7E35-772C5C51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INTERACTIVE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E274D-118E-D4DC-A92D-1CC78B49A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 the </a:t>
            </a:r>
            <a:r>
              <a:rPr lang="en-IN" dirty="0" err="1"/>
              <a:t>work_order</a:t>
            </a:r>
            <a:r>
              <a:rPr lang="en-IN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62498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35250F-9475-4A7C-BD20-F3DD2BCA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">
            <a:extLst>
              <a:ext uri="{FF2B5EF4-FFF2-40B4-BE49-F238E27FC236}">
                <a16:creationId xmlns:a16="http://schemas.microsoft.com/office/drawing/2014/main" id="{CCE9F723-9A0F-4D08-A318-9BECBA07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1" cy="6214534"/>
          </a:xfrm>
          <a:prstGeom prst="roundRect">
            <a:avLst>
              <a:gd name="adj" fmla="val 8642"/>
            </a:avLst>
          </a:pr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751CDD-D58E-46E4-9537-5DD051D62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3896C28-8F0D-011E-0ED3-31F4B7FCDCD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3704586" y="965201"/>
            <a:ext cx="4782826" cy="49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60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935250F-9475-4A7C-BD20-F3DD2BCA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">
            <a:extLst>
              <a:ext uri="{FF2B5EF4-FFF2-40B4-BE49-F238E27FC236}">
                <a16:creationId xmlns:a16="http://schemas.microsoft.com/office/drawing/2014/main" id="{CCE9F723-9A0F-4D08-A318-9BECBA07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1" cy="6214534"/>
          </a:xfrm>
          <a:prstGeom prst="roundRect">
            <a:avLst>
              <a:gd name="adj" fmla="val 8642"/>
            </a:avLst>
          </a:pr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751CDD-D58E-46E4-9537-5DD051D62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21D529-D489-BB8F-D41B-6F1D67988B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965201" y="2218500"/>
            <a:ext cx="10261596" cy="24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26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35250F-9475-4A7C-BD20-F3DD2BCA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">
            <a:extLst>
              <a:ext uri="{FF2B5EF4-FFF2-40B4-BE49-F238E27FC236}">
                <a16:creationId xmlns:a16="http://schemas.microsoft.com/office/drawing/2014/main" id="{CCE9F723-9A0F-4D08-A318-9BECBA07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1" cy="6214534"/>
          </a:xfrm>
          <a:prstGeom prst="roundRect">
            <a:avLst>
              <a:gd name="adj" fmla="val 8642"/>
            </a:avLst>
          </a:pr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751CDD-D58E-46E4-9537-5DD051D62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DF674A-536F-03DF-A9E8-ECDBC38EE4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965201" y="2115885"/>
            <a:ext cx="10261596" cy="26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2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2065-5C72-7CE8-0C05-50B1A310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1.AVERAGE TIME LEAD BETWEEN THE REQUEST DATE AND THE COMPLETION DATE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AE614E-1CFD-D50E-81B1-4597A396AC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The average number of lead time between the request date and the completion date is approximately 28 days 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F6EE52-4AD8-8DDC-8677-A8239B33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911" y="4024716"/>
            <a:ext cx="3167517" cy="12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2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35250F-9475-4A7C-BD20-F3DD2BCA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">
            <a:extLst>
              <a:ext uri="{FF2B5EF4-FFF2-40B4-BE49-F238E27FC236}">
                <a16:creationId xmlns:a16="http://schemas.microsoft.com/office/drawing/2014/main" id="{CCE9F723-9A0F-4D08-A318-9BECBA07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1" cy="6214534"/>
          </a:xfrm>
          <a:prstGeom prst="roundRect">
            <a:avLst>
              <a:gd name="adj" fmla="val 8642"/>
            </a:avLst>
          </a:pr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751CDD-D58E-46E4-9537-5DD051D62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55F20-1AAC-A4F1-6D9A-D873FBFA05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965201" y="2026095"/>
            <a:ext cx="10261596" cy="27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25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35250F-9475-4A7C-BD20-F3DD2BCA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">
            <a:extLst>
              <a:ext uri="{FF2B5EF4-FFF2-40B4-BE49-F238E27FC236}">
                <a16:creationId xmlns:a16="http://schemas.microsoft.com/office/drawing/2014/main" id="{CCE9F723-9A0F-4D08-A318-9BECBA07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1" cy="6214534"/>
          </a:xfrm>
          <a:prstGeom prst="roundRect">
            <a:avLst>
              <a:gd name="adj" fmla="val 8642"/>
            </a:avLst>
          </a:pr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751CDD-D58E-46E4-9537-5DD051D62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23CD75-54F9-2719-CC85-9DEACE26BB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965201" y="2115885"/>
            <a:ext cx="10261596" cy="26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83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126C-B0D4-1E6F-55CB-0AA59809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 FROM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9740-EF99-25BC-4CFF-B4BA954C25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COMPARING THE DISTRICT AND PAYMENT WITH THE ORDER COUNT, WE  GET A HIGHER ORDER COUNT IN THE DISTRICT NORTH WITH THE PAYMENT TYPE ACCOUNTS</a:t>
            </a:r>
          </a:p>
          <a:p>
            <a:r>
              <a:rPr lang="en-IN" dirty="0"/>
              <a:t>THE LEAD TECH KHAN ATTENDS MOST OF THE ORDERS THAT HAS BEEN RECEIVED.</a:t>
            </a:r>
          </a:p>
          <a:p>
            <a:r>
              <a:rPr lang="en-IN" dirty="0"/>
              <a:t>THE WORK ORDERS FROM SOUTH AND NORTHWEST IS THE HIGHEST IN RECEIVING THE ORDERS WITH A COUNT OF 145 ORDERS EACH.</a:t>
            </a:r>
          </a:p>
          <a:p>
            <a:r>
              <a:rPr lang="en-IN" dirty="0"/>
              <a:t>MOST OF THE ORDERS BELONG TO THE PAYMENT TYPE ACCOUNTS (45%)</a:t>
            </a:r>
          </a:p>
          <a:p>
            <a:r>
              <a:rPr lang="en-IN" dirty="0"/>
              <a:t>THE MONTH JUNE HAS THE HIGHEST NUMBER OF ORDERS WHICH IS 145</a:t>
            </a:r>
          </a:p>
          <a:p>
            <a:r>
              <a:rPr lang="en-IN" dirty="0"/>
              <a:t>THE SERVICE THAT IS MOST COMMON IN WORK ORDERS IS ASSESS WITH A COUNT OF 360.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022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8B46-020C-F1EE-CA1B-CC2139A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CAN BE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C58F-BC54-F0BE-2946-92501AFD9E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PROMOTING THE WORK ORDERS IN THE REGION OF SOUTH WEST AND  EAST AND ATTRACTING PEOPLE TO GET MORE WORK ORDERS.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2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67D8-1B23-CD30-6495-B308866E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2.District with highest number of rush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E84C-BE18-6AC1-7197-F4A62F12CE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The highest number of rush jobs is in northwest with a count of 42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BE713-29EE-E1C4-502E-6B3C1CC6F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456" y="3646714"/>
            <a:ext cx="4623321" cy="18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0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90C5-27B5-750E-3E6A-B24A4CFB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3.Average labour hrs differ from rush and non-rush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5DCF-5054-F298-1F7B-51C026946F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The rush jobs hold almost 9% from the jobs available and there are almost 92% jobs available without rush.</a:t>
            </a:r>
          </a:p>
          <a:p>
            <a:r>
              <a:rPr lang="en-IN" dirty="0"/>
              <a:t>And in a count the average labour hours is depicted below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A9CFF7-2917-30AC-2172-A24E1A3F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768" y="3864428"/>
            <a:ext cx="6180999" cy="17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7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094994-1FA6-964A-45BA-B8F47EE92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5193"/>
          <a:stretch/>
        </p:blipFill>
        <p:spPr>
          <a:xfrm>
            <a:off x="20" y="10"/>
            <a:ext cx="4024741" cy="6857990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14C70-A97E-A2DA-DBAB-39EC279E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050" y="618517"/>
            <a:ext cx="6672886" cy="1596177"/>
          </a:xfrm>
        </p:spPr>
        <p:txBody>
          <a:bodyPr>
            <a:normAutofit/>
          </a:bodyPr>
          <a:lstStyle/>
          <a:p>
            <a:r>
              <a:rPr lang="en-IN" dirty="0"/>
              <a:t>4.Distribution of payments type over the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8B40-F0E2-44FB-AD3F-45ED74707A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5048" y="2367092"/>
            <a:ext cx="6672887" cy="3424107"/>
          </a:xfrm>
        </p:spPr>
        <p:txBody>
          <a:bodyPr>
            <a:normAutofit/>
          </a:bodyPr>
          <a:lstStyle/>
          <a:p>
            <a:r>
              <a:rPr lang="en-IN" dirty="0"/>
              <a:t>The payment type “</a:t>
            </a:r>
            <a:r>
              <a:rPr lang="en-IN" dirty="0" err="1"/>
              <a:t>accounts”with</a:t>
            </a:r>
            <a:r>
              <a:rPr lang="en-IN" dirty="0"/>
              <a:t> the service type “Assess” has the highest distribution of all data holding a percent of nearly 19% of the whole data.</a:t>
            </a:r>
          </a:p>
          <a:p>
            <a:r>
              <a:rPr lang="en-IN" dirty="0"/>
              <a:t>Whereas under credit payment there is no holdings for the types of service such as </a:t>
            </a:r>
            <a:r>
              <a:rPr lang="en-IN" dirty="0" err="1"/>
              <a:t>assess,repair</a:t>
            </a:r>
            <a:r>
              <a:rPr lang="en-IN" dirty="0"/>
              <a:t> and replace and the warranty payment type has no holdings in install and repair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47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93274B0C-1CB3-4AA4-A183-20B7FE5DB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640319-3BB6-49BF-BAF4-D63FEC73E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BECDBB2-914C-44DE-B171-6F7946196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1D5C6008-3DE6-42B7-AED2-68544F325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 descr="A graph with blue lines and white text&#10;&#10;Description automatically generated">
            <a:extLst>
              <a:ext uri="{FF2B5EF4-FFF2-40B4-BE49-F238E27FC236}">
                <a16:creationId xmlns:a16="http://schemas.microsoft.com/office/drawing/2014/main" id="{6DA8FC44-CA13-1285-E014-53AA7E54B9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1309"/>
          <a:stretch/>
        </p:blipFill>
        <p:spPr>
          <a:xfrm>
            <a:off x="-197581" y="10"/>
            <a:ext cx="12389581" cy="68579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09915C-7FC3-45EF-BDD0-6393ACE4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584" y="-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2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A550-814F-78C7-1F1A-BF97E18A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5.Trends in the distribution of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945D-8216-D572-71A9-0C5E44D4FA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The number of payments done under the payment type “Accounts “ hold the maximum count  of 384 orders.</a:t>
            </a:r>
          </a:p>
          <a:p>
            <a:r>
              <a:rPr lang="en-IN" dirty="0"/>
              <a:t>The least number of orders received is 4 and it is of credit payment type.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94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7BB105-4112-408F-B529-76554EF11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B76BE419-E58D-46AC-AEEC-75B852B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2">
            <a:extLst>
              <a:ext uri="{FF2B5EF4-FFF2-40B4-BE49-F238E27FC236}">
                <a16:creationId xmlns:a16="http://schemas.microsoft.com/office/drawing/2014/main" id="{9EB6D445-FC9D-4AAB-BF38-A1A6204D6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4597" y="643467"/>
            <a:ext cx="10742806" cy="5564129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DD40C-79F4-04E4-A653-BB74653652F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113853" y="1469660"/>
            <a:ext cx="9797961" cy="38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1423-B5CD-F452-5298-713ACB20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6.The number of techs required and the payment cost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A518-DDBE-9553-152C-69E9F6AF82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There is a need for the high amount of payment if the tech person is single and if it increase the payment cost reduces.</a:t>
            </a:r>
          </a:p>
          <a:p>
            <a:r>
              <a:rPr lang="en-IN" dirty="0"/>
              <a:t>If considering the average cost for person, then three tech people has the highest average and it is 132.75</a:t>
            </a:r>
          </a:p>
        </p:txBody>
      </p:sp>
    </p:spTree>
    <p:extLst>
      <p:ext uri="{BB962C8B-B14F-4D97-AF65-F5344CB8AC3E}">
        <p14:creationId xmlns:p14="http://schemas.microsoft.com/office/powerpoint/2010/main" val="102086042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120</TotalTime>
  <Words>504</Words>
  <Application>Microsoft Office PowerPoint</Application>
  <PresentationFormat>Widescreen</PresentationFormat>
  <Paragraphs>39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Arial</vt:lpstr>
      <vt:lpstr>Tw Cen MT</vt:lpstr>
      <vt:lpstr>Droplet</vt:lpstr>
      <vt:lpstr>FINAL ASSESSMENT  EXCEL FUNDAMENTALS</vt:lpstr>
      <vt:lpstr>1.AVERAGE TIME LEAD BETWEEN THE REQUEST DATE AND THE COMPLETION DATE</vt:lpstr>
      <vt:lpstr>2.District with highest number of rush jobs</vt:lpstr>
      <vt:lpstr>3.Average labour hrs differ from rush and non-rush jobs</vt:lpstr>
      <vt:lpstr>4.Distribution of payments type over the services</vt:lpstr>
      <vt:lpstr>PowerPoint Presentation</vt:lpstr>
      <vt:lpstr>5.Trends in the distribution of payments</vt:lpstr>
      <vt:lpstr>PowerPoint Presentation</vt:lpstr>
      <vt:lpstr>6.The number of techs required and the payment cost </vt:lpstr>
      <vt:lpstr>PowerPoint Presentation</vt:lpstr>
      <vt:lpstr>PowerPoint Presentation</vt:lpstr>
      <vt:lpstr>7.Common type of service requested in each district</vt:lpstr>
      <vt:lpstr>PowerPoint Presentation</vt:lpstr>
      <vt:lpstr>8.Difference in the distribution of payments for work orders with the warranty labour compare to those without</vt:lpstr>
      <vt:lpstr>PowerPoint Presentation</vt:lpstr>
      <vt:lpstr>9. INTERACTIVE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INFERENCE FROM THE DASHBOARD</vt:lpstr>
      <vt:lpstr>MEASURES CAN BE TAKEN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ASSESSMENT- EXCEL AND ITS FUNDAMENTALS</dc:title>
  <dc:creator>Ranjanipriya D</dc:creator>
  <cp:lastModifiedBy>Ranjanipriya D</cp:lastModifiedBy>
  <cp:revision>4</cp:revision>
  <dcterms:created xsi:type="dcterms:W3CDTF">2024-04-02T09:07:44Z</dcterms:created>
  <dcterms:modified xsi:type="dcterms:W3CDTF">2024-04-02T11:09:24Z</dcterms:modified>
</cp:coreProperties>
</file>