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66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7D7E-E734-4D6B-B79A-D5222260D8C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90EB2-E66F-4A70-9110-5E31D5AA4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844-0739-31E9-75DA-E4B2EFEF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001CB-485E-24FC-3523-02BCF26B4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89E9-3808-B555-8C18-83D6F0B7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FDFB-9DBF-43C5-9190-676EF50C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A1A3-2BB5-15CC-AD36-1AA6891A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245A-F2B5-D138-A4C3-8DCFD6B1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4A844-D081-446D-D8F3-BF2FE0FB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F7A1-6E71-7884-0997-AEEB71CC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9237-2B70-3F34-39D3-BFCD81EF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3650-09EF-CA87-4488-487CAFAC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2D133-DDDB-86E4-57D9-61CBCC6F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5F4F-9D15-FADE-9D3A-B3ED2B59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DBC3-7E2D-54B3-833C-7C0B717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85AB-6694-8EC1-7251-F0AE33D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B18A-44DD-F051-E3DF-920169A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4AC6-FF60-D449-B25B-A17D7930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784C-5455-BA4F-5413-E6E5DCED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4A0-0BE8-74C6-4AC0-A8C02E2A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CCEF-CF99-1A7A-9C36-7B96DCE3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9025-06A6-D1F2-8B5A-AE721835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97C2-41E2-E306-B31E-2B1F70F8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D556-7F6F-3FD8-9D65-9F32B44A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E96F-937F-631D-C780-5BA42FEA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56C1-197B-2D3B-A2AA-0E536020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90BD-9EF6-F7E3-9551-A44BF35A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F4C9-D992-5707-6C43-37B8EB2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9F4-E4F1-2C0D-DA42-3D41ABBB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9056A-6271-D149-A511-BDC8F104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1740C-C978-433A-F49B-46EC052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B4BC-4EFC-E305-90CB-BF7A0C95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7D31-2D13-DF56-9EBA-704C0865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319C-21AE-A857-EF45-545EF8E2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5424-293D-7D52-3080-A1BF0A50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80B7C-742E-9571-47C0-BEA36543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84A3-1ED9-4679-A153-87B5A1234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12DD6-A35A-1AA7-04C2-6C72BE914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CF2AD-06D7-3E0F-2D59-76642ABD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B8DF6-976C-F1D2-99C0-1DD49D58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2E3E6-D6F0-0643-5C77-CEA4DA2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4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B2C7-0D0B-593E-B5BC-428E29C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F7E98-30C1-1E98-49C7-0A57ECD3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61A19-CCB1-36FE-1A4F-44EE5C1E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5DC4-EB80-8F57-47C1-9BF3215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3752D-C3E0-DC8B-4655-01C19005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0C15B-256A-960C-0AFE-5F26D3A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80569-0C08-91DB-1212-FE93DE0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8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8680-E09F-1171-154D-6F457C4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A3D4-ED8C-45EC-1324-53DB75F6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6F2CB-430F-C8CC-32AC-7196C7C9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AC06A-DC30-B423-24A8-E9EE3F1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61A5-252B-2195-B4C1-D2560F60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7494-075A-D2E4-90EB-A6E47125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113-4A53-73BE-A5DF-317866AC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4EE18-D42D-CCBE-1862-57B8A034F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26CA0-E84A-AE54-E9E8-8C759F406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92A32-31D7-BB0C-A42A-0FFC72ED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2B2A-7F95-9B48-B38F-DD2461A5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C8DC-99AF-4521-358C-79DB9279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CD228-FD1E-6ECC-2F00-6993DBE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4239-A7E2-9431-E3B3-66AE239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8819-D231-C07F-5540-743B061C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A6D7-30B3-4728-989A-7F4B249BE8C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0D00-EB32-FD26-547C-114F0ADF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E2FD-4B29-B7F2-BF8F-0172464C8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D849-181F-437C-A65C-85F869BE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EAFF-5108-BFF2-8F87-B4B5E957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3429000"/>
            <a:ext cx="11669486" cy="23876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FINANCIAL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CFB8A-1F77-558F-6A79-0C44DA34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54" y="1273630"/>
            <a:ext cx="3037292" cy="2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2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28184-6C0D-A244-CA6F-52DDD034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06" r="1412" b="1736"/>
          <a:stretch>
            <a:fillRect/>
          </a:stretch>
        </p:blipFill>
        <p:spPr>
          <a:xfrm>
            <a:off x="630718" y="1600199"/>
            <a:ext cx="5672111" cy="383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4F9A4-8608-3F34-AED0-4697ABAB5EAB}"/>
              </a:ext>
            </a:extLst>
          </p:cNvPr>
          <p:cNvSpPr txBox="1"/>
          <p:nvPr/>
        </p:nvSpPr>
        <p:spPr>
          <a:xfrm>
            <a:off x="7315200" y="1600199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compares the sum of total sales by year (2020 vs 2021).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a substantial increase in sales in 2021, with total sales rising from about 0.2 billion in 2020 to over 0.7 billion in 2021.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dramatic growth indicates successful business expansion or strong recovery in 2021.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4C99-A3B8-00BB-CC55-EBE5A02DBB9C}"/>
              </a:ext>
            </a:extLst>
          </p:cNvPr>
          <p:cNvSpPr txBox="1"/>
          <p:nvPr/>
        </p:nvSpPr>
        <p:spPr>
          <a:xfrm>
            <a:off x="2079170" y="478971"/>
            <a:ext cx="783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Sales Overview (Bar Chart)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8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EC14-F7A7-4D95-2EEC-BE464923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3" t="8121"/>
          <a:stretch>
            <a:fillRect/>
          </a:stretch>
        </p:blipFill>
        <p:spPr>
          <a:xfrm>
            <a:off x="402770" y="1915886"/>
            <a:ext cx="5823857" cy="3906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3E367-A1DD-1E8C-50EE-F02E55DA65C8}"/>
              </a:ext>
            </a:extLst>
          </p:cNvPr>
          <p:cNvSpPr txBox="1"/>
          <p:nvPr/>
        </p:nvSpPr>
        <p:spPr>
          <a:xfrm>
            <a:off x="6738257" y="2310547"/>
            <a:ext cx="4811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straightforward bar chart shows the sum of total sales by retailer.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Gear is the top performer, followed by Foot Locker and Sports Direct, while Kohl's, Amazon, and Walmart have lower sales.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is excellent for benchmarking retailer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E7DB1-805E-4B16-69A3-F32CE15076E1}"/>
              </a:ext>
            </a:extLst>
          </p:cNvPr>
          <p:cNvSpPr txBox="1"/>
          <p:nvPr/>
        </p:nvSpPr>
        <p:spPr>
          <a:xfrm>
            <a:off x="2525484" y="500743"/>
            <a:ext cx="740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Retailer (Bar Chart)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6CC67-E867-B4E1-95AC-49B04851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3" t="10612" r="5060" b="3678"/>
          <a:stretch>
            <a:fillRect/>
          </a:stretch>
        </p:blipFill>
        <p:spPr>
          <a:xfrm>
            <a:off x="707570" y="1654629"/>
            <a:ext cx="5856516" cy="4212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D7835-BF55-A45B-8C68-B1378A808D9B}"/>
              </a:ext>
            </a:extLst>
          </p:cNvPr>
          <p:cNvSpPr txBox="1"/>
          <p:nvPr/>
        </p:nvSpPr>
        <p:spPr>
          <a:xfrm>
            <a:off x="6890655" y="2175964"/>
            <a:ext cx="469174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combo chart uses bars for the count of product categories and a blue line to represent total sales across different retailers.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 Locker and West Gear have the highest variety (category count) and sales volumes, while Amazon and Walmart lag behind.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which retailers offer diversity and drive revenue.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E228-A929-981A-70FB-24AFBC85D26C}"/>
              </a:ext>
            </a:extLst>
          </p:cNvPr>
          <p:cNvSpPr txBox="1"/>
          <p:nvPr/>
        </p:nvSpPr>
        <p:spPr>
          <a:xfrm>
            <a:off x="1752600" y="206828"/>
            <a:ext cx="9176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vs Sales by Retailer (Combo Chart)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8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8AE359-8568-7BC1-1B86-4C8F1C214305}"/>
              </a:ext>
            </a:extLst>
          </p:cNvPr>
          <p:cNvSpPr txBox="1"/>
          <p:nvPr/>
        </p:nvSpPr>
        <p:spPr>
          <a:xfrm>
            <a:off x="963385" y="1583078"/>
            <a:ext cx="10744200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overall sales growth from 2020 to 2021 demonstrates business expansion and market recovery.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sales growth is negative (-72.3%), signaling possible challenges or market fluctuations.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Gear, Foot Locker, and Sports Direct are top retailers driving sales and profit.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diversity among retailers correlates with higher sales volumes.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and sales channel variations offer actionable insights for targeted marketing and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B22F2-90AF-85CA-D7DD-19D463DF2EC2}"/>
              </a:ext>
            </a:extLst>
          </p:cNvPr>
          <p:cNvSpPr txBox="1"/>
          <p:nvPr/>
        </p:nvSpPr>
        <p:spPr>
          <a:xfrm>
            <a:off x="2607129" y="653144"/>
            <a:ext cx="697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2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380AF-4616-D824-825A-E10F60FD4BFC}"/>
              </a:ext>
            </a:extLst>
          </p:cNvPr>
          <p:cNvSpPr txBox="1"/>
          <p:nvPr/>
        </p:nvSpPr>
        <p:spPr>
          <a:xfrm>
            <a:off x="1447799" y="1797546"/>
            <a:ext cx="8033657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Sales Growth Decline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Top Retailer Relationships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Product Variety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Underperforming Regions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Sales Channels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5D50D-3F2B-9A51-BCF0-D5B1ECDE7503}"/>
              </a:ext>
            </a:extLst>
          </p:cNvPr>
          <p:cNvSpPr txBox="1"/>
          <p:nvPr/>
        </p:nvSpPr>
        <p:spPr>
          <a:xfrm>
            <a:off x="2645228" y="798479"/>
            <a:ext cx="690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and Suggestion</a:t>
            </a:r>
          </a:p>
        </p:txBody>
      </p:sp>
    </p:spTree>
    <p:extLst>
      <p:ext uri="{BB962C8B-B14F-4D97-AF65-F5344CB8AC3E}">
        <p14:creationId xmlns:p14="http://schemas.microsoft.com/office/powerpoint/2010/main" val="12570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013F4-40F0-7A70-26B6-21058FC80E11}"/>
              </a:ext>
            </a:extLst>
          </p:cNvPr>
          <p:cNvSpPr txBox="1"/>
          <p:nvPr/>
        </p:nvSpPr>
        <p:spPr>
          <a:xfrm>
            <a:off x="5889171" y="4197067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76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C855-FCFC-8EA2-2A87-6B7D5E0E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36914"/>
            <a:ext cx="10613572" cy="497477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columns: Retailer, Retailer ID, Invoice Date, Region, State, City, Gender Type, Product Category, Price per Unit, Units Sold, Total Sales, Operating Profit, Operating Margin, Sales Method.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several brands and sales channels, e.g., Foot Locker, Amazon, Sports Direct, Walmart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financial data: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Units Sold and Price per Unit to compute Total Sales.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Operating Profit and Operating Margin for profitability insights.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Extensive geographic coverage: major cities and regions, retail types, and genders are all included.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AB24-EDE1-2382-E49E-12981FCF41E1}"/>
              </a:ext>
            </a:extLst>
          </p:cNvPr>
          <p:cNvSpPr txBox="1"/>
          <p:nvPr/>
        </p:nvSpPr>
        <p:spPr>
          <a:xfrm>
            <a:off x="2090056" y="326964"/>
            <a:ext cx="782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38442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F1DC4-F988-48AC-3BFB-B8317568DD1E}"/>
              </a:ext>
            </a:extLst>
          </p:cNvPr>
          <p:cNvSpPr txBox="1"/>
          <p:nvPr/>
        </p:nvSpPr>
        <p:spPr>
          <a:xfrm>
            <a:off x="1026310" y="1306286"/>
            <a:ext cx="10556089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granular: line-by-line transactions, enabling detailed analysis of specific sales dates, product types, and performance by region and retailer.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systemic missing values evident in sampled rows; all major fields are populated.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margin varies by product category and method, showing differences in profit efficiency across products, regions, and channels.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suited for exploratory analysis, profitability modeling, sales trends, regional comparisons, and performance benchmarking across Adidas retail and e-commerce operations.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2F357-07B9-B951-3F67-941AB99445CB}"/>
              </a:ext>
            </a:extLst>
          </p:cNvPr>
          <p:cNvSpPr txBox="1"/>
          <p:nvPr/>
        </p:nvSpPr>
        <p:spPr>
          <a:xfrm>
            <a:off x="2579914" y="631372"/>
            <a:ext cx="703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4F4B6-1650-0D9B-0A62-BF584AF2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6" y="1411240"/>
            <a:ext cx="3139937" cy="1037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96322-A707-AFB1-57AD-51FFC11A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67"/>
          <a:stretch>
            <a:fillRect/>
          </a:stretch>
        </p:blipFill>
        <p:spPr>
          <a:xfrm>
            <a:off x="696962" y="2510713"/>
            <a:ext cx="3091267" cy="1234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179FB-2588-9219-ADEB-F90D75C2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2" y="3745335"/>
            <a:ext cx="3139937" cy="130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487E7-A8BA-2DFE-057E-AF2CB821C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2" y="5108025"/>
            <a:ext cx="3115601" cy="1135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D9C96-4B00-3634-B957-E7B9BF422840}"/>
              </a:ext>
            </a:extLst>
          </p:cNvPr>
          <p:cNvSpPr txBox="1"/>
          <p:nvPr/>
        </p:nvSpPr>
        <p:spPr>
          <a:xfrm>
            <a:off x="4517571" y="1207642"/>
            <a:ext cx="7358743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KPI cards display summary statistics: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198.7K (in green), representing the overall revenue for the selected period.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63.12K (in green), showing profitability during the same period.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Growth %: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-72.3% (in red), which means there’s a significant decline in sales compared to the previous period. The red color is a visual indicator of negative growth, signaling a performance concern.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Units Sold: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2,479K, highlighting total product volume moved.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61591-75EE-A250-0A19-EA4C43E7D346}"/>
              </a:ext>
            </a:extLst>
          </p:cNvPr>
          <p:cNvSpPr txBox="1"/>
          <p:nvPr/>
        </p:nvSpPr>
        <p:spPr>
          <a:xfrm>
            <a:off x="2206092" y="555089"/>
            <a:ext cx="690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 View 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5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0ABBCF-01BA-D367-DED9-D99C9972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43" r="1456" b="2091"/>
          <a:stretch>
            <a:fillRect/>
          </a:stretch>
        </p:blipFill>
        <p:spPr>
          <a:xfrm>
            <a:off x="381001" y="1556657"/>
            <a:ext cx="6629400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EE4E6-7EE3-27BD-342F-14C7E194156F}"/>
              </a:ext>
            </a:extLst>
          </p:cNvPr>
          <p:cNvSpPr txBox="1"/>
          <p:nvPr/>
        </p:nvSpPr>
        <p:spPr>
          <a:xfrm>
            <a:off x="7293429" y="1338943"/>
            <a:ext cx="43760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chart shows the trend of total sales (blue) and total profit (green) over time from January 2020 to December 2021.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spike or dip represents high or low sales periods, highlighting the seasonality and key growth points. For example, sales peak at 12.3 million at one point, indicating a major sales event or promotion.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generally follows sales trends, showing business profitability alignment with revenue over time.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0178-CA71-150D-984C-DB5F68799546}"/>
              </a:ext>
            </a:extLst>
          </p:cNvPr>
          <p:cNvSpPr txBox="1"/>
          <p:nvPr/>
        </p:nvSpPr>
        <p:spPr>
          <a:xfrm>
            <a:off x="1709057" y="28303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and Profit (Time Series)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1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885469-83D8-9E17-252E-4E8703AE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37"/>
          <a:stretch>
            <a:fillRect/>
          </a:stretch>
        </p:blipFill>
        <p:spPr>
          <a:xfrm>
            <a:off x="348344" y="1404257"/>
            <a:ext cx="7151914" cy="4659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84B51-ADBE-C6ED-B7B3-C9A3A4B484EE}"/>
              </a:ext>
            </a:extLst>
          </p:cNvPr>
          <p:cNvSpPr txBox="1"/>
          <p:nvPr/>
        </p:nvSpPr>
        <p:spPr>
          <a:xfrm>
            <a:off x="7228114" y="1840974"/>
            <a:ext cx="4615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stacked bar chart analyzes total profit across five major U.S. regions and separates it by retailer.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colored block represents a retailer’s contribution, such as West Gear leading in the West region with 45 million profit, while Walmart and Sports Direct dominate in the South and Southeast.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helps identify high-performing regions and major retail contributors to Adidas’s profit.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91800-EF5C-12F0-DE1E-BEE5B76D3B44}"/>
              </a:ext>
            </a:extLst>
          </p:cNvPr>
          <p:cNvSpPr txBox="1"/>
          <p:nvPr/>
        </p:nvSpPr>
        <p:spPr>
          <a:xfrm>
            <a:off x="1698172" y="422286"/>
            <a:ext cx="93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Category Breakdown by Region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16BE9F-562F-0AE4-8728-E19E222D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3" r="3012" b="3098"/>
          <a:stretch>
            <a:fillRect/>
          </a:stretch>
        </p:blipFill>
        <p:spPr>
          <a:xfrm>
            <a:off x="726530" y="1545771"/>
            <a:ext cx="5815784" cy="4221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DB2C5-85FE-F0AC-710B-3EE38A3432F8}"/>
              </a:ext>
            </a:extLst>
          </p:cNvPr>
          <p:cNvSpPr txBox="1"/>
          <p:nvPr/>
        </p:nvSpPr>
        <p:spPr>
          <a:xfrm>
            <a:off x="6803571" y="1942237"/>
            <a:ext cx="48114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filled map visualizes total sales by state, colored by region: Midwest, Northeast, South, Southeast, and West.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clearly depicts regional sales strengths, with the West and Midwest regions accounting for large sales volumes.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map helps geographically pinpoint where Adidas performs best across the U.S.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02DD6-0E73-56FC-85AA-B56A3333F2D9}"/>
              </a:ext>
            </a:extLst>
          </p:cNvPr>
          <p:cNvSpPr txBox="1"/>
          <p:nvPr/>
        </p:nvSpPr>
        <p:spPr>
          <a:xfrm>
            <a:off x="2264227" y="490263"/>
            <a:ext cx="812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State and Region (Map)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9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88FA4-85CF-7D09-A872-E6F46226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37" r="3088" b="3308"/>
          <a:stretch>
            <a:fillRect/>
          </a:stretch>
        </p:blipFill>
        <p:spPr>
          <a:xfrm>
            <a:off x="541474" y="1393371"/>
            <a:ext cx="5554526" cy="4207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7C718-5AC8-CAE1-BCBA-598557B299AF}"/>
              </a:ext>
            </a:extLst>
          </p:cNvPr>
          <p:cNvSpPr txBox="1"/>
          <p:nvPr/>
        </p:nvSpPr>
        <p:spPr>
          <a:xfrm>
            <a:off x="6760028" y="1928336"/>
            <a:ext cx="46808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ranks the top 10 cities for total sales, showing Charleston and New York at 40 million each, followed by San Francisco and Portland.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provides insight into geographic markets driving Adidas’s revenue and aids strategic decisions for distribution and marketing.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FC1C7-B6E4-1400-6C14-C4A1C8E2D955}"/>
              </a:ext>
            </a:extLst>
          </p:cNvPr>
          <p:cNvSpPr txBox="1"/>
          <p:nvPr/>
        </p:nvSpPr>
        <p:spPr>
          <a:xfrm>
            <a:off x="1676400" y="315686"/>
            <a:ext cx="938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Cities by Sales (Horizontal Bar Chart)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21649-C1CF-025F-94FC-253E2D93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1828799"/>
            <a:ext cx="6324600" cy="3984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42219-E3E6-CAC7-FC42-4F60780B831C}"/>
              </a:ext>
            </a:extLst>
          </p:cNvPr>
          <p:cNvSpPr txBox="1"/>
          <p:nvPr/>
        </p:nvSpPr>
        <p:spPr>
          <a:xfrm>
            <a:off x="6912427" y="2151727"/>
            <a:ext cx="48114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donut chart breaks down total sales by selling method: In-store (39.63%), Outlet (32.85%), and Online (27.52%).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 sales are the highest, followed by Outlet and Online.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comparison helps understand sales channel performance and where focus may be needed for growth.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12170-86DC-3699-7369-D2F63F207A41}"/>
              </a:ext>
            </a:extLst>
          </p:cNvPr>
          <p:cNvSpPr txBox="1"/>
          <p:nvPr/>
        </p:nvSpPr>
        <p:spPr>
          <a:xfrm>
            <a:off x="1894114" y="628470"/>
            <a:ext cx="918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Selling Method (Donut Chart)</a:t>
            </a: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943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SALES FINANCIAL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Ranjani Priyaa</dc:creator>
  <cp:lastModifiedBy>Ranjani Priyaa</cp:lastModifiedBy>
  <cp:revision>2</cp:revision>
  <dcterms:created xsi:type="dcterms:W3CDTF">2025-09-25T10:33:50Z</dcterms:created>
  <dcterms:modified xsi:type="dcterms:W3CDTF">2025-09-25T10:35:27Z</dcterms:modified>
</cp:coreProperties>
</file>