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523" r:id="rId6"/>
    <p:sldId id="260" r:id="rId7"/>
    <p:sldId id="268" r:id="rId8"/>
    <p:sldId id="261" r:id="rId9"/>
    <p:sldId id="262" r:id="rId10"/>
    <p:sldId id="263" r:id="rId11"/>
    <p:sldId id="264" r:id="rId12"/>
    <p:sldId id="265" r:id="rId13"/>
    <p:sldId id="266" r:id="rId14"/>
    <p:sldId id="267" r:id="rId15"/>
    <p:sldId id="269" r:id="rId16"/>
    <p:sldId id="270" r:id="rId17"/>
    <p:sldId id="271" r:id="rId18"/>
    <p:sldId id="272" r:id="rId19"/>
    <p:sldId id="276" r:id="rId20"/>
    <p:sldId id="277" r:id="rId21"/>
    <p:sldId id="278" r:id="rId22"/>
    <p:sldId id="279" r:id="rId23"/>
    <p:sldId id="280" r:id="rId24"/>
    <p:sldId id="281" r:id="rId25"/>
    <p:sldId id="282" r:id="rId26"/>
    <p:sldId id="283" r:id="rId27"/>
    <p:sldId id="284" r:id="rId28"/>
    <p:sldId id="285" r:id="rId29"/>
    <p:sldId id="511" r:id="rId30"/>
    <p:sldId id="512" r:id="rId31"/>
    <p:sldId id="513" r:id="rId32"/>
    <p:sldId id="286" r:id="rId33"/>
    <p:sldId id="514" r:id="rId34"/>
    <p:sldId id="515" r:id="rId35"/>
    <p:sldId id="516" r:id="rId36"/>
    <p:sldId id="522" r:id="rId37"/>
    <p:sldId id="311" r:id="rId38"/>
    <p:sldId id="31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9" autoAdjust="0"/>
    <p:restoredTop sz="94660"/>
  </p:normalViewPr>
  <p:slideViewPr>
    <p:cSldViewPr snapToGrid="0">
      <p:cViewPr varScale="1">
        <p:scale>
          <a:sx n="88" d="100"/>
          <a:sy n="88" d="100"/>
        </p:scale>
        <p:origin x="11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8F6C0C-D440-481E-909F-E7A8690A40D8}"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194045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F6C0C-D440-481E-909F-E7A8690A40D8}"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27229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F6C0C-D440-481E-909F-E7A8690A40D8}"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358486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F6C0C-D440-481E-909F-E7A8690A40D8}"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321968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F6C0C-D440-481E-909F-E7A8690A40D8}"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326675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8F6C0C-D440-481E-909F-E7A8690A40D8}"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325673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8F6C0C-D440-481E-909F-E7A8690A40D8}"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209717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8F6C0C-D440-481E-909F-E7A8690A40D8}"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8548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F6C0C-D440-481E-909F-E7A8690A40D8}"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35130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8F6C0C-D440-481E-909F-E7A8690A40D8}"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388091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8F6C0C-D440-481E-909F-E7A8690A40D8}"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82E68-D529-4C1D-BA9A-AF40CD826323}" type="slidenum">
              <a:rPr lang="en-IN" smtClean="0"/>
              <a:t>‹#›</a:t>
            </a:fld>
            <a:endParaRPr lang="en-IN"/>
          </a:p>
        </p:txBody>
      </p:sp>
    </p:spTree>
    <p:extLst>
      <p:ext uri="{BB962C8B-B14F-4D97-AF65-F5344CB8AC3E}">
        <p14:creationId xmlns:p14="http://schemas.microsoft.com/office/powerpoint/2010/main" val="297247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F6C0C-D440-481E-909F-E7A8690A40D8}" type="datetimeFigureOut">
              <a:rPr lang="en-IN" smtClean="0"/>
              <a:t>13-02-2023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82E68-D529-4C1D-BA9A-AF40CD826323}" type="slidenum">
              <a:rPr lang="en-IN" smtClean="0"/>
              <a:t>‹#›</a:t>
            </a:fld>
            <a:endParaRPr lang="en-IN"/>
          </a:p>
        </p:txBody>
      </p:sp>
    </p:spTree>
    <p:extLst>
      <p:ext uri="{BB962C8B-B14F-4D97-AF65-F5344CB8AC3E}">
        <p14:creationId xmlns:p14="http://schemas.microsoft.com/office/powerpoint/2010/main" val="564338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4A4B-A804-4597-A08B-F82336EFCD83}"/>
              </a:ext>
            </a:extLst>
          </p:cNvPr>
          <p:cNvSpPr>
            <a:spLocks noGrp="1"/>
          </p:cNvSpPr>
          <p:nvPr>
            <p:ph type="ctrTitle"/>
          </p:nvPr>
        </p:nvSpPr>
        <p:spPr>
          <a:xfrm>
            <a:off x="623500" y="2145999"/>
            <a:ext cx="7772400" cy="951401"/>
          </a:xfrm>
        </p:spPr>
        <p:txBody>
          <a:bodyPr/>
          <a:lstStyle/>
          <a:p>
            <a:r>
              <a:rPr lang="en-IN" dirty="0"/>
              <a:t>Bioinformatics</a:t>
            </a:r>
          </a:p>
        </p:txBody>
      </p:sp>
      <p:sp>
        <p:nvSpPr>
          <p:cNvPr id="3" name="Title 1">
            <a:extLst>
              <a:ext uri="{FF2B5EF4-FFF2-40B4-BE49-F238E27FC236}">
                <a16:creationId xmlns:a16="http://schemas.microsoft.com/office/drawing/2014/main" id="{DE135655-8E09-4393-A7AA-99BA564CF7EE}"/>
              </a:ext>
            </a:extLst>
          </p:cNvPr>
          <p:cNvSpPr txBox="1">
            <a:spLocks/>
          </p:cNvSpPr>
          <p:nvPr/>
        </p:nvSpPr>
        <p:spPr>
          <a:xfrm>
            <a:off x="623500" y="4863317"/>
            <a:ext cx="7772400" cy="9514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IN" sz="3200" dirty="0"/>
              <a:t>Ranjan Jyoti </a:t>
            </a:r>
            <a:r>
              <a:rPr lang="en-IN" sz="3200" dirty="0" err="1"/>
              <a:t>Sarma</a:t>
            </a:r>
            <a:endParaRPr lang="en-IN" sz="3200" dirty="0"/>
          </a:p>
          <a:p>
            <a:pPr algn="r"/>
            <a:r>
              <a:rPr lang="en-IN" sz="2000" i="1" dirty="0" err="1"/>
              <a:t>M.Sc</a:t>
            </a:r>
            <a:r>
              <a:rPr lang="en-IN" sz="2000" i="1" dirty="0"/>
              <a:t>, M.Phil.</a:t>
            </a:r>
          </a:p>
        </p:txBody>
      </p:sp>
    </p:spTree>
    <p:extLst>
      <p:ext uri="{BB962C8B-B14F-4D97-AF65-F5344CB8AC3E}">
        <p14:creationId xmlns:p14="http://schemas.microsoft.com/office/powerpoint/2010/main" val="428538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1EF8-FB7A-4C7A-BA1A-1CC054C4511B}"/>
              </a:ext>
            </a:extLst>
          </p:cNvPr>
          <p:cNvSpPr>
            <a:spLocks noGrp="1"/>
          </p:cNvSpPr>
          <p:nvPr>
            <p:ph type="title"/>
          </p:nvPr>
        </p:nvSpPr>
        <p:spPr>
          <a:xfrm>
            <a:off x="197826" y="180487"/>
            <a:ext cx="7886700" cy="315911"/>
          </a:xfrm>
        </p:spPr>
        <p:txBody>
          <a:bodyPr>
            <a:noAutofit/>
          </a:bodyPr>
          <a:lstStyle/>
          <a:p>
            <a:r>
              <a:rPr lang="en-IN" sz="2800" b="1" dirty="0"/>
              <a:t>Ensemble Genome Browser for Vertebrates:</a:t>
            </a:r>
          </a:p>
        </p:txBody>
      </p:sp>
      <p:pic>
        <p:nvPicPr>
          <p:cNvPr id="5" name="Picture 4">
            <a:extLst>
              <a:ext uri="{FF2B5EF4-FFF2-40B4-BE49-F238E27FC236}">
                <a16:creationId xmlns:a16="http://schemas.microsoft.com/office/drawing/2014/main" id="{EA4AB501-E3D3-4C79-991C-B4ECD9CBB675}"/>
              </a:ext>
            </a:extLst>
          </p:cNvPr>
          <p:cNvPicPr>
            <a:picLocks noChangeAspect="1"/>
          </p:cNvPicPr>
          <p:nvPr/>
        </p:nvPicPr>
        <p:blipFill>
          <a:blip r:embed="rId2"/>
          <a:stretch>
            <a:fillRect/>
          </a:stretch>
        </p:blipFill>
        <p:spPr>
          <a:xfrm>
            <a:off x="0" y="1334604"/>
            <a:ext cx="9144000" cy="4188791"/>
          </a:xfrm>
          <a:prstGeom prst="rect">
            <a:avLst/>
          </a:prstGeom>
        </p:spPr>
      </p:pic>
    </p:spTree>
    <p:extLst>
      <p:ext uri="{BB962C8B-B14F-4D97-AF65-F5344CB8AC3E}">
        <p14:creationId xmlns:p14="http://schemas.microsoft.com/office/powerpoint/2010/main" val="389335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6DB2A1-44D2-41F6-93E9-67CB2826F2EE}"/>
              </a:ext>
            </a:extLst>
          </p:cNvPr>
          <p:cNvPicPr>
            <a:picLocks noChangeAspect="1"/>
          </p:cNvPicPr>
          <p:nvPr/>
        </p:nvPicPr>
        <p:blipFill>
          <a:blip r:embed="rId2"/>
          <a:stretch>
            <a:fillRect/>
          </a:stretch>
        </p:blipFill>
        <p:spPr>
          <a:xfrm>
            <a:off x="0" y="85017"/>
            <a:ext cx="9144000" cy="4032689"/>
          </a:xfrm>
          <a:prstGeom prst="rect">
            <a:avLst/>
          </a:prstGeom>
        </p:spPr>
      </p:pic>
      <p:pic>
        <p:nvPicPr>
          <p:cNvPr id="5" name="Picture 4">
            <a:extLst>
              <a:ext uri="{FF2B5EF4-FFF2-40B4-BE49-F238E27FC236}">
                <a16:creationId xmlns:a16="http://schemas.microsoft.com/office/drawing/2014/main" id="{0033FB5B-251B-4EA0-8B4D-6D65554BCF7E}"/>
              </a:ext>
            </a:extLst>
          </p:cNvPr>
          <p:cNvPicPr>
            <a:picLocks noChangeAspect="1"/>
          </p:cNvPicPr>
          <p:nvPr/>
        </p:nvPicPr>
        <p:blipFill>
          <a:blip r:embed="rId3"/>
          <a:stretch>
            <a:fillRect/>
          </a:stretch>
        </p:blipFill>
        <p:spPr>
          <a:xfrm>
            <a:off x="0" y="4117706"/>
            <a:ext cx="9144000" cy="2320549"/>
          </a:xfrm>
          <a:prstGeom prst="rect">
            <a:avLst/>
          </a:prstGeom>
        </p:spPr>
      </p:pic>
    </p:spTree>
    <p:extLst>
      <p:ext uri="{BB962C8B-B14F-4D97-AF65-F5344CB8AC3E}">
        <p14:creationId xmlns:p14="http://schemas.microsoft.com/office/powerpoint/2010/main" val="1846502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EAD2FA-AC2D-46DC-97E0-21BE0DF7B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607" y="114300"/>
            <a:ext cx="7112977" cy="6629400"/>
          </a:xfrm>
        </p:spPr>
      </p:pic>
    </p:spTree>
    <p:extLst>
      <p:ext uri="{BB962C8B-B14F-4D97-AF65-F5344CB8AC3E}">
        <p14:creationId xmlns:p14="http://schemas.microsoft.com/office/powerpoint/2010/main" val="208912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58E7F6-BCCB-4560-BAFE-30E70A6BBE90}"/>
              </a:ext>
            </a:extLst>
          </p:cNvPr>
          <p:cNvPicPr>
            <a:picLocks noChangeAspect="1"/>
          </p:cNvPicPr>
          <p:nvPr/>
        </p:nvPicPr>
        <p:blipFill>
          <a:blip r:embed="rId2"/>
          <a:stretch>
            <a:fillRect/>
          </a:stretch>
        </p:blipFill>
        <p:spPr>
          <a:xfrm>
            <a:off x="0" y="1193363"/>
            <a:ext cx="9144000" cy="4471274"/>
          </a:xfrm>
          <a:prstGeom prst="rect">
            <a:avLst/>
          </a:prstGeom>
        </p:spPr>
      </p:pic>
      <p:sp>
        <p:nvSpPr>
          <p:cNvPr id="5" name="Rectangle 4">
            <a:extLst>
              <a:ext uri="{FF2B5EF4-FFF2-40B4-BE49-F238E27FC236}">
                <a16:creationId xmlns:a16="http://schemas.microsoft.com/office/drawing/2014/main" id="{5292E84E-D6D0-4AA8-ABF6-3E1418D07519}"/>
              </a:ext>
            </a:extLst>
          </p:cNvPr>
          <p:cNvSpPr/>
          <p:nvPr/>
        </p:nvSpPr>
        <p:spPr>
          <a:xfrm>
            <a:off x="90271" y="325287"/>
            <a:ext cx="3850028" cy="369332"/>
          </a:xfrm>
          <a:prstGeom prst="rect">
            <a:avLst/>
          </a:prstGeom>
        </p:spPr>
        <p:txBody>
          <a:bodyPr wrap="none">
            <a:spAutoFit/>
          </a:bodyPr>
          <a:lstStyle/>
          <a:p>
            <a:r>
              <a:rPr lang="en-IN" b="1" dirty="0"/>
              <a:t>Ensemble Genome Browser for Plants:</a:t>
            </a:r>
            <a:endParaRPr lang="en-IN" dirty="0"/>
          </a:p>
        </p:txBody>
      </p:sp>
    </p:spTree>
    <p:extLst>
      <p:ext uri="{BB962C8B-B14F-4D97-AF65-F5344CB8AC3E}">
        <p14:creationId xmlns:p14="http://schemas.microsoft.com/office/powerpoint/2010/main" val="105138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9AE893-95DA-4DDF-9E86-BCA109E1BA63}"/>
              </a:ext>
            </a:extLst>
          </p:cNvPr>
          <p:cNvPicPr>
            <a:picLocks noChangeAspect="1"/>
          </p:cNvPicPr>
          <p:nvPr/>
        </p:nvPicPr>
        <p:blipFill>
          <a:blip r:embed="rId2"/>
          <a:stretch>
            <a:fillRect/>
          </a:stretch>
        </p:blipFill>
        <p:spPr>
          <a:xfrm>
            <a:off x="0" y="1290209"/>
            <a:ext cx="9144000" cy="4277582"/>
          </a:xfrm>
          <a:prstGeom prst="rect">
            <a:avLst/>
          </a:prstGeom>
        </p:spPr>
      </p:pic>
      <p:sp>
        <p:nvSpPr>
          <p:cNvPr id="5" name="Rectangle 4">
            <a:extLst>
              <a:ext uri="{FF2B5EF4-FFF2-40B4-BE49-F238E27FC236}">
                <a16:creationId xmlns:a16="http://schemas.microsoft.com/office/drawing/2014/main" id="{FC48EB5B-D984-4DA6-8383-301BAC4D604B}"/>
              </a:ext>
            </a:extLst>
          </p:cNvPr>
          <p:cNvSpPr/>
          <p:nvPr/>
        </p:nvSpPr>
        <p:spPr>
          <a:xfrm>
            <a:off x="90271" y="325287"/>
            <a:ext cx="4408066" cy="369332"/>
          </a:xfrm>
          <a:prstGeom prst="rect">
            <a:avLst/>
          </a:prstGeom>
        </p:spPr>
        <p:txBody>
          <a:bodyPr wrap="none">
            <a:spAutoFit/>
          </a:bodyPr>
          <a:lstStyle/>
          <a:p>
            <a:r>
              <a:rPr lang="en-IN" b="1" dirty="0"/>
              <a:t>Ensemble Genome Browser for Prokaryotes:</a:t>
            </a:r>
            <a:endParaRPr lang="en-IN" dirty="0"/>
          </a:p>
        </p:txBody>
      </p:sp>
    </p:spTree>
    <p:extLst>
      <p:ext uri="{BB962C8B-B14F-4D97-AF65-F5344CB8AC3E}">
        <p14:creationId xmlns:p14="http://schemas.microsoft.com/office/powerpoint/2010/main" val="97139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09600"/>
            <a:ext cx="7772400" cy="6019800"/>
          </a:xfrm>
        </p:spPr>
        <p:txBody>
          <a:bodyPr>
            <a:normAutofit/>
          </a:bodyPr>
          <a:lstStyle/>
          <a:p>
            <a:pPr marL="12700" marR="262997" algn="just">
              <a:lnSpc>
                <a:spcPts val="3240"/>
              </a:lnSpc>
              <a:spcBef>
                <a:spcPts val="372"/>
              </a:spcBef>
            </a:pPr>
            <a:r>
              <a:rPr lang="en-US" sz="2000" b="1" dirty="0">
                <a:latin typeface="Arial" pitchFamily="34" charset="0"/>
                <a:cs typeface="Arial" pitchFamily="34" charset="0"/>
              </a:rPr>
              <a:t>D</a:t>
            </a:r>
            <a:r>
              <a:rPr lang="en-US" sz="2000" b="1" spc="9" dirty="0">
                <a:latin typeface="Arial" pitchFamily="34" charset="0"/>
                <a:cs typeface="Arial" pitchFamily="34" charset="0"/>
              </a:rPr>
              <a:t>N</a:t>
            </a:r>
            <a:r>
              <a:rPr lang="en-US" sz="2000" b="1" dirty="0">
                <a:latin typeface="Arial" pitchFamily="34" charset="0"/>
                <a:cs typeface="Arial" pitchFamily="34" charset="0"/>
              </a:rPr>
              <a:t>A</a:t>
            </a:r>
            <a:r>
              <a:rPr lang="en-US" sz="2000" b="1" spc="-19" dirty="0">
                <a:latin typeface="Arial" pitchFamily="34" charset="0"/>
                <a:cs typeface="Arial" pitchFamily="34" charset="0"/>
              </a:rPr>
              <a:t> </a:t>
            </a:r>
            <a:r>
              <a:rPr lang="en-US" sz="2000" b="1" dirty="0">
                <a:latin typeface="Arial" pitchFamily="34" charset="0"/>
                <a:cs typeface="Arial" pitchFamily="34" charset="0"/>
              </a:rPr>
              <a:t>s</a:t>
            </a:r>
            <a:r>
              <a:rPr lang="en-US" sz="2000" b="1" spc="9" dirty="0">
                <a:latin typeface="Arial" pitchFamily="34" charset="0"/>
                <a:cs typeface="Arial" pitchFamily="34" charset="0"/>
              </a:rPr>
              <a:t>e</a:t>
            </a:r>
            <a:r>
              <a:rPr lang="en-US" sz="2000" b="1" dirty="0">
                <a:latin typeface="Arial" pitchFamily="34" charset="0"/>
                <a:cs typeface="Arial" pitchFamily="34" charset="0"/>
              </a:rPr>
              <a:t>quen</a:t>
            </a:r>
            <a:r>
              <a:rPr lang="en-US" sz="2000" b="1" spc="9" dirty="0">
                <a:latin typeface="Arial" pitchFamily="34" charset="0"/>
                <a:cs typeface="Arial" pitchFamily="34" charset="0"/>
              </a:rPr>
              <a:t>c</a:t>
            </a:r>
            <a:r>
              <a:rPr lang="en-US" sz="2000" b="1" dirty="0">
                <a:latin typeface="Arial" pitchFamily="34" charset="0"/>
                <a:cs typeface="Arial" pitchFamily="34" charset="0"/>
              </a:rPr>
              <a:t>ing</a:t>
            </a:r>
            <a:r>
              <a:rPr lang="en-US" sz="2000" b="1" spc="-9" dirty="0">
                <a:latin typeface="Arial" pitchFamily="34" charset="0"/>
                <a:cs typeface="Arial" pitchFamily="34" charset="0"/>
              </a:rPr>
              <a:t> </a:t>
            </a:r>
            <a:r>
              <a:rPr lang="en-US" sz="2000" dirty="0">
                <a:latin typeface="Arial" pitchFamily="34" charset="0"/>
                <a:cs typeface="Arial" pitchFamily="34" charset="0"/>
              </a:rPr>
              <a:t>is the</a:t>
            </a:r>
            <a:r>
              <a:rPr lang="en-US" sz="2000" spc="-9" dirty="0">
                <a:latin typeface="Arial" pitchFamily="34" charset="0"/>
                <a:cs typeface="Arial" pitchFamily="34" charset="0"/>
              </a:rPr>
              <a:t> </a:t>
            </a:r>
            <a:r>
              <a:rPr lang="en-US" sz="2000" dirty="0">
                <a:latin typeface="Arial" pitchFamily="34" charset="0"/>
                <a:cs typeface="Arial" pitchFamily="34" charset="0"/>
              </a:rPr>
              <a:t>p</a:t>
            </a:r>
            <a:r>
              <a:rPr lang="en-US" sz="2000" spc="-54" dirty="0">
                <a:latin typeface="Arial" pitchFamily="34" charset="0"/>
                <a:cs typeface="Arial" pitchFamily="34" charset="0"/>
              </a:rPr>
              <a:t>r</a:t>
            </a:r>
            <a:r>
              <a:rPr lang="en-US" sz="2000" dirty="0">
                <a:latin typeface="Arial" pitchFamily="34" charset="0"/>
                <a:cs typeface="Arial" pitchFamily="34" charset="0"/>
              </a:rPr>
              <a:t>ocess of </a:t>
            </a:r>
            <a:r>
              <a:rPr lang="en-US" sz="2000" spc="-9" dirty="0">
                <a:latin typeface="Arial" pitchFamily="34" charset="0"/>
                <a:cs typeface="Arial" pitchFamily="34" charset="0"/>
              </a:rPr>
              <a:t>d</a:t>
            </a:r>
            <a:r>
              <a:rPr lang="en-US" sz="2000" spc="-14" dirty="0">
                <a:latin typeface="Arial" pitchFamily="34" charset="0"/>
                <a:cs typeface="Arial" pitchFamily="34" charset="0"/>
              </a:rPr>
              <a:t>e</a:t>
            </a:r>
            <a:r>
              <a:rPr lang="en-US" sz="2000" spc="-34" dirty="0">
                <a:latin typeface="Arial" pitchFamily="34" charset="0"/>
                <a:cs typeface="Arial" pitchFamily="34" charset="0"/>
              </a:rPr>
              <a:t>t</a:t>
            </a:r>
            <a:r>
              <a:rPr lang="en-US" sz="2000" dirty="0">
                <a:latin typeface="Arial" pitchFamily="34" charset="0"/>
                <a:cs typeface="Arial" pitchFamily="34" charset="0"/>
              </a:rPr>
              <a:t>e</a:t>
            </a:r>
            <a:r>
              <a:rPr lang="en-US" sz="2000" spc="-4" dirty="0">
                <a:latin typeface="Arial" pitchFamily="34" charset="0"/>
                <a:cs typeface="Arial" pitchFamily="34" charset="0"/>
              </a:rPr>
              <a:t>r</a:t>
            </a:r>
            <a:r>
              <a:rPr lang="en-US" sz="2000" dirty="0">
                <a:latin typeface="Arial" pitchFamily="34" charset="0"/>
                <a:cs typeface="Arial" pitchFamily="34" charset="0"/>
              </a:rPr>
              <a:t>min</a:t>
            </a:r>
            <a:r>
              <a:rPr lang="en-US" sz="2000" spc="-9" dirty="0">
                <a:latin typeface="Arial" pitchFamily="34" charset="0"/>
                <a:cs typeface="Arial" pitchFamily="34" charset="0"/>
              </a:rPr>
              <a:t>i</a:t>
            </a:r>
            <a:r>
              <a:rPr lang="en-US" sz="2000" dirty="0">
                <a:latin typeface="Arial" pitchFamily="34" charset="0"/>
                <a:cs typeface="Arial" pitchFamily="34" charset="0"/>
              </a:rPr>
              <a:t>ng the p</a:t>
            </a:r>
            <a:r>
              <a:rPr lang="en-US" sz="2000" spc="-50" dirty="0">
                <a:latin typeface="Arial" pitchFamily="34" charset="0"/>
                <a:cs typeface="Arial" pitchFamily="34" charset="0"/>
              </a:rPr>
              <a:t>r</a:t>
            </a:r>
            <a:r>
              <a:rPr lang="en-US" sz="2000" dirty="0">
                <a:latin typeface="Arial" pitchFamily="34" charset="0"/>
                <a:cs typeface="Arial" pitchFamily="34" charset="0"/>
              </a:rPr>
              <a:t>ecise o</a:t>
            </a:r>
            <a:r>
              <a:rPr lang="en-US" sz="2000" spc="-39" dirty="0">
                <a:latin typeface="Arial" pitchFamily="34" charset="0"/>
                <a:cs typeface="Arial" pitchFamily="34" charset="0"/>
              </a:rPr>
              <a:t>r</a:t>
            </a:r>
            <a:r>
              <a:rPr lang="en-US" sz="2000" dirty="0">
                <a:latin typeface="Arial" pitchFamily="34" charset="0"/>
                <a:cs typeface="Arial" pitchFamily="34" charset="0"/>
              </a:rPr>
              <a:t>der of</a:t>
            </a:r>
            <a:r>
              <a:rPr lang="en-US" sz="2000" spc="-14" dirty="0">
                <a:latin typeface="Arial" pitchFamily="34" charset="0"/>
                <a:cs typeface="Arial" pitchFamily="34" charset="0"/>
              </a:rPr>
              <a:t> </a:t>
            </a:r>
            <a:r>
              <a:rPr lang="en-US" sz="2000" dirty="0">
                <a:latin typeface="Arial" pitchFamily="34" charset="0"/>
                <a:cs typeface="Arial" pitchFamily="34" charset="0"/>
              </a:rPr>
              <a:t>nuc</a:t>
            </a:r>
            <a:r>
              <a:rPr lang="en-US" sz="2000" spc="-9" dirty="0">
                <a:latin typeface="Arial" pitchFamily="34" charset="0"/>
                <a:cs typeface="Arial" pitchFamily="34" charset="0"/>
              </a:rPr>
              <a:t>l</a:t>
            </a:r>
            <a:r>
              <a:rPr lang="en-US" sz="2000" dirty="0">
                <a:latin typeface="Arial" pitchFamily="34" charset="0"/>
                <a:cs typeface="Arial" pitchFamily="34" charset="0"/>
              </a:rPr>
              <a:t>eoti</a:t>
            </a:r>
            <a:r>
              <a:rPr lang="en-US" sz="2000" spc="-9" dirty="0">
                <a:latin typeface="Arial" pitchFamily="34" charset="0"/>
                <a:cs typeface="Arial" pitchFamily="34" charset="0"/>
              </a:rPr>
              <a:t>d</a:t>
            </a:r>
            <a:r>
              <a:rPr lang="en-US" sz="2000" dirty="0">
                <a:latin typeface="Arial" pitchFamily="34" charset="0"/>
                <a:cs typeface="Arial" pitchFamily="34" charset="0"/>
              </a:rPr>
              <a:t>es or </a:t>
            </a:r>
            <a:r>
              <a:rPr lang="en-US" sz="2000" spc="4" dirty="0">
                <a:latin typeface="Arial" pitchFamily="34" charset="0"/>
                <a:cs typeface="Arial" pitchFamily="34" charset="0"/>
              </a:rPr>
              <a:t>o</a:t>
            </a:r>
            <a:r>
              <a:rPr lang="en-US" sz="2000" spc="-39" dirty="0">
                <a:latin typeface="Arial" pitchFamily="34" charset="0"/>
                <a:cs typeface="Arial" pitchFamily="34" charset="0"/>
              </a:rPr>
              <a:t>r</a:t>
            </a:r>
            <a:r>
              <a:rPr lang="en-US" sz="2000" dirty="0">
                <a:latin typeface="Arial" pitchFamily="34" charset="0"/>
                <a:cs typeface="Arial" pitchFamily="34" charset="0"/>
              </a:rPr>
              <a:t>d</a:t>
            </a:r>
            <a:r>
              <a:rPr lang="en-US" sz="2000" spc="-9" dirty="0">
                <a:latin typeface="Arial" pitchFamily="34" charset="0"/>
                <a:cs typeface="Arial" pitchFamily="34" charset="0"/>
              </a:rPr>
              <a:t>e</a:t>
            </a:r>
            <a:r>
              <a:rPr lang="en-US" sz="2000" dirty="0">
                <a:latin typeface="Arial" pitchFamily="34" charset="0"/>
                <a:cs typeface="Arial" pitchFamily="34" charset="0"/>
              </a:rPr>
              <a:t>r of the </a:t>
            </a:r>
            <a:r>
              <a:rPr lang="en-US" sz="2000" spc="-64" dirty="0">
                <a:latin typeface="Arial" pitchFamily="34" charset="0"/>
                <a:cs typeface="Arial" pitchFamily="34" charset="0"/>
              </a:rPr>
              <a:t>f</a:t>
            </a:r>
            <a:r>
              <a:rPr lang="en-US" sz="2000" dirty="0">
                <a:latin typeface="Arial" pitchFamily="34" charset="0"/>
                <a:cs typeface="Arial" pitchFamily="34" charset="0"/>
              </a:rPr>
              <a:t>our A,T,G and C in DNA Strand.</a:t>
            </a:r>
            <a:endParaRPr lang="en-US" sz="2000" baseline="3034" dirty="0">
              <a:latin typeface="Arial" pitchFamily="34" charset="0"/>
              <a:cs typeface="Arial" pitchFamily="34" charset="0"/>
            </a:endParaRPr>
          </a:p>
          <a:p>
            <a:pPr marL="12700" marR="262997" algn="just">
              <a:lnSpc>
                <a:spcPts val="3240"/>
              </a:lnSpc>
              <a:spcBef>
                <a:spcPts val="372"/>
              </a:spcBef>
            </a:pPr>
            <a:endParaRPr lang="en-US" sz="2000" baseline="3034" dirty="0">
              <a:latin typeface="Arial" pitchFamily="34" charset="0"/>
              <a:cs typeface="Arial" pitchFamily="34" charset="0"/>
            </a:endParaRPr>
          </a:p>
          <a:p>
            <a:pPr marL="12700" marR="262997" algn="just">
              <a:lnSpc>
                <a:spcPts val="3240"/>
              </a:lnSpc>
              <a:spcBef>
                <a:spcPts val="372"/>
              </a:spcBef>
              <a:buNone/>
            </a:pPr>
            <a:endParaRPr lang="en-US" sz="2000" dirty="0">
              <a:latin typeface="Arial" pitchFamily="34" charset="0"/>
              <a:cs typeface="Arial" pitchFamily="34" charset="0"/>
            </a:endParaRPr>
          </a:p>
          <a:p>
            <a:pPr marL="12700" marR="50086" algn="just">
              <a:lnSpc>
                <a:spcPct val="101725"/>
              </a:lnSpc>
              <a:spcBef>
                <a:spcPts val="148"/>
              </a:spcBef>
            </a:pPr>
            <a:r>
              <a:rPr lang="en-US" sz="2000" b="1" dirty="0">
                <a:latin typeface="Arial" pitchFamily="34" charset="0"/>
                <a:cs typeface="Arial" pitchFamily="34" charset="0"/>
              </a:rPr>
              <a:t>M</a:t>
            </a:r>
            <a:r>
              <a:rPr lang="en-US" sz="2000" b="1" spc="-9" dirty="0">
                <a:latin typeface="Arial" pitchFamily="34" charset="0"/>
                <a:cs typeface="Arial" pitchFamily="34" charset="0"/>
              </a:rPr>
              <a:t>e</a:t>
            </a:r>
            <a:r>
              <a:rPr lang="en-US" sz="2000" b="1" dirty="0">
                <a:latin typeface="Arial" pitchFamily="34" charset="0"/>
                <a:cs typeface="Arial" pitchFamily="34" charset="0"/>
              </a:rPr>
              <a:t>thods:</a:t>
            </a:r>
          </a:p>
          <a:p>
            <a:pPr marL="12700" marR="50086" algn="just">
              <a:lnSpc>
                <a:spcPct val="101725"/>
              </a:lnSpc>
              <a:spcBef>
                <a:spcPts val="148"/>
              </a:spcBef>
              <a:buNone/>
            </a:pPr>
            <a:endParaRPr lang="en-US" sz="2000" dirty="0">
              <a:latin typeface="Arial" pitchFamily="34" charset="0"/>
              <a:cs typeface="Arial" pitchFamily="34" charset="0"/>
            </a:endParaRPr>
          </a:p>
          <a:p>
            <a:pPr marL="12700" marR="50086" algn="just">
              <a:lnSpc>
                <a:spcPct val="95825"/>
              </a:lnSpc>
              <a:spcBef>
                <a:spcPts val="729"/>
              </a:spcBef>
            </a:pPr>
            <a:r>
              <a:rPr lang="en-US" sz="2000" dirty="0">
                <a:latin typeface="Arial" pitchFamily="34" charset="0"/>
                <a:cs typeface="Arial" pitchFamily="34" charset="0"/>
              </a:rPr>
              <a:t>Sanger Seque</a:t>
            </a:r>
            <a:r>
              <a:rPr lang="en-US" sz="2000" spc="4" dirty="0">
                <a:latin typeface="Arial" pitchFamily="34" charset="0"/>
                <a:cs typeface="Arial" pitchFamily="34" charset="0"/>
              </a:rPr>
              <a:t>nc</a:t>
            </a:r>
            <a:r>
              <a:rPr lang="en-US" sz="2000" dirty="0">
                <a:latin typeface="Arial" pitchFamily="34" charset="0"/>
                <a:cs typeface="Arial" pitchFamily="34" charset="0"/>
              </a:rPr>
              <a:t>ing</a:t>
            </a:r>
            <a:r>
              <a:rPr lang="en-US" sz="2000" spc="9" dirty="0">
                <a:latin typeface="Arial" pitchFamily="34" charset="0"/>
                <a:cs typeface="Arial" pitchFamily="34" charset="0"/>
              </a:rPr>
              <a:t> </a:t>
            </a:r>
            <a:r>
              <a:rPr lang="en-US" sz="2000" dirty="0">
                <a:latin typeface="Arial" pitchFamily="34" charset="0"/>
                <a:cs typeface="Arial" pitchFamily="34" charset="0"/>
              </a:rPr>
              <a:t>or Chain</a:t>
            </a:r>
            <a:r>
              <a:rPr lang="en-US" sz="2000" spc="-44" dirty="0">
                <a:latin typeface="Arial" pitchFamily="34" charset="0"/>
                <a:cs typeface="Arial" pitchFamily="34" charset="0"/>
              </a:rPr>
              <a:t> </a:t>
            </a:r>
            <a:r>
              <a:rPr lang="en-US" sz="2000" spc="-300" dirty="0">
                <a:latin typeface="Arial" pitchFamily="34" charset="0"/>
                <a:cs typeface="Arial" pitchFamily="34" charset="0"/>
              </a:rPr>
              <a:t>T</a:t>
            </a:r>
            <a:r>
              <a:rPr lang="en-US" sz="2000" dirty="0">
                <a:latin typeface="Arial" pitchFamily="34" charset="0"/>
                <a:cs typeface="Arial" pitchFamily="34" charset="0"/>
              </a:rPr>
              <a:t>erminat</a:t>
            </a:r>
            <a:r>
              <a:rPr lang="en-US" sz="2000" spc="4" dirty="0">
                <a:latin typeface="Arial" pitchFamily="34" charset="0"/>
                <a:cs typeface="Arial" pitchFamily="34" charset="0"/>
              </a:rPr>
              <a:t>i</a:t>
            </a:r>
            <a:r>
              <a:rPr lang="en-US" sz="2000" dirty="0">
                <a:latin typeface="Arial" pitchFamily="34" charset="0"/>
                <a:cs typeface="Arial" pitchFamily="34" charset="0"/>
              </a:rPr>
              <a:t>on Me</a:t>
            </a:r>
            <a:r>
              <a:rPr lang="en-US" sz="2000" spc="9" dirty="0">
                <a:latin typeface="Arial" pitchFamily="34" charset="0"/>
                <a:cs typeface="Arial" pitchFamily="34" charset="0"/>
              </a:rPr>
              <a:t>t</a:t>
            </a:r>
            <a:r>
              <a:rPr lang="en-US" sz="2000" dirty="0">
                <a:latin typeface="Arial" pitchFamily="34" charset="0"/>
                <a:cs typeface="Arial" pitchFamily="34" charset="0"/>
              </a:rPr>
              <a:t>hod.</a:t>
            </a:r>
          </a:p>
          <a:p>
            <a:pPr marL="12700" marR="50086" algn="just">
              <a:lnSpc>
                <a:spcPct val="95825"/>
              </a:lnSpc>
              <a:spcBef>
                <a:spcPts val="729"/>
              </a:spcBef>
            </a:pPr>
            <a:endParaRPr lang="en-US" sz="2000" dirty="0">
              <a:latin typeface="Arial" pitchFamily="34" charset="0"/>
              <a:cs typeface="Arial" pitchFamily="34" charset="0"/>
            </a:endParaRPr>
          </a:p>
          <a:p>
            <a:r>
              <a:rPr lang="en-US" sz="2000" dirty="0">
                <a:latin typeface="Arial" pitchFamily="34" charset="0"/>
                <a:cs typeface="Arial" pitchFamily="34" charset="0"/>
              </a:rPr>
              <a:t>Next Generation Sequencing.</a:t>
            </a:r>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15</a:t>
            </a:fld>
            <a:endParaRPr lang="en-US" dirty="0"/>
          </a:p>
        </p:txBody>
      </p:sp>
    </p:spTree>
    <p:extLst>
      <p:ext uri="{BB962C8B-B14F-4D97-AF65-F5344CB8AC3E}">
        <p14:creationId xmlns:p14="http://schemas.microsoft.com/office/powerpoint/2010/main" val="60877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676400" y="1066800"/>
            <a:ext cx="5943600" cy="510540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1371600" y="304800"/>
            <a:ext cx="6553200" cy="585012"/>
          </a:xfrm>
          <a:prstGeom prst="rect">
            <a:avLst/>
          </a:prstGeom>
        </p:spPr>
        <p:txBody>
          <a:bodyPr wrap="square" lIns="0" tIns="0" rIns="0" bIns="0" rtlCol="0">
            <a:noAutofit/>
          </a:bodyPr>
          <a:lstStyle/>
          <a:p>
            <a:pPr marL="12700">
              <a:lnSpc>
                <a:spcPts val="4605"/>
              </a:lnSpc>
              <a:spcBef>
                <a:spcPts val="230"/>
              </a:spcBef>
            </a:pPr>
            <a:r>
              <a:rPr sz="2800" b="1" spc="-4" dirty="0">
                <a:solidFill>
                  <a:srgbClr val="C00000"/>
                </a:solidFill>
                <a:latin typeface="Arial"/>
                <a:cs typeface="Arial"/>
              </a:rPr>
              <a:t>F</a:t>
            </a:r>
            <a:r>
              <a:rPr sz="2800" b="1" spc="0" dirty="0">
                <a:solidFill>
                  <a:srgbClr val="C00000"/>
                </a:solidFill>
                <a:latin typeface="Arial"/>
                <a:cs typeface="Arial"/>
              </a:rPr>
              <a:t>l</a:t>
            </a:r>
            <a:r>
              <a:rPr sz="2800" b="1" spc="0" dirty="0">
                <a:solidFill>
                  <a:srgbClr val="FFC000"/>
                </a:solidFill>
                <a:latin typeface="Arial"/>
                <a:cs typeface="Arial"/>
              </a:rPr>
              <a:t>u</a:t>
            </a:r>
            <a:r>
              <a:rPr sz="2800" b="1" spc="-4" dirty="0">
                <a:solidFill>
                  <a:srgbClr val="FFC000"/>
                </a:solidFill>
                <a:latin typeface="Arial"/>
                <a:cs typeface="Arial"/>
              </a:rPr>
              <a:t>o</a:t>
            </a:r>
            <a:r>
              <a:rPr sz="2800" b="1" spc="0" dirty="0">
                <a:solidFill>
                  <a:srgbClr val="00AF50"/>
                </a:solidFill>
                <a:latin typeface="Arial"/>
                <a:cs typeface="Arial"/>
              </a:rPr>
              <a:t>re</a:t>
            </a:r>
            <a:r>
              <a:rPr sz="2800" b="1" spc="0" dirty="0">
                <a:latin typeface="Arial"/>
                <a:cs typeface="Arial"/>
              </a:rPr>
              <a:t>scenc</a:t>
            </a:r>
            <a:r>
              <a:rPr sz="2800" b="1" spc="-9" dirty="0">
                <a:latin typeface="Arial"/>
                <a:cs typeface="Arial"/>
              </a:rPr>
              <a:t>e</a:t>
            </a:r>
            <a:r>
              <a:rPr sz="2800" b="1" spc="-4" dirty="0">
                <a:latin typeface="Arial"/>
                <a:cs typeface="Arial"/>
              </a:rPr>
              <a:t>-</a:t>
            </a:r>
            <a:r>
              <a:rPr sz="2800" b="1" spc="0" dirty="0">
                <a:latin typeface="Arial"/>
                <a:cs typeface="Arial"/>
              </a:rPr>
              <a:t>Based</a:t>
            </a:r>
            <a:r>
              <a:rPr lang="en-US" sz="2800" b="1" spc="0" dirty="0">
                <a:latin typeface="Arial"/>
                <a:cs typeface="Arial"/>
              </a:rPr>
              <a:t> </a:t>
            </a:r>
            <a:r>
              <a:rPr lang="en-US" sz="2800" b="1" spc="4" dirty="0">
                <a:latin typeface="Arial"/>
                <a:cs typeface="Arial"/>
              </a:rPr>
              <a:t>S</a:t>
            </a:r>
            <a:r>
              <a:rPr lang="en-US" sz="2800" b="1" dirty="0">
                <a:latin typeface="Arial"/>
                <a:cs typeface="Arial"/>
              </a:rPr>
              <a:t>equenci</a:t>
            </a:r>
            <a:r>
              <a:rPr lang="en-US" sz="2800" b="1" spc="-14" dirty="0">
                <a:latin typeface="Arial"/>
                <a:cs typeface="Arial"/>
              </a:rPr>
              <a:t>n</a:t>
            </a:r>
            <a:r>
              <a:rPr lang="en-US" sz="2800" b="1" dirty="0">
                <a:latin typeface="Arial"/>
                <a:cs typeface="Arial"/>
              </a:rPr>
              <a:t>g</a:t>
            </a:r>
            <a:endParaRPr lang="en-US" sz="2800" dirty="0">
              <a:latin typeface="Arial"/>
              <a:cs typeface="Arial"/>
            </a:endParaRPr>
          </a:p>
          <a:p>
            <a:pPr marL="12700">
              <a:lnSpc>
                <a:spcPts val="4605"/>
              </a:lnSpc>
              <a:spcBef>
                <a:spcPts val="230"/>
              </a:spcBef>
            </a:pPr>
            <a:endParaRPr sz="4400" dirty="0">
              <a:latin typeface="Arial"/>
              <a:cs typeface="Arial"/>
            </a:endParaRPr>
          </a:p>
        </p:txBody>
      </p:sp>
      <p:sp>
        <p:nvSpPr>
          <p:cNvPr id="8" name="object 8"/>
          <p:cNvSpPr txBox="1"/>
          <p:nvPr/>
        </p:nvSpPr>
        <p:spPr>
          <a:xfrm>
            <a:off x="2897886" y="611806"/>
            <a:ext cx="3278097" cy="584707"/>
          </a:xfrm>
          <a:prstGeom prst="rect">
            <a:avLst/>
          </a:prstGeom>
        </p:spPr>
        <p:txBody>
          <a:bodyPr wrap="square" lIns="0" tIns="0" rIns="0" bIns="0" rtlCol="0">
            <a:noAutofit/>
          </a:bodyPr>
          <a:lstStyle/>
          <a:p>
            <a:pPr marL="12700">
              <a:lnSpc>
                <a:spcPts val="4600"/>
              </a:lnSpc>
              <a:spcBef>
                <a:spcPts val="230"/>
              </a:spcBef>
            </a:pPr>
            <a:endParaRPr sz="4400" dirty="0">
              <a:latin typeface="Arial"/>
              <a:cs typeface="Arial"/>
            </a:endParaRPr>
          </a:p>
        </p:txBody>
      </p:sp>
      <p:sp>
        <p:nvSpPr>
          <p:cNvPr id="7" name="object 7"/>
          <p:cNvSpPr txBox="1"/>
          <p:nvPr/>
        </p:nvSpPr>
        <p:spPr>
          <a:xfrm>
            <a:off x="7623809" y="1216321"/>
            <a:ext cx="255799" cy="3023742"/>
          </a:xfrm>
          <a:prstGeom prst="rect">
            <a:avLst/>
          </a:prstGeom>
        </p:spPr>
        <p:txBody>
          <a:bodyPr wrap="square" lIns="0" tIns="0" rIns="0" bIns="0" rtlCol="0">
            <a:noAutofit/>
          </a:bodyPr>
          <a:lstStyle/>
          <a:p>
            <a:pPr marL="12700">
              <a:lnSpc>
                <a:spcPts val="2000"/>
              </a:lnSpc>
              <a:spcBef>
                <a:spcPts val="75"/>
              </a:spcBef>
            </a:pPr>
            <a:r>
              <a:rPr sz="2000" b="1" spc="0" dirty="0">
                <a:latin typeface="Aharoni"/>
                <a:cs typeface="Aharoni"/>
              </a:rPr>
              <a:t>I </a:t>
            </a:r>
            <a:endParaRPr sz="2000">
              <a:latin typeface="Aharoni"/>
              <a:cs typeface="Aharoni"/>
            </a:endParaRPr>
          </a:p>
          <a:p>
            <a:pPr marL="12700">
              <a:lnSpc>
                <a:spcPts val="2000"/>
              </a:lnSpc>
              <a:spcBef>
                <a:spcPts val="400"/>
              </a:spcBef>
            </a:pPr>
            <a:r>
              <a:rPr sz="2000" b="1" spc="0" dirty="0">
                <a:latin typeface="Aharoni"/>
                <a:cs typeface="Aharoni"/>
              </a:rPr>
              <a:t>N </a:t>
            </a:r>
            <a:endParaRPr sz="2000">
              <a:latin typeface="Aharoni"/>
              <a:cs typeface="Aharoni"/>
            </a:endParaRPr>
          </a:p>
          <a:p>
            <a:pPr marL="12700">
              <a:lnSpc>
                <a:spcPts val="2000"/>
              </a:lnSpc>
              <a:spcBef>
                <a:spcPts val="400"/>
              </a:spcBef>
            </a:pPr>
            <a:r>
              <a:rPr sz="2000" b="1" spc="0" dirty="0">
                <a:latin typeface="Aharoni"/>
                <a:cs typeface="Aharoni"/>
              </a:rPr>
              <a:t>D </a:t>
            </a:r>
            <a:endParaRPr sz="2000">
              <a:latin typeface="Aharoni"/>
              <a:cs typeface="Aharoni"/>
            </a:endParaRPr>
          </a:p>
          <a:p>
            <a:pPr marL="12700">
              <a:lnSpc>
                <a:spcPts val="2000"/>
              </a:lnSpc>
              <a:spcBef>
                <a:spcPts val="400"/>
              </a:spcBef>
            </a:pPr>
            <a:r>
              <a:rPr sz="2000" b="1" spc="0" dirty="0">
                <a:latin typeface="Aharoni"/>
                <a:cs typeface="Aharoni"/>
              </a:rPr>
              <a:t>I </a:t>
            </a:r>
            <a:endParaRPr sz="2000">
              <a:latin typeface="Aharoni"/>
              <a:cs typeface="Aharoni"/>
            </a:endParaRPr>
          </a:p>
          <a:p>
            <a:pPr marL="12700">
              <a:lnSpc>
                <a:spcPts val="2000"/>
              </a:lnSpc>
              <a:spcBef>
                <a:spcPts val="400"/>
              </a:spcBef>
            </a:pPr>
            <a:r>
              <a:rPr sz="2000" b="1" spc="0" dirty="0">
                <a:latin typeface="Aharoni"/>
                <a:cs typeface="Aharoni"/>
              </a:rPr>
              <a:t>V </a:t>
            </a:r>
            <a:endParaRPr sz="2000">
              <a:latin typeface="Aharoni"/>
              <a:cs typeface="Aharoni"/>
            </a:endParaRPr>
          </a:p>
          <a:p>
            <a:pPr marL="12700">
              <a:lnSpc>
                <a:spcPts val="2000"/>
              </a:lnSpc>
              <a:spcBef>
                <a:spcPts val="400"/>
              </a:spcBef>
            </a:pPr>
            <a:r>
              <a:rPr sz="2000" b="1" spc="0" dirty="0">
                <a:latin typeface="Aharoni"/>
                <a:cs typeface="Aharoni"/>
              </a:rPr>
              <a:t>I </a:t>
            </a:r>
            <a:endParaRPr sz="2000">
              <a:latin typeface="Aharoni"/>
              <a:cs typeface="Aharoni"/>
            </a:endParaRPr>
          </a:p>
          <a:p>
            <a:pPr marL="12700">
              <a:lnSpc>
                <a:spcPts val="2000"/>
              </a:lnSpc>
              <a:spcBef>
                <a:spcPts val="400"/>
              </a:spcBef>
            </a:pPr>
            <a:r>
              <a:rPr sz="2000" b="1" spc="0" dirty="0">
                <a:latin typeface="Aharoni"/>
                <a:cs typeface="Aharoni"/>
              </a:rPr>
              <a:t>D </a:t>
            </a:r>
            <a:endParaRPr sz="2000">
              <a:latin typeface="Aharoni"/>
              <a:cs typeface="Aharoni"/>
            </a:endParaRPr>
          </a:p>
          <a:p>
            <a:pPr marL="12700">
              <a:lnSpc>
                <a:spcPts val="2000"/>
              </a:lnSpc>
              <a:spcBef>
                <a:spcPts val="400"/>
              </a:spcBef>
            </a:pPr>
            <a:r>
              <a:rPr sz="2000" b="1" spc="0" dirty="0">
                <a:latin typeface="Aharoni"/>
                <a:cs typeface="Aharoni"/>
              </a:rPr>
              <a:t>U </a:t>
            </a:r>
            <a:endParaRPr sz="2000">
              <a:latin typeface="Aharoni"/>
              <a:cs typeface="Aharoni"/>
            </a:endParaRPr>
          </a:p>
          <a:p>
            <a:pPr marL="12700">
              <a:lnSpc>
                <a:spcPts val="2000"/>
              </a:lnSpc>
              <a:spcBef>
                <a:spcPts val="400"/>
              </a:spcBef>
            </a:pPr>
            <a:r>
              <a:rPr sz="2000" b="1" spc="0" dirty="0">
                <a:latin typeface="Aharoni"/>
                <a:cs typeface="Aharoni"/>
              </a:rPr>
              <a:t>A</a:t>
            </a:r>
            <a:endParaRPr sz="2000">
              <a:latin typeface="Aharoni"/>
              <a:cs typeface="Aharoni"/>
            </a:endParaRPr>
          </a:p>
          <a:p>
            <a:pPr marL="12700" marR="25476">
              <a:lnSpc>
                <a:spcPct val="83333"/>
              </a:lnSpc>
              <a:spcBef>
                <a:spcPts val="405"/>
              </a:spcBef>
            </a:pPr>
            <a:r>
              <a:rPr sz="2000" b="1" spc="0" dirty="0">
                <a:latin typeface="Aharoni"/>
                <a:cs typeface="Aharoni"/>
              </a:rPr>
              <a:t>L</a:t>
            </a:r>
            <a:endParaRPr sz="2000">
              <a:latin typeface="Aharoni"/>
              <a:cs typeface="Aharoni"/>
            </a:endParaRPr>
          </a:p>
        </p:txBody>
      </p:sp>
      <p:sp>
        <p:nvSpPr>
          <p:cNvPr id="6" name="object 6"/>
          <p:cNvSpPr txBox="1"/>
          <p:nvPr/>
        </p:nvSpPr>
        <p:spPr>
          <a:xfrm>
            <a:off x="993444" y="1524000"/>
            <a:ext cx="679146" cy="1194688"/>
          </a:xfrm>
          <a:prstGeom prst="rect">
            <a:avLst/>
          </a:prstGeom>
        </p:spPr>
        <p:txBody>
          <a:bodyPr wrap="square" lIns="0" tIns="0" rIns="0" bIns="0" rtlCol="0">
            <a:noAutofit/>
          </a:bodyPr>
          <a:lstStyle/>
          <a:p>
            <a:pPr marL="12700">
              <a:lnSpc>
                <a:spcPts val="2000"/>
              </a:lnSpc>
              <a:spcBef>
                <a:spcPts val="75"/>
              </a:spcBef>
            </a:pPr>
            <a:r>
              <a:rPr sz="2000" b="1" spc="0" dirty="0">
                <a:latin typeface="Aharoni"/>
                <a:cs typeface="Aharoni"/>
              </a:rPr>
              <a:t>SEP </a:t>
            </a:r>
            <a:endParaRPr sz="2000" dirty="0">
              <a:latin typeface="Aharoni"/>
              <a:cs typeface="Aharoni"/>
            </a:endParaRPr>
          </a:p>
          <a:p>
            <a:pPr marL="12700">
              <a:lnSpc>
                <a:spcPts val="2000"/>
              </a:lnSpc>
              <a:spcBef>
                <a:spcPts val="402"/>
              </a:spcBef>
            </a:pPr>
            <a:r>
              <a:rPr sz="2000" b="1" spc="4" dirty="0">
                <a:latin typeface="Aharoni"/>
                <a:cs typeface="Aharoni"/>
              </a:rPr>
              <a:t>ER </a:t>
            </a:r>
            <a:endParaRPr sz="2000" dirty="0">
              <a:latin typeface="Aharoni"/>
              <a:cs typeface="Aharoni"/>
            </a:endParaRPr>
          </a:p>
          <a:p>
            <a:pPr marL="12700">
              <a:lnSpc>
                <a:spcPts val="2000"/>
              </a:lnSpc>
              <a:spcBef>
                <a:spcPts val="402"/>
              </a:spcBef>
            </a:pPr>
            <a:r>
              <a:rPr sz="2000" b="1" spc="0" dirty="0">
                <a:latin typeface="Aharoni"/>
                <a:cs typeface="Aharoni"/>
              </a:rPr>
              <a:t>A</a:t>
            </a:r>
            <a:r>
              <a:rPr sz="2000" b="1" spc="9" dirty="0">
                <a:latin typeface="Aharoni"/>
                <a:cs typeface="Aharoni"/>
              </a:rPr>
              <a:t>T</a:t>
            </a:r>
            <a:r>
              <a:rPr sz="2000" b="1" spc="0" dirty="0">
                <a:latin typeface="Aharoni"/>
                <a:cs typeface="Aharoni"/>
              </a:rPr>
              <a:t>E</a:t>
            </a:r>
            <a:endParaRPr sz="2000" dirty="0">
              <a:latin typeface="Aharoni"/>
              <a:cs typeface="Aharoni"/>
            </a:endParaRPr>
          </a:p>
          <a:p>
            <a:pPr marL="12700" marR="25476">
              <a:lnSpc>
                <a:spcPct val="83333"/>
              </a:lnSpc>
              <a:spcBef>
                <a:spcPts val="402"/>
              </a:spcBef>
            </a:pPr>
            <a:r>
              <a:rPr sz="2000" b="1" spc="0" dirty="0">
                <a:latin typeface="Aharoni"/>
                <a:cs typeface="Aharoni"/>
              </a:rPr>
              <a:t>D</a:t>
            </a:r>
            <a:endParaRPr sz="2000" dirty="0">
              <a:latin typeface="Aharoni"/>
              <a:cs typeface="Aharoni"/>
            </a:endParaRPr>
          </a:p>
        </p:txBody>
      </p:sp>
      <p:sp>
        <p:nvSpPr>
          <p:cNvPr id="5" name="object 5"/>
          <p:cNvSpPr txBox="1"/>
          <p:nvPr/>
        </p:nvSpPr>
        <p:spPr>
          <a:xfrm>
            <a:off x="993444" y="3045502"/>
            <a:ext cx="460537" cy="1194562"/>
          </a:xfrm>
          <a:prstGeom prst="rect">
            <a:avLst/>
          </a:prstGeom>
        </p:spPr>
        <p:txBody>
          <a:bodyPr wrap="square" lIns="0" tIns="0" rIns="0" bIns="0" rtlCol="0">
            <a:noAutofit/>
          </a:bodyPr>
          <a:lstStyle/>
          <a:p>
            <a:pPr marL="12700" algn="just">
              <a:lnSpc>
                <a:spcPts val="2000"/>
              </a:lnSpc>
              <a:spcBef>
                <a:spcPts val="75"/>
              </a:spcBef>
            </a:pPr>
            <a:r>
              <a:rPr sz="2000" b="1" spc="-4" dirty="0">
                <a:latin typeface="Aharoni"/>
                <a:cs typeface="Aharoni"/>
              </a:rPr>
              <a:t>NU </a:t>
            </a:r>
            <a:endParaRPr sz="2000" dirty="0">
              <a:latin typeface="Aharoni"/>
              <a:cs typeface="Aharoni"/>
            </a:endParaRPr>
          </a:p>
          <a:p>
            <a:pPr marL="12700" algn="just">
              <a:lnSpc>
                <a:spcPts val="2000"/>
              </a:lnSpc>
              <a:spcBef>
                <a:spcPts val="402"/>
              </a:spcBef>
            </a:pPr>
            <a:r>
              <a:rPr sz="2000" b="1" spc="4" dirty="0">
                <a:latin typeface="Aharoni"/>
                <a:cs typeface="Aharoni"/>
              </a:rPr>
              <a:t>CLE </a:t>
            </a:r>
            <a:endParaRPr sz="2000" dirty="0">
              <a:latin typeface="Aharoni"/>
              <a:cs typeface="Aharoni"/>
            </a:endParaRPr>
          </a:p>
          <a:p>
            <a:pPr marL="12700" algn="just">
              <a:lnSpc>
                <a:spcPts val="2000"/>
              </a:lnSpc>
              <a:spcBef>
                <a:spcPts val="402"/>
              </a:spcBef>
            </a:pPr>
            <a:r>
              <a:rPr sz="2000" b="1" spc="4" dirty="0">
                <a:latin typeface="Aharoni"/>
                <a:cs typeface="Aharoni"/>
              </a:rPr>
              <a:t>OTI</a:t>
            </a:r>
            <a:endParaRPr sz="2000" dirty="0">
              <a:latin typeface="Aharoni"/>
              <a:cs typeface="Aharoni"/>
            </a:endParaRPr>
          </a:p>
          <a:p>
            <a:pPr marL="12700" marR="108500" algn="just">
              <a:lnSpc>
                <a:spcPct val="83333"/>
              </a:lnSpc>
              <a:spcBef>
                <a:spcPts val="402"/>
              </a:spcBef>
            </a:pPr>
            <a:r>
              <a:rPr sz="2000" b="1" spc="0" dirty="0">
                <a:latin typeface="Aharoni"/>
                <a:cs typeface="Aharoni"/>
              </a:rPr>
              <a:t>DE</a:t>
            </a:r>
            <a:endParaRPr sz="2000" dirty="0">
              <a:latin typeface="Aharoni"/>
              <a:cs typeface="Aharoni"/>
            </a:endParaRPr>
          </a:p>
        </p:txBody>
      </p:sp>
      <p:sp>
        <p:nvSpPr>
          <p:cNvPr id="4" name="object 4"/>
          <p:cNvSpPr txBox="1"/>
          <p:nvPr/>
        </p:nvSpPr>
        <p:spPr>
          <a:xfrm>
            <a:off x="993444" y="4569756"/>
            <a:ext cx="484606" cy="1194638"/>
          </a:xfrm>
          <a:prstGeom prst="rect">
            <a:avLst/>
          </a:prstGeom>
        </p:spPr>
        <p:txBody>
          <a:bodyPr wrap="square" lIns="0" tIns="0" rIns="0" bIns="0" rtlCol="0">
            <a:noAutofit/>
          </a:bodyPr>
          <a:lstStyle/>
          <a:p>
            <a:pPr marL="12700" marR="40824">
              <a:lnSpc>
                <a:spcPts val="2000"/>
              </a:lnSpc>
              <a:spcBef>
                <a:spcPts val="75"/>
              </a:spcBef>
            </a:pPr>
            <a:r>
              <a:rPr sz="2000" b="1" spc="-4" dirty="0">
                <a:latin typeface="Aharoni"/>
                <a:cs typeface="Aharoni"/>
              </a:rPr>
              <a:t>SE </a:t>
            </a:r>
            <a:endParaRPr sz="2000" dirty="0">
              <a:latin typeface="Aharoni"/>
              <a:cs typeface="Aharoni"/>
            </a:endParaRPr>
          </a:p>
          <a:p>
            <a:pPr marL="12700" marR="40824">
              <a:lnSpc>
                <a:spcPts val="2000"/>
              </a:lnSpc>
              <a:spcBef>
                <a:spcPts val="400"/>
              </a:spcBef>
            </a:pPr>
            <a:r>
              <a:rPr sz="2000" b="1" spc="4" dirty="0">
                <a:latin typeface="Aharoni"/>
                <a:cs typeface="Aharoni"/>
              </a:rPr>
              <a:t>QU </a:t>
            </a:r>
            <a:endParaRPr sz="2000" dirty="0">
              <a:latin typeface="Aharoni"/>
              <a:cs typeface="Aharoni"/>
            </a:endParaRPr>
          </a:p>
          <a:p>
            <a:pPr marL="12700" marR="40824">
              <a:lnSpc>
                <a:spcPts val="2000"/>
              </a:lnSpc>
              <a:spcBef>
                <a:spcPts val="400"/>
              </a:spcBef>
            </a:pPr>
            <a:r>
              <a:rPr sz="2000" b="1" spc="4" dirty="0">
                <a:latin typeface="Aharoni"/>
                <a:cs typeface="Aharoni"/>
              </a:rPr>
              <a:t>EN</a:t>
            </a:r>
            <a:endParaRPr sz="2000" dirty="0">
              <a:latin typeface="Aharoni"/>
              <a:cs typeface="Aharoni"/>
            </a:endParaRPr>
          </a:p>
          <a:p>
            <a:pPr marL="12700">
              <a:lnSpc>
                <a:spcPct val="83333"/>
              </a:lnSpc>
              <a:spcBef>
                <a:spcPts val="405"/>
              </a:spcBef>
            </a:pPr>
            <a:r>
              <a:rPr sz="2000" b="1" spc="0" dirty="0">
                <a:latin typeface="Aharoni"/>
                <a:cs typeface="Aharoni"/>
              </a:rPr>
              <a:t>C</a:t>
            </a:r>
            <a:r>
              <a:rPr sz="2000" b="1" spc="9" dirty="0">
                <a:latin typeface="Aharoni"/>
                <a:cs typeface="Aharoni"/>
              </a:rPr>
              <a:t>E</a:t>
            </a:r>
            <a:r>
              <a:rPr sz="2000" b="1" spc="0" dirty="0">
                <a:latin typeface="Aharoni"/>
                <a:cs typeface="Aharoni"/>
              </a:rPr>
              <a:t>S</a:t>
            </a:r>
            <a:endParaRPr sz="2000" dirty="0">
              <a:latin typeface="Aharoni"/>
              <a:cs typeface="Aharoni"/>
            </a:endParaRPr>
          </a:p>
        </p:txBody>
      </p:sp>
      <p:sp>
        <p:nvSpPr>
          <p:cNvPr id="3" name="object 3"/>
          <p:cNvSpPr txBox="1"/>
          <p:nvPr/>
        </p:nvSpPr>
        <p:spPr>
          <a:xfrm>
            <a:off x="7623809" y="4569756"/>
            <a:ext cx="231783" cy="1499438"/>
          </a:xfrm>
          <a:prstGeom prst="rect">
            <a:avLst/>
          </a:prstGeom>
        </p:spPr>
        <p:txBody>
          <a:bodyPr wrap="square" lIns="0" tIns="0" rIns="0" bIns="0" rtlCol="0">
            <a:noAutofit/>
          </a:bodyPr>
          <a:lstStyle/>
          <a:p>
            <a:pPr marL="12700" algn="just">
              <a:lnSpc>
                <a:spcPts val="2000"/>
              </a:lnSpc>
              <a:spcBef>
                <a:spcPts val="75"/>
              </a:spcBef>
            </a:pPr>
            <a:r>
              <a:rPr sz="2000" b="1" spc="0" dirty="0">
                <a:latin typeface="Aharoni"/>
                <a:cs typeface="Aharoni"/>
              </a:rPr>
              <a:t>P </a:t>
            </a:r>
            <a:endParaRPr sz="2000">
              <a:latin typeface="Aharoni"/>
              <a:cs typeface="Aharoni"/>
            </a:endParaRPr>
          </a:p>
          <a:p>
            <a:pPr marL="12700" algn="just">
              <a:lnSpc>
                <a:spcPts val="2000"/>
              </a:lnSpc>
              <a:spcBef>
                <a:spcPts val="400"/>
              </a:spcBef>
            </a:pPr>
            <a:r>
              <a:rPr sz="2000" b="1" spc="0" dirty="0">
                <a:latin typeface="Aharoni"/>
                <a:cs typeface="Aharoni"/>
              </a:rPr>
              <a:t>E </a:t>
            </a:r>
            <a:endParaRPr sz="2000">
              <a:latin typeface="Aharoni"/>
              <a:cs typeface="Aharoni"/>
            </a:endParaRPr>
          </a:p>
          <a:p>
            <a:pPr marL="12700" algn="just">
              <a:lnSpc>
                <a:spcPts val="2000"/>
              </a:lnSpc>
              <a:spcBef>
                <a:spcPts val="400"/>
              </a:spcBef>
            </a:pPr>
            <a:r>
              <a:rPr sz="2000" b="1" spc="0" dirty="0">
                <a:latin typeface="Aharoni"/>
                <a:cs typeface="Aharoni"/>
              </a:rPr>
              <a:t>A </a:t>
            </a:r>
            <a:endParaRPr sz="2000">
              <a:latin typeface="Aharoni"/>
              <a:cs typeface="Aharoni"/>
            </a:endParaRPr>
          </a:p>
          <a:p>
            <a:pPr marL="12700" algn="just">
              <a:lnSpc>
                <a:spcPts val="2000"/>
              </a:lnSpc>
              <a:spcBef>
                <a:spcPts val="400"/>
              </a:spcBef>
            </a:pPr>
            <a:r>
              <a:rPr sz="2000" b="1" spc="0" dirty="0">
                <a:latin typeface="Aharoni"/>
                <a:cs typeface="Aharoni"/>
              </a:rPr>
              <a:t>K</a:t>
            </a:r>
            <a:endParaRPr sz="2000">
              <a:latin typeface="Aharoni"/>
              <a:cs typeface="Aharoni"/>
            </a:endParaRPr>
          </a:p>
          <a:p>
            <a:pPr marL="12700" marR="35509" algn="just">
              <a:lnSpc>
                <a:spcPct val="83333"/>
              </a:lnSpc>
              <a:spcBef>
                <a:spcPts val="405"/>
              </a:spcBef>
            </a:pPr>
            <a:r>
              <a:rPr sz="2000" b="1" spc="0" dirty="0">
                <a:latin typeface="Aharoni"/>
                <a:cs typeface="Aharoni"/>
              </a:rPr>
              <a:t>S</a:t>
            </a:r>
            <a:endParaRPr sz="2000">
              <a:latin typeface="Aharoni"/>
              <a:cs typeface="Aharoni"/>
            </a:endParaRPr>
          </a:p>
        </p:txBody>
      </p:sp>
      <p:sp>
        <p:nvSpPr>
          <p:cNvPr id="12" name="Slide Number Placeholder 11"/>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100816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610600" cy="6324600"/>
          </a:xfrm>
        </p:spPr>
        <p:txBody>
          <a:bodyPr/>
          <a:lstStyle/>
          <a:p>
            <a:r>
              <a:rPr lang="en-US" sz="2800" b="1" dirty="0">
                <a:latin typeface="Arial" pitchFamily="34" charset="0"/>
                <a:cs typeface="Arial" pitchFamily="34" charset="0"/>
              </a:rPr>
              <a:t>Tools for Viewing Sanger Sequencing Data: </a:t>
            </a:r>
          </a:p>
          <a:p>
            <a:pPr>
              <a:buNone/>
            </a:pPr>
            <a:endParaRPr lang="en-US" dirty="0"/>
          </a:p>
        </p:txBody>
      </p:sp>
      <p:pic>
        <p:nvPicPr>
          <p:cNvPr id="2049" name="Picture 1"/>
          <p:cNvPicPr>
            <a:picLocks noChangeAspect="1" noChangeArrowheads="1"/>
          </p:cNvPicPr>
          <p:nvPr/>
        </p:nvPicPr>
        <p:blipFill>
          <a:blip r:embed="rId2" cstate="print"/>
          <a:srcRect/>
          <a:stretch>
            <a:fillRect/>
          </a:stretch>
        </p:blipFill>
        <p:spPr bwMode="auto">
          <a:xfrm>
            <a:off x="152400" y="1371600"/>
            <a:ext cx="8534400" cy="4343400"/>
          </a:xfrm>
          <a:prstGeom prst="rect">
            <a:avLst/>
          </a:prstGeom>
          <a:noFill/>
          <a:ln w="9525">
            <a:noFill/>
            <a:miter lim="800000"/>
            <a:headEnd/>
            <a:tailEnd/>
          </a:ln>
        </p:spPr>
      </p:pic>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17</a:t>
            </a:fld>
            <a:endParaRPr lang="en-US" dirty="0"/>
          </a:p>
        </p:txBody>
      </p:sp>
    </p:spTree>
    <p:extLst>
      <p:ext uri="{BB962C8B-B14F-4D97-AF65-F5344CB8AC3E}">
        <p14:creationId xmlns:p14="http://schemas.microsoft.com/office/powerpoint/2010/main" val="2092766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676400"/>
            <a:ext cx="8534400" cy="4953000"/>
          </a:xfrm>
        </p:spPr>
        <p:txBody>
          <a:bodyPr>
            <a:normAutofit/>
          </a:bodyPr>
          <a:lstStyle/>
          <a:p>
            <a:r>
              <a:rPr lang="en-US" sz="2000" b="1" dirty="0">
                <a:latin typeface="Arial" pitchFamily="34" charset="0"/>
                <a:cs typeface="Arial" pitchFamily="34" charset="0"/>
              </a:rPr>
              <a:t>QV10: </a:t>
            </a:r>
            <a:r>
              <a:rPr lang="en-US" sz="2000" dirty="0">
                <a:latin typeface="Arial" pitchFamily="34" charset="0"/>
                <a:cs typeface="Arial" pitchFamily="34" charset="0"/>
              </a:rPr>
              <a:t>10% or  1/10 Chance that the base call is incorrect.</a:t>
            </a:r>
          </a:p>
          <a:p>
            <a:endParaRPr lang="en-US" sz="2000" b="1" dirty="0">
              <a:latin typeface="Arial" pitchFamily="34" charset="0"/>
              <a:cs typeface="Arial" pitchFamily="34" charset="0"/>
            </a:endParaRPr>
          </a:p>
          <a:p>
            <a:r>
              <a:rPr lang="en-US" sz="2000" b="1" dirty="0">
                <a:latin typeface="Arial" pitchFamily="34" charset="0"/>
                <a:cs typeface="Arial" pitchFamily="34" charset="0"/>
              </a:rPr>
              <a:t>QV20: </a:t>
            </a:r>
            <a:r>
              <a:rPr lang="en-US" sz="2000" dirty="0">
                <a:latin typeface="Arial" pitchFamily="34" charset="0"/>
                <a:cs typeface="Arial" pitchFamily="34" charset="0"/>
              </a:rPr>
              <a:t>1% or 1/100 Chance that the base call is incorrect </a:t>
            </a:r>
            <a:endParaRPr lang="en-US" sz="2000" b="1" dirty="0">
              <a:latin typeface="Arial" pitchFamily="34" charset="0"/>
              <a:cs typeface="Arial" pitchFamily="34" charset="0"/>
            </a:endParaRPr>
          </a:p>
          <a:p>
            <a:endParaRPr lang="en-US" sz="2000" b="1" dirty="0">
              <a:latin typeface="Arial" pitchFamily="34" charset="0"/>
              <a:cs typeface="Arial" pitchFamily="34" charset="0"/>
            </a:endParaRPr>
          </a:p>
          <a:p>
            <a:r>
              <a:rPr lang="en-US" sz="2000" b="1" dirty="0">
                <a:latin typeface="Arial" pitchFamily="34" charset="0"/>
                <a:cs typeface="Arial" pitchFamily="34" charset="0"/>
              </a:rPr>
              <a:t>QV30: </a:t>
            </a:r>
            <a:r>
              <a:rPr lang="en-US" sz="2000" dirty="0">
                <a:latin typeface="Arial" pitchFamily="34" charset="0"/>
                <a:cs typeface="Arial" pitchFamily="34" charset="0"/>
              </a:rPr>
              <a:t>0.1% or 1/1000 Chance that the base call is incorrect</a:t>
            </a:r>
            <a:endParaRPr lang="en-US" sz="2000" b="1" dirty="0">
              <a:latin typeface="Arial" pitchFamily="34" charset="0"/>
              <a:cs typeface="Arial" pitchFamily="34" charset="0"/>
            </a:endParaRPr>
          </a:p>
          <a:p>
            <a:endParaRPr lang="en-US" sz="2000" b="1" dirty="0">
              <a:latin typeface="Arial" pitchFamily="34" charset="0"/>
              <a:cs typeface="Arial" pitchFamily="34" charset="0"/>
            </a:endParaRPr>
          </a:p>
          <a:p>
            <a:r>
              <a:rPr lang="en-US" sz="2000" b="1" dirty="0">
                <a:latin typeface="Arial" pitchFamily="34" charset="0"/>
                <a:cs typeface="Arial" pitchFamily="34" charset="0"/>
              </a:rPr>
              <a:t>QV40: </a:t>
            </a:r>
            <a:r>
              <a:rPr lang="en-US" sz="2000" dirty="0">
                <a:latin typeface="Arial" pitchFamily="34" charset="0"/>
                <a:cs typeface="Arial" pitchFamily="34" charset="0"/>
              </a:rPr>
              <a:t>0.01% or 1/10000 Chance that the base call is incorrect</a:t>
            </a:r>
          </a:p>
          <a:p>
            <a:endParaRPr lang="en-US" sz="2000" b="1" dirty="0">
              <a:latin typeface="Arial" pitchFamily="34" charset="0"/>
              <a:cs typeface="Arial" pitchFamily="34" charset="0"/>
            </a:endParaRPr>
          </a:p>
          <a:p>
            <a:r>
              <a:rPr lang="en-US" sz="2000" b="1" dirty="0">
                <a:latin typeface="Arial" pitchFamily="34" charset="0"/>
                <a:cs typeface="Arial" pitchFamily="34" charset="0"/>
              </a:rPr>
              <a:t>QV50: </a:t>
            </a:r>
            <a:r>
              <a:rPr lang="en-US" sz="2000" dirty="0">
                <a:latin typeface="Arial" pitchFamily="34" charset="0"/>
                <a:cs typeface="Arial" pitchFamily="34" charset="0"/>
              </a:rPr>
              <a:t>0.001% or 1/100000 Chance that the base call is incorrect.</a:t>
            </a:r>
          </a:p>
        </p:txBody>
      </p:sp>
      <p:sp>
        <p:nvSpPr>
          <p:cNvPr id="5" name="Rectangle 4"/>
          <p:cNvSpPr/>
          <p:nvPr/>
        </p:nvSpPr>
        <p:spPr>
          <a:xfrm>
            <a:off x="304800" y="457200"/>
            <a:ext cx="7315200" cy="461665"/>
          </a:xfrm>
          <a:prstGeom prst="rect">
            <a:avLst/>
          </a:prstGeom>
        </p:spPr>
        <p:txBody>
          <a:bodyPr wrap="square">
            <a:spAutoFit/>
          </a:bodyPr>
          <a:lstStyle/>
          <a:p>
            <a:r>
              <a:rPr lang="en-US" sz="2400" b="1" dirty="0">
                <a:latin typeface="Arial" pitchFamily="34" charset="0"/>
                <a:cs typeface="Arial" pitchFamily="34" charset="0"/>
              </a:rPr>
              <a:t>Quality Value: -10 log</a:t>
            </a:r>
            <a:r>
              <a:rPr lang="en-US" sz="1200" b="1" dirty="0">
                <a:latin typeface="Arial" pitchFamily="34" charset="0"/>
                <a:cs typeface="Arial" pitchFamily="34" charset="0"/>
              </a:rPr>
              <a:t>10</a:t>
            </a:r>
            <a:r>
              <a:rPr lang="en-US" sz="2400" b="1" dirty="0">
                <a:latin typeface="Arial" pitchFamily="34" charset="0"/>
                <a:cs typeface="Arial" pitchFamily="34" charset="0"/>
              </a:rPr>
              <a:t> </a:t>
            </a:r>
            <a:r>
              <a:rPr lang="en-US" sz="2400" b="1" dirty="0" err="1">
                <a:latin typeface="Arial" pitchFamily="34" charset="0"/>
                <a:cs typeface="Arial" pitchFamily="34" charset="0"/>
              </a:rPr>
              <a:t>P</a:t>
            </a:r>
            <a:r>
              <a:rPr lang="en-US" sz="1400" b="1" dirty="0" err="1">
                <a:latin typeface="Arial" pitchFamily="34" charset="0"/>
                <a:cs typeface="Arial" pitchFamily="34" charset="0"/>
              </a:rPr>
              <a:t>e</a:t>
            </a:r>
            <a:endParaRPr lang="en-US" sz="2400" b="1" dirty="0">
              <a:latin typeface="Arial" pitchFamily="34" charset="0"/>
              <a:cs typeface="Arial" pitchFamily="34" charset="0"/>
            </a:endParaRPr>
          </a:p>
        </p:txBody>
      </p:sp>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18</a:t>
            </a:fld>
            <a:endParaRPr lang="en-US" dirty="0"/>
          </a:p>
        </p:txBody>
      </p:sp>
    </p:spTree>
    <p:extLst>
      <p:ext uri="{BB962C8B-B14F-4D97-AF65-F5344CB8AC3E}">
        <p14:creationId xmlns:p14="http://schemas.microsoft.com/office/powerpoint/2010/main" val="326592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sz="quarter" idx="1"/>
          </p:nvPr>
        </p:nvPicPr>
        <p:blipFill>
          <a:blip r:embed="rId2" cstate="print"/>
          <a:srcRect/>
          <a:stretch>
            <a:fillRect/>
          </a:stretch>
        </p:blipFill>
        <p:spPr bwMode="auto">
          <a:xfrm>
            <a:off x="361422" y="1214110"/>
            <a:ext cx="8246805" cy="4648200"/>
          </a:xfrm>
          <a:prstGeom prst="rect">
            <a:avLst/>
          </a:prstGeom>
          <a:noFill/>
          <a:ln w="9525">
            <a:noFill/>
            <a:miter lim="800000"/>
            <a:headEnd/>
            <a:tailEnd/>
          </a:ln>
        </p:spPr>
      </p:pic>
      <p:sp>
        <p:nvSpPr>
          <p:cNvPr id="5" name="Rectangle 4"/>
          <p:cNvSpPr/>
          <p:nvPr/>
        </p:nvSpPr>
        <p:spPr>
          <a:xfrm>
            <a:off x="1905000" y="304800"/>
            <a:ext cx="5181600" cy="523220"/>
          </a:xfrm>
          <a:prstGeom prst="rect">
            <a:avLst/>
          </a:prstGeom>
        </p:spPr>
        <p:txBody>
          <a:bodyPr wrap="square">
            <a:spAutoFit/>
          </a:bodyPr>
          <a:lstStyle/>
          <a:p>
            <a:pPr algn="ctr"/>
            <a:r>
              <a:rPr lang="en-US" sz="2800" b="1" dirty="0">
                <a:latin typeface="Arial" pitchFamily="34" charset="0"/>
                <a:cs typeface="Arial" pitchFamily="34" charset="0"/>
              </a:rPr>
              <a:t>SIMILARITY SEARCH</a:t>
            </a:r>
            <a:endParaRPr lang="en-US" sz="2800" dirty="0">
              <a:latin typeface="Arial" pitchFamily="34" charset="0"/>
              <a:cs typeface="Arial" pitchFamily="34" charset="0"/>
            </a:endParaRPr>
          </a:p>
        </p:txBody>
      </p:sp>
      <p:sp>
        <p:nvSpPr>
          <p:cNvPr id="4" name="Rectangle 3"/>
          <p:cNvSpPr/>
          <p:nvPr/>
        </p:nvSpPr>
        <p:spPr>
          <a:xfrm>
            <a:off x="6553200" y="6248400"/>
            <a:ext cx="2133600" cy="276999"/>
          </a:xfrm>
          <a:prstGeom prst="rect">
            <a:avLst/>
          </a:prstGeom>
        </p:spPr>
        <p:txBody>
          <a:bodyPr wrap="square">
            <a:spAutoFit/>
          </a:bodyPr>
          <a:lstStyle/>
          <a:p>
            <a:pPr algn="ctr"/>
            <a:r>
              <a:rPr lang="en-US" sz="1200" b="1" dirty="0">
                <a:latin typeface="Arial" pitchFamily="34" charset="0"/>
                <a:cs typeface="Arial" pitchFamily="34" charset="0"/>
              </a:rPr>
              <a:t>Finch TV</a:t>
            </a:r>
            <a:endParaRPr lang="en-US" sz="1200" dirty="0">
              <a:latin typeface="Arial" pitchFamily="34" charset="0"/>
              <a:cs typeface="Arial" pitchFamily="34" charset="0"/>
            </a:endParaRPr>
          </a:p>
        </p:txBody>
      </p:sp>
      <p:sp>
        <p:nvSpPr>
          <p:cNvPr id="7" name="Slide Number Placeholder 6"/>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19</a:t>
            </a:fld>
            <a:endParaRPr lang="en-US" dirty="0"/>
          </a:p>
        </p:txBody>
      </p:sp>
    </p:spTree>
    <p:extLst>
      <p:ext uri="{BB962C8B-B14F-4D97-AF65-F5344CB8AC3E}">
        <p14:creationId xmlns:p14="http://schemas.microsoft.com/office/powerpoint/2010/main" val="177876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F57A-3A23-4D54-9F5A-3F98B70266B3}"/>
              </a:ext>
            </a:extLst>
          </p:cNvPr>
          <p:cNvSpPr>
            <a:spLocks noGrp="1"/>
          </p:cNvSpPr>
          <p:nvPr>
            <p:ph type="title"/>
          </p:nvPr>
        </p:nvSpPr>
        <p:spPr>
          <a:xfrm>
            <a:off x="43961" y="224449"/>
            <a:ext cx="9056077" cy="602028"/>
          </a:xfrm>
        </p:spPr>
        <p:txBody>
          <a:bodyPr>
            <a:normAutofit fontScale="90000"/>
          </a:bodyPr>
          <a:lstStyle/>
          <a:p>
            <a:r>
              <a:rPr lang="en-IN" b="1" dirty="0"/>
              <a:t>Nucleotide Databases:</a:t>
            </a:r>
          </a:p>
        </p:txBody>
      </p:sp>
      <p:sp>
        <p:nvSpPr>
          <p:cNvPr id="3" name="Content Placeholder 2">
            <a:extLst>
              <a:ext uri="{FF2B5EF4-FFF2-40B4-BE49-F238E27FC236}">
                <a16:creationId xmlns:a16="http://schemas.microsoft.com/office/drawing/2014/main" id="{4031A9D5-56F6-4F03-86A3-C379E38E76F8}"/>
              </a:ext>
            </a:extLst>
          </p:cNvPr>
          <p:cNvSpPr>
            <a:spLocks noGrp="1"/>
          </p:cNvSpPr>
          <p:nvPr>
            <p:ph idx="1"/>
          </p:nvPr>
        </p:nvSpPr>
        <p:spPr>
          <a:xfrm>
            <a:off x="211015" y="1661746"/>
            <a:ext cx="8704385" cy="4879731"/>
          </a:xfrm>
        </p:spPr>
        <p:txBody>
          <a:bodyPr/>
          <a:lstStyle/>
          <a:p>
            <a:r>
              <a:rPr lang="en-US" dirty="0"/>
              <a:t>Repository of all nucleic acid sequences of major important Organisms.</a:t>
            </a:r>
          </a:p>
          <a:p>
            <a:pPr marL="0" indent="0">
              <a:buNone/>
            </a:pPr>
            <a:endParaRPr lang="en-IN" dirty="0"/>
          </a:p>
          <a:p>
            <a:r>
              <a:rPr lang="en-IN" dirty="0"/>
              <a:t>Major Public Nucleotide databases: </a:t>
            </a:r>
            <a:r>
              <a:rPr lang="en-IN" dirty="0" err="1"/>
              <a:t>GeneBank</a:t>
            </a:r>
            <a:r>
              <a:rPr lang="en-IN" dirty="0"/>
              <a:t>, DDBJ and ENA (EMBL-EBI).</a:t>
            </a:r>
          </a:p>
          <a:p>
            <a:endParaRPr lang="en-IN" dirty="0"/>
          </a:p>
          <a:p>
            <a:r>
              <a:rPr lang="en-IN" dirty="0"/>
              <a:t>Exchange of data through International Nucleotide Sequence Database Collaboration (INSDC).</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25395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5410200" cy="533400"/>
          </a:xfrm>
        </p:spPr>
        <p:txBody>
          <a:bodyPr>
            <a:normAutofit/>
          </a:bodyPr>
          <a:lstStyle/>
          <a:p>
            <a:pPr algn="ctr"/>
            <a:r>
              <a:rPr lang="en-US" sz="2800" b="1" dirty="0">
                <a:solidFill>
                  <a:schemeClr val="tx1"/>
                </a:solidFill>
                <a:latin typeface="Arial" pitchFamily="34" charset="0"/>
                <a:cs typeface="Arial" pitchFamily="34" charset="0"/>
              </a:rPr>
              <a:t>BLAST</a:t>
            </a:r>
          </a:p>
        </p:txBody>
      </p:sp>
      <p:pic>
        <p:nvPicPr>
          <p:cNvPr id="24580" name="Picture 4"/>
          <p:cNvPicPr>
            <a:picLocks noChangeAspect="1" noChangeArrowheads="1"/>
          </p:cNvPicPr>
          <p:nvPr/>
        </p:nvPicPr>
        <p:blipFill>
          <a:blip r:embed="rId2" cstate="print"/>
          <a:srcRect/>
          <a:stretch>
            <a:fillRect/>
          </a:stretch>
        </p:blipFill>
        <p:spPr bwMode="auto">
          <a:xfrm>
            <a:off x="228600" y="609600"/>
            <a:ext cx="8382000" cy="5023824"/>
          </a:xfrm>
          <a:prstGeom prst="rect">
            <a:avLst/>
          </a:prstGeom>
          <a:noFill/>
          <a:ln w="9525">
            <a:noFill/>
            <a:miter lim="800000"/>
            <a:headEnd/>
            <a:tailEnd/>
          </a:ln>
        </p:spPr>
      </p:pic>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20</a:t>
            </a:fld>
            <a:endParaRPr lang="en-US" dirty="0"/>
          </a:p>
        </p:txBody>
      </p:sp>
    </p:spTree>
    <p:extLst>
      <p:ext uri="{BB962C8B-B14F-4D97-AF65-F5344CB8AC3E}">
        <p14:creationId xmlns:p14="http://schemas.microsoft.com/office/powerpoint/2010/main" val="2873530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304800" y="1447800"/>
            <a:ext cx="8305800" cy="132486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290945" y="2784781"/>
            <a:ext cx="8305800" cy="2362200"/>
          </a:xfrm>
          <a:prstGeom prst="rect">
            <a:avLst/>
          </a:prstGeom>
          <a:noFill/>
          <a:ln w="9525">
            <a:noFill/>
            <a:miter lim="800000"/>
            <a:headEnd/>
            <a:tailEnd/>
          </a:ln>
        </p:spPr>
      </p:pic>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21</a:t>
            </a:fld>
            <a:endParaRPr lang="en-US" dirty="0"/>
          </a:p>
        </p:txBody>
      </p:sp>
      <p:sp>
        <p:nvSpPr>
          <p:cNvPr id="6" name="Rectangle 5"/>
          <p:cNvSpPr/>
          <p:nvPr/>
        </p:nvSpPr>
        <p:spPr>
          <a:xfrm>
            <a:off x="3429000" y="304800"/>
            <a:ext cx="2503827" cy="461665"/>
          </a:xfrm>
          <a:prstGeom prst="rect">
            <a:avLst/>
          </a:prstGeom>
        </p:spPr>
        <p:txBody>
          <a:bodyPr wrap="none">
            <a:spAutoFit/>
          </a:bodyPr>
          <a:lstStyle/>
          <a:p>
            <a:r>
              <a:rPr lang="en-US" sz="2400" b="1" dirty="0">
                <a:latin typeface="Arial" pitchFamily="34" charset="0"/>
                <a:cs typeface="Arial" pitchFamily="34" charset="0"/>
              </a:rPr>
              <a:t>BLAST RESULT</a:t>
            </a:r>
          </a:p>
        </p:txBody>
      </p:sp>
    </p:spTree>
    <p:extLst>
      <p:ext uri="{BB962C8B-B14F-4D97-AF65-F5344CB8AC3E}">
        <p14:creationId xmlns:p14="http://schemas.microsoft.com/office/powerpoint/2010/main" val="218439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0"/>
            <a:ext cx="2895600" cy="655638"/>
          </a:xfrm>
        </p:spPr>
        <p:txBody>
          <a:bodyPr>
            <a:normAutofit/>
          </a:bodyPr>
          <a:lstStyle/>
          <a:p>
            <a:r>
              <a:rPr lang="en-US" sz="2800" b="1" dirty="0">
                <a:solidFill>
                  <a:schemeClr val="tx1"/>
                </a:solidFill>
                <a:latin typeface="Arial" pitchFamily="34" charset="0"/>
                <a:cs typeface="Arial" pitchFamily="34" charset="0"/>
              </a:rPr>
              <a:t>ANNOTATION</a:t>
            </a:r>
          </a:p>
        </p:txBody>
      </p:sp>
      <p:sp>
        <p:nvSpPr>
          <p:cNvPr id="3" name="Content Placeholder 2"/>
          <p:cNvSpPr>
            <a:spLocks noGrp="1"/>
          </p:cNvSpPr>
          <p:nvPr>
            <p:ph sz="quarter" idx="1"/>
          </p:nvPr>
        </p:nvSpPr>
        <p:spPr>
          <a:xfrm>
            <a:off x="0" y="762000"/>
            <a:ext cx="8534400" cy="6096000"/>
          </a:xfrm>
        </p:spPr>
        <p:txBody>
          <a:bodyPr/>
          <a:lstStyle/>
          <a:p>
            <a:pPr algn="just"/>
            <a:r>
              <a:rPr lang="en-US" sz="2000" dirty="0">
                <a:latin typeface="Arial" pitchFamily="34" charset="0"/>
                <a:cs typeface="Arial" pitchFamily="34" charset="0"/>
              </a:rPr>
              <a:t>What do you mean by feature annotation and why do we need to annotate the sequences?</a:t>
            </a:r>
          </a:p>
          <a:p>
            <a:pPr algn="just"/>
            <a:endParaRPr lang="en-US" sz="2000" dirty="0">
              <a:latin typeface="Arial" pitchFamily="34" charset="0"/>
              <a:cs typeface="Arial" pitchFamily="34" charset="0"/>
            </a:endParaRPr>
          </a:p>
          <a:p>
            <a:pPr algn="just"/>
            <a:r>
              <a:rPr lang="en-US" sz="2000" b="1" dirty="0">
                <a:latin typeface="Arial" pitchFamily="34" charset="0"/>
                <a:cs typeface="Arial" pitchFamily="34" charset="0"/>
              </a:rPr>
              <a:t>Genome annotation </a:t>
            </a:r>
            <a:r>
              <a:rPr lang="en-US" sz="2000" dirty="0">
                <a:latin typeface="Arial" pitchFamily="34" charset="0"/>
                <a:cs typeface="Arial" pitchFamily="34" charset="0"/>
              </a:rPr>
              <a:t>is the process of finding and designating locations of individual genes and other features on raw DNA sequences, called assemblies.</a:t>
            </a:r>
          </a:p>
          <a:p>
            <a:pPr algn="just"/>
            <a:endParaRPr lang="en-US" b="1" dirty="0">
              <a:latin typeface="Arial" pitchFamily="34" charset="0"/>
              <a:cs typeface="Arial" pitchFamily="34" charset="0"/>
            </a:endParaRPr>
          </a:p>
          <a:p>
            <a:pPr algn="just"/>
            <a:endParaRPr lang="en-US" dirty="0">
              <a:latin typeface="Arial" pitchFamily="34" charset="0"/>
              <a:cs typeface="Arial" pitchFamily="34" charset="0"/>
            </a:endParaRPr>
          </a:p>
          <a:p>
            <a:pPr algn="just">
              <a:buNone/>
            </a:pPr>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p>
          <a:p>
            <a:pPr algn="just"/>
            <a:endParaRPr lang="en-US" dirty="0"/>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22</a:t>
            </a:fld>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193431" y="2971799"/>
            <a:ext cx="4607169" cy="2998177"/>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4923692" y="3110514"/>
            <a:ext cx="4026877" cy="2699238"/>
          </a:xfrm>
          <a:prstGeom prst="rect">
            <a:avLst/>
          </a:prstGeom>
          <a:noFill/>
          <a:ln w="9525">
            <a:noFill/>
            <a:miter lim="800000"/>
            <a:headEnd/>
            <a:tailEnd/>
          </a:ln>
        </p:spPr>
      </p:pic>
    </p:spTree>
    <p:extLst>
      <p:ext uri="{BB962C8B-B14F-4D97-AF65-F5344CB8AC3E}">
        <p14:creationId xmlns:p14="http://schemas.microsoft.com/office/powerpoint/2010/main" val="1660295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7924800" cy="6400800"/>
          </a:xfrm>
        </p:spPr>
        <p:txBody>
          <a:bodyPr>
            <a:noAutofit/>
          </a:bodyPr>
          <a:lstStyle/>
          <a:p>
            <a:pPr algn="just"/>
            <a:r>
              <a:rPr lang="en-US" sz="2000" dirty="0">
                <a:solidFill>
                  <a:schemeClr val="accent1">
                    <a:lumMod val="75000"/>
                  </a:schemeClr>
                </a:solidFill>
                <a:latin typeface="Arial" pitchFamily="34" charset="0"/>
                <a:cs typeface="Arial" pitchFamily="34" charset="0"/>
              </a:rPr>
              <a:t>Feature annotation </a:t>
            </a:r>
            <a:r>
              <a:rPr lang="en-US" sz="2000" dirty="0">
                <a:latin typeface="Arial" pitchFamily="34" charset="0"/>
                <a:cs typeface="Arial" pitchFamily="34" charset="0"/>
              </a:rPr>
              <a:t>is the addition of biological features such as genes and associated coding regions, structural RNA, variation information, </a:t>
            </a:r>
            <a:r>
              <a:rPr lang="en-US" sz="2000" dirty="0" err="1">
                <a:latin typeface="Arial" pitchFamily="34" charset="0"/>
                <a:cs typeface="Arial" pitchFamily="34" charset="0"/>
              </a:rPr>
              <a:t>exon</a:t>
            </a:r>
            <a:r>
              <a:rPr lang="en-US" sz="2000" dirty="0">
                <a:latin typeface="Arial" pitchFamily="34" charset="0"/>
                <a:cs typeface="Arial" pitchFamily="34" charset="0"/>
              </a:rPr>
              <a:t>, </a:t>
            </a:r>
            <a:r>
              <a:rPr lang="en-US" sz="2000" dirty="0" err="1">
                <a:latin typeface="Arial" pitchFamily="34" charset="0"/>
                <a:cs typeface="Arial" pitchFamily="34" charset="0"/>
              </a:rPr>
              <a:t>introns</a:t>
            </a:r>
            <a:r>
              <a:rPr lang="en-US" sz="2000" dirty="0">
                <a:latin typeface="Arial" pitchFamily="34" charset="0"/>
                <a:cs typeface="Arial" pitchFamily="34" charset="0"/>
              </a:rPr>
              <a:t>, etc. to your submitted sequence.</a:t>
            </a:r>
          </a:p>
          <a:p>
            <a:pPr algn="just"/>
            <a:endParaRPr lang="en-US" sz="2000" dirty="0">
              <a:latin typeface="Arial" pitchFamily="34" charset="0"/>
              <a:cs typeface="Arial" pitchFamily="34" charset="0"/>
            </a:endParaRPr>
          </a:p>
          <a:p>
            <a:pPr algn="just"/>
            <a:r>
              <a:rPr lang="en-US" sz="2000" dirty="0">
                <a:latin typeface="Arial" pitchFamily="34" charset="0"/>
                <a:cs typeface="Arial" pitchFamily="34" charset="0"/>
              </a:rPr>
              <a:t>The annotation should include the location of the feature (start and stop) and a description of the feature.</a:t>
            </a:r>
          </a:p>
          <a:p>
            <a:pPr algn="just"/>
            <a:endParaRPr lang="en-US" sz="2000" dirty="0">
              <a:latin typeface="Arial" pitchFamily="34" charset="0"/>
              <a:cs typeface="Arial" pitchFamily="34" charset="0"/>
            </a:endParaRPr>
          </a:p>
          <a:p>
            <a:r>
              <a:rPr lang="en-US" sz="2000" dirty="0">
                <a:latin typeface="Arial" pitchFamily="34" charset="0"/>
                <a:cs typeface="Arial" pitchFamily="34" charset="0"/>
              </a:rPr>
              <a:t>The addition of feature annotation to the sequence:</a:t>
            </a:r>
          </a:p>
          <a:p>
            <a:pPr>
              <a:buNone/>
            </a:pPr>
            <a:endParaRPr lang="en-US" sz="2000" dirty="0">
              <a:latin typeface="Arial" pitchFamily="34" charset="0"/>
              <a:cs typeface="Arial" pitchFamily="34" charset="0"/>
            </a:endParaRPr>
          </a:p>
          <a:p>
            <a:pPr lvl="1">
              <a:buFont typeface="Wingdings" pitchFamily="2" charset="2"/>
              <a:buChar char="v"/>
            </a:pPr>
            <a:r>
              <a:rPr lang="en-US" sz="2000" dirty="0">
                <a:latin typeface="Arial" pitchFamily="34" charset="0"/>
                <a:cs typeface="Arial" pitchFamily="34" charset="0"/>
              </a:rPr>
              <a:t>Improves the quality of your submission.</a:t>
            </a:r>
          </a:p>
          <a:p>
            <a:pPr lvl="1">
              <a:buFont typeface="Wingdings" pitchFamily="2" charset="2"/>
              <a:buChar char="v"/>
            </a:pPr>
            <a:endParaRPr lang="en-US" sz="2000" dirty="0">
              <a:latin typeface="Arial" pitchFamily="34" charset="0"/>
              <a:cs typeface="Arial" pitchFamily="34" charset="0"/>
            </a:endParaRPr>
          </a:p>
          <a:p>
            <a:pPr lvl="1">
              <a:buFont typeface="Wingdings" pitchFamily="2" charset="2"/>
              <a:buChar char="v"/>
            </a:pPr>
            <a:r>
              <a:rPr lang="en-US" sz="2000" dirty="0">
                <a:latin typeface="Arial" pitchFamily="34" charset="0"/>
                <a:cs typeface="Arial" pitchFamily="34" charset="0"/>
              </a:rPr>
              <a:t>Increases the efficiency with which your submitted sequences are processed by members of the </a:t>
            </a:r>
            <a:r>
              <a:rPr lang="en-US" sz="2000" dirty="0" err="1">
                <a:latin typeface="Arial" pitchFamily="34" charset="0"/>
                <a:cs typeface="Arial" pitchFamily="34" charset="0"/>
              </a:rPr>
              <a:t>GenBank</a:t>
            </a:r>
            <a:r>
              <a:rPr lang="en-US" sz="2000" dirty="0">
                <a:latin typeface="Arial" pitchFamily="34" charset="0"/>
                <a:cs typeface="Arial" pitchFamily="34" charset="0"/>
              </a:rPr>
              <a:t> staff.</a:t>
            </a:r>
          </a:p>
          <a:p>
            <a:pPr lvl="1">
              <a:buFont typeface="Wingdings" pitchFamily="2" charset="2"/>
              <a:buChar char="v"/>
            </a:pPr>
            <a:endParaRPr lang="en-US" sz="2000" dirty="0">
              <a:latin typeface="Arial" pitchFamily="34" charset="0"/>
              <a:cs typeface="Arial" pitchFamily="34" charset="0"/>
            </a:endParaRPr>
          </a:p>
          <a:p>
            <a:pPr lvl="1">
              <a:buFont typeface="Wingdings" pitchFamily="2" charset="2"/>
              <a:buChar char="v"/>
            </a:pPr>
            <a:r>
              <a:rPr lang="en-US" sz="2000" dirty="0">
                <a:latin typeface="Arial" pitchFamily="34" charset="0"/>
                <a:cs typeface="Arial" pitchFamily="34" charset="0"/>
              </a:rPr>
              <a:t>Is of far greater use to the scientific community than sequence data alone.</a:t>
            </a:r>
          </a:p>
          <a:p>
            <a:pPr algn="just"/>
            <a:endParaRPr lang="en-US" sz="2000" dirty="0">
              <a:latin typeface="Arial" pitchFamily="34" charset="0"/>
              <a:cs typeface="Arial" pitchFamily="34" charset="0"/>
            </a:endParaRPr>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23</a:t>
            </a:fld>
            <a:endParaRPr lang="en-US" dirty="0"/>
          </a:p>
        </p:txBody>
      </p:sp>
    </p:spTree>
    <p:extLst>
      <p:ext uri="{BB962C8B-B14F-4D97-AF65-F5344CB8AC3E}">
        <p14:creationId xmlns:p14="http://schemas.microsoft.com/office/powerpoint/2010/main" val="232047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762000" y="228601"/>
            <a:ext cx="7255817" cy="6096000"/>
          </a:xfrm>
          <a:prstGeom prst="rect">
            <a:avLst/>
          </a:prstGeom>
          <a:noFill/>
          <a:ln w="9525">
            <a:noFill/>
            <a:miter lim="800000"/>
            <a:headEnd/>
            <a:tailEnd/>
          </a:ln>
        </p:spPr>
      </p:pic>
      <p:sp>
        <p:nvSpPr>
          <p:cNvPr id="8" name="Slide Number Placeholder 7"/>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24</a:t>
            </a:fld>
            <a:endParaRPr lang="en-US" dirty="0"/>
          </a:p>
        </p:txBody>
      </p:sp>
    </p:spTree>
    <p:extLst>
      <p:ext uri="{BB962C8B-B14F-4D97-AF65-F5344CB8AC3E}">
        <p14:creationId xmlns:p14="http://schemas.microsoft.com/office/powerpoint/2010/main" val="11723728"/>
      </p:ext>
    </p:extLst>
  </p:cSld>
  <p:clrMapOvr>
    <a:masterClrMapping/>
  </p:clrMapOvr>
  <p:transition spd="med">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66799" y="96715"/>
            <a:ext cx="7250723" cy="6761285"/>
          </a:xfrm>
          <a:prstGeom prst="rect">
            <a:avLst/>
          </a:prstGeom>
          <a:noFill/>
          <a:ln w="9525">
            <a:noFill/>
            <a:miter lim="800000"/>
            <a:headEnd/>
            <a:tailEnd/>
          </a:ln>
        </p:spPr>
      </p:pic>
      <p:sp>
        <p:nvSpPr>
          <p:cNvPr id="7" name="Slide Number Placeholder 6"/>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25</a:t>
            </a:fld>
            <a:endParaRPr lang="en-US" dirty="0"/>
          </a:p>
        </p:txBody>
      </p:sp>
    </p:spTree>
    <p:extLst>
      <p:ext uri="{BB962C8B-B14F-4D97-AF65-F5344CB8AC3E}">
        <p14:creationId xmlns:p14="http://schemas.microsoft.com/office/powerpoint/2010/main" val="2041822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533399" y="380999"/>
            <a:ext cx="8371334" cy="5246077"/>
          </a:xfrm>
          <a:prstGeom prst="rect">
            <a:avLst/>
          </a:prstGeom>
          <a:noFill/>
          <a:ln w="9525">
            <a:noFill/>
            <a:miter lim="800000"/>
            <a:headEnd/>
            <a:tailEnd/>
          </a:ln>
        </p:spPr>
      </p:pic>
      <p:sp>
        <p:nvSpPr>
          <p:cNvPr id="8" name="Slide Number Placeholder 7"/>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26</a:t>
            </a:fld>
            <a:endParaRPr lang="en-US" dirty="0"/>
          </a:p>
        </p:txBody>
      </p:sp>
    </p:spTree>
    <p:extLst>
      <p:ext uri="{BB962C8B-B14F-4D97-AF65-F5344CB8AC3E}">
        <p14:creationId xmlns:p14="http://schemas.microsoft.com/office/powerpoint/2010/main" val="112645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655638"/>
          </a:xfrm>
        </p:spPr>
        <p:txBody>
          <a:bodyPr>
            <a:normAutofit fontScale="90000"/>
          </a:bodyPr>
          <a:lstStyle/>
          <a:p>
            <a:pPr algn="ctr"/>
            <a:r>
              <a:rPr lang="en-US" b="1" dirty="0">
                <a:solidFill>
                  <a:schemeClr val="tx1"/>
                </a:solidFill>
              </a:rPr>
              <a:t>Sequence Alignment</a:t>
            </a:r>
          </a:p>
        </p:txBody>
      </p:sp>
      <p:sp>
        <p:nvSpPr>
          <p:cNvPr id="3" name="Content Placeholder 2"/>
          <p:cNvSpPr>
            <a:spLocks noGrp="1"/>
          </p:cNvSpPr>
          <p:nvPr>
            <p:ph sz="quarter" idx="1"/>
          </p:nvPr>
        </p:nvSpPr>
        <p:spPr>
          <a:xfrm>
            <a:off x="304800" y="1447800"/>
            <a:ext cx="8433816" cy="4648200"/>
          </a:xfrm>
        </p:spPr>
        <p:txBody>
          <a:bodyPr>
            <a:normAutofit/>
          </a:bodyPr>
          <a:lstStyle/>
          <a:p>
            <a:r>
              <a:rPr lang="en-US" sz="2000" dirty="0"/>
              <a:t>The sequence alignment is made between </a:t>
            </a:r>
            <a:r>
              <a:rPr lang="en-US" sz="2000" dirty="0">
                <a:solidFill>
                  <a:schemeClr val="accent1">
                    <a:lumMod val="75000"/>
                  </a:schemeClr>
                </a:solidFill>
              </a:rPr>
              <a:t>known sequence and unknown sequence or between two unknown sequences</a:t>
            </a:r>
            <a:r>
              <a:rPr lang="en-US" sz="2000" dirty="0"/>
              <a:t>.</a:t>
            </a:r>
          </a:p>
          <a:p>
            <a:pPr>
              <a:buNone/>
            </a:pPr>
            <a:endParaRPr lang="en-US" sz="2000" dirty="0"/>
          </a:p>
          <a:p>
            <a:r>
              <a:rPr lang="en-US" sz="2000" dirty="0"/>
              <a:t> The </a:t>
            </a:r>
            <a:r>
              <a:rPr lang="en-US" sz="2000" dirty="0">
                <a:solidFill>
                  <a:schemeClr val="accent1">
                    <a:lumMod val="75000"/>
                  </a:schemeClr>
                </a:solidFill>
              </a:rPr>
              <a:t>known sequence is called reference sequence</a:t>
            </a:r>
            <a:r>
              <a:rPr lang="en-US" sz="2000" dirty="0"/>
              <a:t>. The unknown sequence is called query sequence.</a:t>
            </a:r>
          </a:p>
          <a:p>
            <a:endParaRPr lang="en-US" sz="2000" dirty="0"/>
          </a:p>
          <a:p>
            <a:r>
              <a:rPr lang="en-US" sz="2000" dirty="0"/>
              <a:t>Sequence alignment is useful for  discovering structural, functional and evolutionary information.</a:t>
            </a:r>
          </a:p>
          <a:p>
            <a:endParaRPr lang="en-US" sz="2000" dirty="0"/>
          </a:p>
          <a:p>
            <a:r>
              <a:rPr lang="en-US" sz="2000" dirty="0"/>
              <a:t>Different algorithms available for alignment are used depending on the requirement.</a:t>
            </a:r>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458200" cy="6248400"/>
          </a:xfrm>
        </p:spPr>
        <p:txBody>
          <a:bodyPr>
            <a:normAutofit/>
          </a:bodyPr>
          <a:lstStyle/>
          <a:p>
            <a:pPr>
              <a:buFont typeface="Courier New" pitchFamily="49" charset="0"/>
              <a:buChar char="o"/>
            </a:pPr>
            <a:r>
              <a:rPr lang="en-US" sz="2000" dirty="0">
                <a:latin typeface="Arial" pitchFamily="34" charset="0"/>
                <a:cs typeface="Arial" pitchFamily="34" charset="0"/>
              </a:rPr>
              <a:t>Types of Sequence Alignment</a:t>
            </a:r>
          </a:p>
          <a:p>
            <a:pPr>
              <a:buNone/>
            </a:pPr>
            <a:endParaRPr lang="en-US" sz="2000" dirty="0">
              <a:latin typeface="Arial" pitchFamily="34" charset="0"/>
              <a:cs typeface="Arial" pitchFamily="34" charset="0"/>
            </a:endParaRPr>
          </a:p>
          <a:p>
            <a:pPr lvl="2">
              <a:buFont typeface="Wingdings" pitchFamily="2" charset="2"/>
              <a:buChar char="v"/>
            </a:pPr>
            <a:r>
              <a:rPr lang="en-US" sz="2000" dirty="0">
                <a:latin typeface="Arial" pitchFamily="34" charset="0"/>
                <a:cs typeface="Arial" pitchFamily="34" charset="0"/>
              </a:rPr>
              <a:t> </a:t>
            </a:r>
            <a:r>
              <a:rPr lang="en-US" sz="2000" dirty="0">
                <a:solidFill>
                  <a:schemeClr val="accent1">
                    <a:lumMod val="75000"/>
                  </a:schemeClr>
                </a:solidFill>
                <a:latin typeface="Arial" pitchFamily="34" charset="0"/>
                <a:cs typeface="Arial" pitchFamily="34" charset="0"/>
              </a:rPr>
              <a:t>Global Alignment  (Needleman-</a:t>
            </a:r>
            <a:r>
              <a:rPr lang="en-US" sz="2000" dirty="0" err="1">
                <a:solidFill>
                  <a:schemeClr val="accent1">
                    <a:lumMod val="75000"/>
                  </a:schemeClr>
                </a:solidFill>
                <a:latin typeface="Arial" pitchFamily="34" charset="0"/>
                <a:cs typeface="Arial" pitchFamily="34" charset="0"/>
              </a:rPr>
              <a:t>Wunsch</a:t>
            </a:r>
            <a:r>
              <a:rPr lang="en-US" sz="2000" dirty="0">
                <a:solidFill>
                  <a:schemeClr val="accent1">
                    <a:lumMod val="75000"/>
                  </a:schemeClr>
                </a:solidFill>
                <a:latin typeface="Arial" pitchFamily="34" charset="0"/>
                <a:cs typeface="Arial" pitchFamily="34" charset="0"/>
              </a:rPr>
              <a:t> Algorithm)</a:t>
            </a:r>
          </a:p>
          <a:p>
            <a:pPr lvl="2">
              <a:buNone/>
            </a:pPr>
            <a:endParaRPr lang="en-US" sz="2000" dirty="0">
              <a:solidFill>
                <a:schemeClr val="accent1">
                  <a:lumMod val="75000"/>
                </a:schemeClr>
              </a:solidFill>
              <a:latin typeface="Arial" pitchFamily="34" charset="0"/>
              <a:cs typeface="Arial" pitchFamily="34" charset="0"/>
            </a:endParaRPr>
          </a:p>
          <a:p>
            <a:pPr lvl="2">
              <a:buFont typeface="Wingdings" pitchFamily="2" charset="2"/>
              <a:buChar char="v"/>
            </a:pPr>
            <a:r>
              <a:rPr lang="en-US" sz="2000" dirty="0">
                <a:solidFill>
                  <a:schemeClr val="accent1">
                    <a:lumMod val="75000"/>
                  </a:schemeClr>
                </a:solidFill>
                <a:latin typeface="Arial" pitchFamily="34" charset="0"/>
                <a:cs typeface="Arial" pitchFamily="34" charset="0"/>
              </a:rPr>
              <a:t> Local Alignment (Smith-Waterman Algorithm)</a:t>
            </a:r>
          </a:p>
          <a:p>
            <a:pPr lvl="1">
              <a:buNone/>
            </a:pPr>
            <a:endParaRPr lang="en-US" sz="2000" dirty="0">
              <a:latin typeface="Arial" pitchFamily="34" charset="0"/>
              <a:cs typeface="Arial" pitchFamily="34" charset="0"/>
            </a:endParaRPr>
          </a:p>
          <a:p>
            <a:pPr>
              <a:buFont typeface="Wingdings" pitchFamily="2" charset="2"/>
              <a:buChar char="v"/>
            </a:pPr>
            <a:r>
              <a:rPr lang="en-US" sz="2000" b="1" dirty="0">
                <a:latin typeface="Arial" pitchFamily="34" charset="0"/>
                <a:cs typeface="Arial" pitchFamily="34" charset="0"/>
              </a:rPr>
              <a:t>Global Alignment</a:t>
            </a:r>
            <a:r>
              <a:rPr lang="en-US" sz="2000" dirty="0">
                <a:latin typeface="Arial" pitchFamily="34" charset="0"/>
                <a:cs typeface="Arial" pitchFamily="34" charset="0"/>
              </a:rPr>
              <a:t> : is a matching the residues of two sequences across their </a:t>
            </a:r>
            <a:r>
              <a:rPr lang="en-US" sz="2000" dirty="0">
                <a:solidFill>
                  <a:schemeClr val="accent1">
                    <a:lumMod val="75000"/>
                  </a:schemeClr>
                </a:solidFill>
                <a:latin typeface="Arial" pitchFamily="34" charset="0"/>
                <a:cs typeface="Arial" pitchFamily="34" charset="0"/>
              </a:rPr>
              <a:t>entire length</a:t>
            </a:r>
            <a:r>
              <a:rPr lang="en-US" sz="2000" dirty="0">
                <a:latin typeface="Arial" pitchFamily="34" charset="0"/>
                <a:cs typeface="Arial" pitchFamily="34" charset="0"/>
              </a:rPr>
              <a:t>.</a:t>
            </a:r>
          </a:p>
          <a:p>
            <a:pPr>
              <a:buFont typeface="Wingdings" pitchFamily="2" charset="2"/>
              <a:buChar char="v"/>
            </a:pPr>
            <a:endParaRPr lang="en-US" sz="2000" dirty="0">
              <a:latin typeface="Arial" pitchFamily="34" charset="0"/>
              <a:cs typeface="Arial" pitchFamily="34" charset="0"/>
            </a:endParaRPr>
          </a:p>
          <a:p>
            <a:pPr>
              <a:buFont typeface="Courier New" pitchFamily="49" charset="0"/>
              <a:buChar char="o"/>
            </a:pPr>
            <a:r>
              <a:rPr lang="en-US" sz="2000" dirty="0">
                <a:latin typeface="Arial" pitchFamily="34" charset="0"/>
                <a:cs typeface="Arial" pitchFamily="34" charset="0"/>
              </a:rPr>
              <a:t>Global alignment matches the identical sequences .</a:t>
            </a:r>
          </a:p>
          <a:p>
            <a:pPr>
              <a:buFont typeface="Courier New" pitchFamily="49" charset="0"/>
              <a:buChar char="o"/>
            </a:pPr>
            <a:endParaRPr lang="en-US" sz="2000" dirty="0">
              <a:latin typeface="Arial" pitchFamily="34" charset="0"/>
              <a:cs typeface="Arial" pitchFamily="34" charset="0"/>
            </a:endParaRPr>
          </a:p>
          <a:p>
            <a:pPr>
              <a:buFont typeface="Wingdings" pitchFamily="2" charset="2"/>
              <a:buChar char="v"/>
            </a:pPr>
            <a:r>
              <a:rPr lang="en-US" sz="2000" b="1" dirty="0">
                <a:latin typeface="Arial" pitchFamily="34" charset="0"/>
                <a:cs typeface="Arial" pitchFamily="34" charset="0"/>
              </a:rPr>
              <a:t>Local Alignment </a:t>
            </a:r>
            <a:r>
              <a:rPr lang="en-US" sz="2000" dirty="0">
                <a:latin typeface="Arial" pitchFamily="34" charset="0"/>
                <a:cs typeface="Arial" pitchFamily="34" charset="0"/>
              </a:rPr>
              <a:t>: is a matching two sequence from </a:t>
            </a:r>
            <a:r>
              <a:rPr lang="en-US" sz="2000" dirty="0">
                <a:solidFill>
                  <a:schemeClr val="accent1">
                    <a:lumMod val="75000"/>
                  </a:schemeClr>
                </a:solidFill>
                <a:latin typeface="Arial" pitchFamily="34" charset="0"/>
                <a:cs typeface="Arial" pitchFamily="34" charset="0"/>
              </a:rPr>
              <a:t>regions</a:t>
            </a:r>
            <a:r>
              <a:rPr lang="en-US" sz="2000" dirty="0">
                <a:latin typeface="Arial" pitchFamily="34" charset="0"/>
                <a:cs typeface="Arial" pitchFamily="34" charset="0"/>
              </a:rPr>
              <a:t> </a:t>
            </a:r>
            <a:r>
              <a:rPr lang="en-US" sz="2000" dirty="0">
                <a:solidFill>
                  <a:schemeClr val="accent1">
                    <a:lumMod val="75000"/>
                  </a:schemeClr>
                </a:solidFill>
                <a:latin typeface="Arial" pitchFamily="34" charset="0"/>
                <a:cs typeface="Arial" pitchFamily="34" charset="0"/>
              </a:rPr>
              <a:t>which  have more similarity with each other.</a:t>
            </a:r>
          </a:p>
          <a:p>
            <a:pPr>
              <a:buFont typeface="Wingdings" pitchFamily="2" charset="2"/>
              <a:buChar char="v"/>
            </a:pPr>
            <a:endParaRPr lang="en-US" sz="2000" dirty="0">
              <a:latin typeface="Arial" pitchFamily="34" charset="0"/>
              <a:cs typeface="Arial" pitchFamily="34" charset="0"/>
            </a:endParaRPr>
          </a:p>
          <a:p>
            <a:pPr>
              <a:buFont typeface="Courier New" pitchFamily="49" charset="0"/>
              <a:buChar char="o"/>
            </a:pPr>
            <a:r>
              <a:rPr lang="en-US" sz="2000" dirty="0">
                <a:latin typeface="Arial" pitchFamily="34" charset="0"/>
                <a:cs typeface="Arial" pitchFamily="34" charset="0"/>
              </a:rPr>
              <a:t>These methods are mostly defined by </a:t>
            </a:r>
            <a:r>
              <a:rPr lang="en-US" sz="2000" dirty="0">
                <a:solidFill>
                  <a:schemeClr val="accent1">
                    <a:lumMod val="75000"/>
                  </a:schemeClr>
                </a:solidFill>
                <a:latin typeface="Arial" pitchFamily="34" charset="0"/>
                <a:cs typeface="Arial" pitchFamily="34" charset="0"/>
              </a:rPr>
              <a:t>Dynamic programming </a:t>
            </a:r>
            <a:r>
              <a:rPr lang="en-US" sz="2000" dirty="0">
                <a:latin typeface="Arial" pitchFamily="34" charset="0"/>
                <a:cs typeface="Arial" pitchFamily="34" charset="0"/>
              </a:rPr>
              <a:t>approach for  aligning two different sequences</a:t>
            </a:r>
            <a:r>
              <a:rPr lang="en-US" dirty="0">
                <a:latin typeface="Arial" pitchFamily="34" charset="0"/>
                <a:cs typeface="Arial" pitchFamily="34" charset="0"/>
              </a:rPr>
              <a:t>.</a:t>
            </a:r>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6F70A-1926-4884-8595-BB556C652502}"/>
              </a:ext>
            </a:extLst>
          </p:cNvPr>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29</a:t>
            </a:fld>
            <a:endParaRPr lang="en-US"/>
          </a:p>
        </p:txBody>
      </p:sp>
      <p:pic>
        <p:nvPicPr>
          <p:cNvPr id="6" name="Picture 5">
            <a:extLst>
              <a:ext uri="{FF2B5EF4-FFF2-40B4-BE49-F238E27FC236}">
                <a16:creationId xmlns:a16="http://schemas.microsoft.com/office/drawing/2014/main" id="{64F288B1-0DB1-46FA-911B-6242C1AA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1112520"/>
            <a:ext cx="8503920" cy="4632960"/>
          </a:xfrm>
          <a:prstGeom prst="rect">
            <a:avLst/>
          </a:prstGeom>
        </p:spPr>
      </p:pic>
    </p:spTree>
    <p:extLst>
      <p:ext uri="{BB962C8B-B14F-4D97-AF65-F5344CB8AC3E}">
        <p14:creationId xmlns:p14="http://schemas.microsoft.com/office/powerpoint/2010/main" val="289361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932C29-E3DC-4F04-BC29-A605E45D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1" y="153044"/>
            <a:ext cx="8827477" cy="6551912"/>
          </a:xfrm>
          <a:prstGeom prst="rect">
            <a:avLst/>
          </a:prstGeom>
        </p:spPr>
      </p:pic>
    </p:spTree>
    <p:extLst>
      <p:ext uri="{BB962C8B-B14F-4D97-AF65-F5344CB8AC3E}">
        <p14:creationId xmlns:p14="http://schemas.microsoft.com/office/powerpoint/2010/main" val="4063044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7467600" cy="4800600"/>
          </a:xfrm>
        </p:spPr>
        <p:txBody>
          <a:bodyPr>
            <a:normAutofit/>
          </a:bodyPr>
          <a:lstStyle/>
          <a:p>
            <a:pPr algn="just"/>
            <a:r>
              <a:rPr lang="en-US" sz="2000" b="1" dirty="0" err="1">
                <a:solidFill>
                  <a:schemeClr val="accent3"/>
                </a:solidFill>
              </a:rPr>
              <a:t>Pairwise</a:t>
            </a:r>
            <a:r>
              <a:rPr lang="en-US" sz="2000" b="1" dirty="0">
                <a:solidFill>
                  <a:schemeClr val="accent3"/>
                </a:solidFill>
              </a:rPr>
              <a:t> Sequence Alignment</a:t>
            </a:r>
            <a:r>
              <a:rPr lang="en-US" sz="2000" dirty="0">
                <a:solidFill>
                  <a:schemeClr val="accent3"/>
                </a:solidFill>
              </a:rPr>
              <a:t> </a:t>
            </a:r>
            <a:r>
              <a:rPr lang="en-US" sz="2000" dirty="0"/>
              <a:t>is used to identify regions of similarity that may indicate functional, structural and/or evolutionary relationships between two biological sequences (protein or nucleic acid).</a:t>
            </a:r>
          </a:p>
          <a:p>
            <a:pPr algn="just">
              <a:buNone/>
            </a:pPr>
            <a:endParaRPr lang="en-US" sz="2000" dirty="0"/>
          </a:p>
          <a:p>
            <a:pPr algn="just">
              <a:buNone/>
            </a:pPr>
            <a:r>
              <a:rPr lang="en-US" sz="2000" dirty="0"/>
              <a:t> </a:t>
            </a:r>
          </a:p>
          <a:p>
            <a:pPr algn="just"/>
            <a:r>
              <a:rPr lang="en-US" sz="2000" b="1" dirty="0">
                <a:solidFill>
                  <a:schemeClr val="accent3"/>
                </a:solidFill>
              </a:rPr>
              <a:t>Multiple Sequence Alignment (MSA)</a:t>
            </a:r>
            <a:r>
              <a:rPr lang="en-US" sz="2000" dirty="0"/>
              <a:t> is the alignment of three or more biological sequences of similar length. From the output of MSA applications, homology can be inferred and the evolutionary relationship between the sequences studied. </a:t>
            </a:r>
          </a:p>
          <a:p>
            <a:endParaRPr lang="en-US" sz="2000" dirty="0"/>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25315" y="504821"/>
            <a:ext cx="7828085" cy="5133979"/>
          </a:xfrm>
          <a:prstGeom prst="rect">
            <a:avLst/>
          </a:prstGeom>
          <a:noFill/>
          <a:ln w="9525">
            <a:noFill/>
            <a:miter lim="800000"/>
            <a:headEnd/>
            <a:tailEnd/>
          </a:ln>
        </p:spPr>
      </p:pic>
      <p:sp>
        <p:nvSpPr>
          <p:cNvPr id="6" name="Slide Number Placeholder 5"/>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32</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33401" y="228600"/>
            <a:ext cx="7239000" cy="31242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57200" y="3352800"/>
            <a:ext cx="7467600" cy="3505200"/>
          </a:xfrm>
          <a:prstGeom prst="rect">
            <a:avLst/>
          </a:prstGeom>
          <a:noFill/>
          <a:ln w="9525">
            <a:noFill/>
            <a:miter lim="800000"/>
            <a:headEnd/>
            <a:tailEnd/>
          </a:ln>
        </p:spPr>
      </p:pic>
      <p:sp>
        <p:nvSpPr>
          <p:cNvPr id="7" name="Rectangle 6"/>
          <p:cNvSpPr/>
          <p:nvPr/>
        </p:nvSpPr>
        <p:spPr>
          <a:xfrm>
            <a:off x="3429000" y="3276600"/>
            <a:ext cx="924227" cy="369332"/>
          </a:xfrm>
          <a:prstGeom prst="rect">
            <a:avLst/>
          </a:prstGeom>
        </p:spPr>
        <p:txBody>
          <a:bodyPr wrap="none">
            <a:spAutoFit/>
          </a:bodyPr>
          <a:lstStyle/>
          <a:p>
            <a:r>
              <a:rPr lang="en-US" b="1" dirty="0"/>
              <a:t>FASTA</a:t>
            </a:r>
            <a:endParaRPr lang="en-US" dirty="0"/>
          </a:p>
        </p:txBody>
      </p:sp>
      <p:sp>
        <p:nvSpPr>
          <p:cNvPr id="8" name="Rectangle 7"/>
          <p:cNvSpPr/>
          <p:nvPr/>
        </p:nvSpPr>
        <p:spPr>
          <a:xfrm>
            <a:off x="6934200" y="685800"/>
            <a:ext cx="1595309" cy="369332"/>
          </a:xfrm>
          <a:prstGeom prst="rect">
            <a:avLst/>
          </a:prstGeom>
        </p:spPr>
        <p:txBody>
          <a:bodyPr wrap="none">
            <a:spAutoFit/>
          </a:bodyPr>
          <a:lstStyle/>
          <a:p>
            <a:r>
              <a:rPr lang="en-US" b="1" dirty="0"/>
              <a:t>NCBI-BLAST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553200" cy="579438"/>
          </a:xfrm>
        </p:spPr>
        <p:txBody>
          <a:bodyPr>
            <a:normAutofit/>
          </a:bodyPr>
          <a:lstStyle/>
          <a:p>
            <a:pPr algn="ctr"/>
            <a:r>
              <a:rPr lang="en-US" sz="2800" b="1" dirty="0">
                <a:solidFill>
                  <a:schemeClr val="tx1"/>
                </a:solidFill>
              </a:rPr>
              <a:t>DYNAMIC PROGRAMMING</a:t>
            </a:r>
          </a:p>
        </p:txBody>
      </p:sp>
      <p:sp>
        <p:nvSpPr>
          <p:cNvPr id="3" name="Content Placeholder 2"/>
          <p:cNvSpPr>
            <a:spLocks noGrp="1"/>
          </p:cNvSpPr>
          <p:nvPr>
            <p:ph sz="quarter" idx="1"/>
          </p:nvPr>
        </p:nvSpPr>
        <p:spPr>
          <a:xfrm>
            <a:off x="307730" y="1283677"/>
            <a:ext cx="8528539" cy="5040923"/>
          </a:xfrm>
        </p:spPr>
        <p:txBody>
          <a:bodyPr/>
          <a:lstStyle/>
          <a:p>
            <a:r>
              <a:rPr lang="en-US" sz="2000" dirty="0"/>
              <a:t>It finds the alignment in a more quantitative way by giving particular scores for matches and mismatches.</a:t>
            </a:r>
          </a:p>
          <a:p>
            <a:endParaRPr lang="en-US" sz="2000" dirty="0"/>
          </a:p>
          <a:p>
            <a:r>
              <a:rPr lang="en-US" sz="2000" dirty="0"/>
              <a:t>The Dynamic Programming solves the original problem by dividing the problem into smaller independent sub problems.</a:t>
            </a:r>
          </a:p>
          <a:p>
            <a:endParaRPr lang="en-US" sz="2000" dirty="0"/>
          </a:p>
          <a:p>
            <a:r>
              <a:rPr lang="en-US" sz="2000" b="1" dirty="0"/>
              <a:t>Scoring matrices: </a:t>
            </a:r>
          </a:p>
          <a:p>
            <a:endParaRPr lang="en-US" sz="2000" dirty="0"/>
          </a:p>
          <a:p>
            <a:pPr lvl="1">
              <a:buFont typeface="Wingdings" pitchFamily="2" charset="2"/>
              <a:buChar char="v"/>
            </a:pPr>
            <a:r>
              <a:rPr lang="en-US" sz="2000" dirty="0"/>
              <a:t>PAM Matrix</a:t>
            </a:r>
          </a:p>
          <a:p>
            <a:pPr lvl="1">
              <a:buFont typeface="Wingdings" pitchFamily="2" charset="2"/>
              <a:buChar char="v"/>
            </a:pPr>
            <a:endParaRPr lang="en-US" sz="2000" dirty="0"/>
          </a:p>
          <a:p>
            <a:pPr lvl="1">
              <a:buFont typeface="Wingdings" pitchFamily="2" charset="2"/>
              <a:buChar char="v"/>
            </a:pPr>
            <a:r>
              <a:rPr lang="en-US" sz="2000" dirty="0"/>
              <a:t>BLOSUM  Matrix</a:t>
            </a:r>
          </a:p>
          <a:p>
            <a:pPr lvl="1">
              <a:buFont typeface="Wingdings" pitchFamily="2" charset="2"/>
              <a:buChar char="v"/>
            </a:pPr>
            <a:endParaRPr lang="en-US" sz="2000" dirty="0"/>
          </a:p>
          <a:p>
            <a:pPr lvl="1">
              <a:buFont typeface="Wingdings" pitchFamily="2" charset="2"/>
              <a:buChar char="v"/>
            </a:pPr>
            <a:r>
              <a:rPr lang="en-US" sz="2000" dirty="0"/>
              <a:t>Gap Penalty </a:t>
            </a:r>
          </a:p>
          <a:p>
            <a:endParaRPr lang="en-US" dirty="0"/>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85800"/>
            <a:ext cx="8001000" cy="5638800"/>
          </a:xfrm>
        </p:spPr>
        <p:txBody>
          <a:bodyPr>
            <a:normAutofit fontScale="92500" lnSpcReduction="10000"/>
          </a:bodyPr>
          <a:lstStyle/>
          <a:p>
            <a:r>
              <a:rPr lang="en-US" sz="2200" b="1" dirty="0">
                <a:solidFill>
                  <a:schemeClr val="accent2">
                    <a:lumMod val="75000"/>
                  </a:schemeClr>
                </a:solidFill>
              </a:rPr>
              <a:t>PAM</a:t>
            </a:r>
            <a:r>
              <a:rPr lang="en-US" sz="2200" dirty="0"/>
              <a:t> matrices are calculated by observing the differences in closely related proteins. </a:t>
            </a:r>
          </a:p>
          <a:p>
            <a:endParaRPr lang="en-US" sz="2200" dirty="0"/>
          </a:p>
          <a:p>
            <a:r>
              <a:rPr lang="en-US" sz="2200" dirty="0"/>
              <a:t>One </a:t>
            </a:r>
            <a:r>
              <a:rPr lang="en-US" sz="2200" b="1" dirty="0">
                <a:solidFill>
                  <a:schemeClr val="accent2">
                    <a:lumMod val="75000"/>
                  </a:schemeClr>
                </a:solidFill>
              </a:rPr>
              <a:t>PAM</a:t>
            </a:r>
            <a:r>
              <a:rPr lang="en-US" sz="2200" dirty="0"/>
              <a:t> unit (PAM1) specifies one accepted point mutation per 100 amino acid residues, i.e. 1% change and 99% remains as such. </a:t>
            </a:r>
          </a:p>
          <a:p>
            <a:endParaRPr lang="en-US" sz="2200" dirty="0"/>
          </a:p>
          <a:p>
            <a:r>
              <a:rPr lang="en-US" sz="2200" b="1" dirty="0" err="1">
                <a:solidFill>
                  <a:schemeClr val="accent2">
                    <a:lumMod val="75000"/>
                  </a:schemeClr>
                </a:solidFill>
              </a:rPr>
              <a:t>BL</a:t>
            </a:r>
            <a:r>
              <a:rPr lang="en-US" sz="2200" dirty="0" err="1"/>
              <a:t>Ocks</a:t>
            </a:r>
            <a:r>
              <a:rPr lang="en-US" sz="2200" dirty="0"/>
              <a:t> </a:t>
            </a:r>
            <a:r>
              <a:rPr lang="en-US" sz="2200" b="1" dirty="0" err="1">
                <a:solidFill>
                  <a:schemeClr val="accent2">
                    <a:lumMod val="75000"/>
                  </a:schemeClr>
                </a:solidFill>
              </a:rPr>
              <a:t>SU</a:t>
            </a:r>
            <a:r>
              <a:rPr lang="en-US" sz="2200" dirty="0" err="1"/>
              <a:t>bstitution</a:t>
            </a:r>
            <a:r>
              <a:rPr lang="en-US" sz="2200" dirty="0"/>
              <a:t> </a:t>
            </a:r>
            <a:r>
              <a:rPr lang="en-US" sz="2200" b="1" dirty="0">
                <a:solidFill>
                  <a:schemeClr val="accent2">
                    <a:lumMod val="75000"/>
                  </a:schemeClr>
                </a:solidFill>
              </a:rPr>
              <a:t>M</a:t>
            </a:r>
            <a:r>
              <a:rPr lang="en-US" sz="2200" dirty="0"/>
              <a:t>atrix, developed by </a:t>
            </a:r>
            <a:r>
              <a:rPr lang="en-US" sz="2200" dirty="0" err="1"/>
              <a:t>Henikoff</a:t>
            </a:r>
            <a:r>
              <a:rPr lang="en-US" sz="2200" dirty="0"/>
              <a:t> and </a:t>
            </a:r>
            <a:r>
              <a:rPr lang="en-US" sz="2200" dirty="0" err="1"/>
              <a:t>Henikoff</a:t>
            </a:r>
            <a:r>
              <a:rPr lang="en-US" sz="2200" dirty="0"/>
              <a:t> in 1992, used conserved regions.</a:t>
            </a:r>
          </a:p>
          <a:p>
            <a:endParaRPr lang="en-US" sz="2200" dirty="0"/>
          </a:p>
          <a:p>
            <a:r>
              <a:rPr lang="en-US" sz="2200" dirty="0"/>
              <a:t>These matrices are actual percentage identity values. Simply to say, they depend on similarity. BLOSUM 62 means there is 62 % similarity.</a:t>
            </a:r>
          </a:p>
          <a:p>
            <a:endParaRPr lang="en-US" sz="2200" dirty="0"/>
          </a:p>
          <a:p>
            <a:r>
              <a:rPr lang="en-US" sz="2200" b="1" dirty="0">
                <a:solidFill>
                  <a:schemeClr val="accent2">
                    <a:lumMod val="75000"/>
                  </a:schemeClr>
                </a:solidFill>
              </a:rPr>
              <a:t>Gap Penalty </a:t>
            </a:r>
            <a:r>
              <a:rPr lang="en-US" sz="2200" b="1" dirty="0"/>
              <a:t>- </a:t>
            </a:r>
            <a:r>
              <a:rPr lang="en-US" sz="2200" dirty="0"/>
              <a:t>Dynamic programming algorithms use gap penalties to maximize the biological meaning. </a:t>
            </a:r>
          </a:p>
          <a:p>
            <a:endParaRPr lang="en-US" sz="2200" dirty="0"/>
          </a:p>
          <a:p>
            <a:r>
              <a:rPr lang="en-US" sz="2200" dirty="0"/>
              <a:t>Gap penalty is subtracted for each gap that has been introduced.</a:t>
            </a:r>
          </a:p>
          <a:p>
            <a:endParaRPr lang="en-US" dirty="0"/>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7848600" cy="5638800"/>
          </a:xfrm>
        </p:spPr>
        <p:txBody>
          <a:bodyPr>
            <a:normAutofit/>
          </a:bodyPr>
          <a:lstStyle/>
          <a:p>
            <a:r>
              <a:rPr lang="en-US" sz="2000" b="1" dirty="0">
                <a:solidFill>
                  <a:srgbClr val="00B050"/>
                </a:solidFill>
                <a:latin typeface="Arial" pitchFamily="34" charset="0"/>
                <a:cs typeface="Arial" pitchFamily="34" charset="0"/>
              </a:rPr>
              <a:t>Identity: </a:t>
            </a:r>
            <a:r>
              <a:rPr lang="en-US" sz="2000" dirty="0">
                <a:solidFill>
                  <a:srgbClr val="00B050"/>
                </a:solidFill>
                <a:latin typeface="Arial" pitchFamily="34" charset="0"/>
                <a:cs typeface="Arial" pitchFamily="34" charset="0"/>
              </a:rPr>
              <a:t>Identical Sequences</a:t>
            </a:r>
            <a:r>
              <a:rPr lang="en-US" sz="2000" dirty="0">
                <a:latin typeface="Arial" pitchFamily="34" charset="0"/>
                <a:cs typeface="Arial" pitchFamily="34" charset="0"/>
              </a:rPr>
              <a:t>.</a:t>
            </a:r>
          </a:p>
          <a:p>
            <a:endParaRPr lang="en-US" sz="2000" dirty="0">
              <a:latin typeface="Arial" pitchFamily="34" charset="0"/>
              <a:cs typeface="Arial" pitchFamily="34" charset="0"/>
            </a:endParaRPr>
          </a:p>
          <a:p>
            <a:pPr algn="just"/>
            <a:r>
              <a:rPr lang="en-US" sz="2000" b="1" dirty="0">
                <a:solidFill>
                  <a:schemeClr val="accent2">
                    <a:lumMod val="75000"/>
                  </a:schemeClr>
                </a:solidFill>
                <a:latin typeface="Arial" pitchFamily="34" charset="0"/>
                <a:cs typeface="Arial" pitchFamily="34" charset="0"/>
              </a:rPr>
              <a:t>E-Value</a:t>
            </a:r>
            <a:r>
              <a:rPr lang="en-US" sz="2000" b="1" dirty="0">
                <a:latin typeface="Arial" pitchFamily="34" charset="0"/>
                <a:cs typeface="Arial" pitchFamily="34" charset="0"/>
              </a:rPr>
              <a:t>: </a:t>
            </a:r>
            <a:r>
              <a:rPr lang="en-US" sz="2000" dirty="0">
                <a:latin typeface="Arial" pitchFamily="34" charset="0"/>
                <a:cs typeface="Arial" pitchFamily="34" charset="0"/>
              </a:rPr>
              <a:t>The E-value provides information about the likelihood that a </a:t>
            </a:r>
            <a:r>
              <a:rPr lang="en-US" sz="2000" dirty="0">
                <a:solidFill>
                  <a:schemeClr val="accent2">
                    <a:lumMod val="75000"/>
                  </a:schemeClr>
                </a:solidFill>
                <a:latin typeface="Arial" pitchFamily="34" charset="0"/>
                <a:cs typeface="Arial" pitchFamily="34" charset="0"/>
              </a:rPr>
              <a:t>given sequence match is purely by chance</a:t>
            </a:r>
            <a:r>
              <a:rPr lang="en-US" sz="2000" dirty="0">
                <a:latin typeface="Arial" pitchFamily="34" charset="0"/>
                <a:cs typeface="Arial" pitchFamily="34" charset="0"/>
              </a:rPr>
              <a:t>.</a:t>
            </a:r>
          </a:p>
          <a:p>
            <a:endParaRPr lang="en-US" sz="2000" dirty="0">
              <a:latin typeface="Arial" pitchFamily="34" charset="0"/>
              <a:cs typeface="Arial" pitchFamily="34" charset="0"/>
            </a:endParaRPr>
          </a:p>
          <a:p>
            <a:pPr algn="just"/>
            <a:r>
              <a:rPr lang="en-US" sz="2000" dirty="0">
                <a:latin typeface="Arial" pitchFamily="34" charset="0"/>
                <a:cs typeface="Arial" pitchFamily="34" charset="0"/>
              </a:rPr>
              <a:t>The </a:t>
            </a:r>
            <a:r>
              <a:rPr lang="en-US" sz="2000" dirty="0">
                <a:solidFill>
                  <a:schemeClr val="accent1">
                    <a:lumMod val="75000"/>
                  </a:schemeClr>
                </a:solidFill>
                <a:latin typeface="Arial" pitchFamily="34" charset="0"/>
                <a:cs typeface="Arial" pitchFamily="34" charset="0"/>
              </a:rPr>
              <a:t>lower the E-value</a:t>
            </a:r>
            <a:r>
              <a:rPr lang="en-US" sz="2000" dirty="0">
                <a:latin typeface="Arial" pitchFamily="34" charset="0"/>
                <a:cs typeface="Arial" pitchFamily="34" charset="0"/>
              </a:rPr>
              <a:t>, the less likely the database match is a result of random chance and therefore the match is </a:t>
            </a:r>
            <a:r>
              <a:rPr lang="en-US" sz="2000" dirty="0">
                <a:solidFill>
                  <a:schemeClr val="accent1">
                    <a:lumMod val="75000"/>
                  </a:schemeClr>
                </a:solidFill>
                <a:latin typeface="Arial" pitchFamily="34" charset="0"/>
                <a:cs typeface="Arial" pitchFamily="34" charset="0"/>
              </a:rPr>
              <a:t>more significant.</a:t>
            </a:r>
          </a:p>
          <a:p>
            <a:endParaRPr lang="en-US" sz="2000" dirty="0">
              <a:latin typeface="Arial" pitchFamily="34" charset="0"/>
              <a:cs typeface="Arial" pitchFamily="34" charset="0"/>
            </a:endParaRPr>
          </a:p>
          <a:p>
            <a:pPr algn="just"/>
            <a:r>
              <a:rPr lang="en-US" sz="2000" dirty="0">
                <a:solidFill>
                  <a:srgbClr val="7030A0"/>
                </a:solidFill>
                <a:latin typeface="Arial" pitchFamily="34" charset="0"/>
                <a:cs typeface="Arial" pitchFamily="34" charset="0"/>
              </a:rPr>
              <a:t>E &lt; 1e - 50 (or </a:t>
            </a:r>
            <a:r>
              <a:rPr lang="en-US" dirty="0"/>
              <a:t>1 × 10</a:t>
            </a:r>
            <a:r>
              <a:rPr lang="en-US" baseline="30000" dirty="0"/>
              <a:t>-50</a:t>
            </a:r>
            <a:r>
              <a:rPr lang="en-IN" baseline="30000" dirty="0"/>
              <a:t> </a:t>
            </a:r>
            <a:r>
              <a:rPr lang="en-US" sz="2000" dirty="0">
                <a:solidFill>
                  <a:srgbClr val="7030A0"/>
                </a:solidFill>
                <a:latin typeface="Arial" pitchFamily="34" charset="0"/>
                <a:cs typeface="Arial" pitchFamily="34" charset="0"/>
              </a:rPr>
              <a:t>), </a:t>
            </a:r>
            <a:r>
              <a:rPr lang="en-US" sz="2000" dirty="0">
                <a:latin typeface="Arial" pitchFamily="34" charset="0"/>
                <a:cs typeface="Arial" pitchFamily="34" charset="0"/>
              </a:rPr>
              <a:t>there should be an extremely high confidence that the database match is a result of homologous relationships.</a:t>
            </a:r>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2A6D-0CAE-455B-AEB6-CACD8C71F094}"/>
              </a:ext>
            </a:extLst>
          </p:cNvPr>
          <p:cNvSpPr>
            <a:spLocks noGrp="1"/>
          </p:cNvSpPr>
          <p:nvPr>
            <p:ph type="title"/>
          </p:nvPr>
        </p:nvSpPr>
        <p:spPr>
          <a:xfrm>
            <a:off x="1859573" y="218585"/>
            <a:ext cx="7886700" cy="521209"/>
          </a:xfrm>
        </p:spPr>
        <p:txBody>
          <a:bodyPr>
            <a:noAutofit/>
          </a:bodyPr>
          <a:lstStyle/>
          <a:p>
            <a:r>
              <a:rPr lang="en-IN" sz="3200" b="1" dirty="0"/>
              <a:t>Multiple Sequence Alignment</a:t>
            </a:r>
          </a:p>
        </p:txBody>
      </p:sp>
      <p:pic>
        <p:nvPicPr>
          <p:cNvPr id="5" name="Content Placeholder 4">
            <a:extLst>
              <a:ext uri="{FF2B5EF4-FFF2-40B4-BE49-F238E27FC236}">
                <a16:creationId xmlns:a16="http://schemas.microsoft.com/office/drawing/2014/main" id="{685146FE-F50D-49B0-94B8-19417957FAA8}"/>
              </a:ext>
            </a:extLst>
          </p:cNvPr>
          <p:cNvPicPr>
            <a:picLocks noGrp="1" noChangeAspect="1"/>
          </p:cNvPicPr>
          <p:nvPr>
            <p:ph sz="quarter" idx="1"/>
          </p:nvPr>
        </p:nvPicPr>
        <p:blipFill>
          <a:blip r:embed="rId2"/>
          <a:stretch>
            <a:fillRect/>
          </a:stretch>
        </p:blipFill>
        <p:spPr>
          <a:xfrm>
            <a:off x="273090" y="958362"/>
            <a:ext cx="8389547" cy="5776068"/>
          </a:xfrm>
          <a:prstGeom prst="rect">
            <a:avLst/>
          </a:prstGeom>
        </p:spPr>
      </p:pic>
      <p:sp>
        <p:nvSpPr>
          <p:cNvPr id="4" name="Slide Number Placeholder 3">
            <a:extLst>
              <a:ext uri="{FF2B5EF4-FFF2-40B4-BE49-F238E27FC236}">
                <a16:creationId xmlns:a16="http://schemas.microsoft.com/office/drawing/2014/main" id="{9D638E45-C379-4856-B39A-6BCC2A7F3F22}"/>
              </a:ext>
            </a:extLst>
          </p:cNvPr>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36</a:t>
            </a:fld>
            <a:endParaRPr lang="en-US"/>
          </a:p>
        </p:txBody>
      </p:sp>
    </p:spTree>
    <p:extLst>
      <p:ext uri="{BB962C8B-B14F-4D97-AF65-F5344CB8AC3E}">
        <p14:creationId xmlns:p14="http://schemas.microsoft.com/office/powerpoint/2010/main" val="3020179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9D466D3-5C75-4EB2-9B35-7A829E1AD57E}"/>
              </a:ext>
            </a:extLst>
          </p:cNvPr>
          <p:cNvSpPr>
            <a:spLocks noGrp="1" noChangeArrowheads="1"/>
          </p:cNvSpPr>
          <p:nvPr>
            <p:ph type="title"/>
          </p:nvPr>
        </p:nvSpPr>
        <p:spPr>
          <a:xfrm>
            <a:off x="609600" y="152400"/>
            <a:ext cx="7772400" cy="383931"/>
          </a:xfrm>
        </p:spPr>
        <p:txBody>
          <a:bodyPr>
            <a:normAutofit fontScale="90000"/>
          </a:bodyPr>
          <a:lstStyle/>
          <a:p>
            <a:r>
              <a:rPr lang="en-US" altLang="he-IL" sz="4000" dirty="0">
                <a:latin typeface="Arial" panose="020B0604020202020204" pitchFamily="34" charset="0"/>
              </a:rPr>
              <a:t>Why we do multiple alignments?</a:t>
            </a:r>
            <a:endParaRPr lang="en-US" altLang="he-IL" dirty="0"/>
          </a:p>
        </p:txBody>
      </p:sp>
      <p:sp>
        <p:nvSpPr>
          <p:cNvPr id="63491" name="Rectangle 3">
            <a:extLst>
              <a:ext uri="{FF2B5EF4-FFF2-40B4-BE49-F238E27FC236}">
                <a16:creationId xmlns:a16="http://schemas.microsoft.com/office/drawing/2014/main" id="{C00E2D10-42BB-4303-BC41-62F148182980}"/>
              </a:ext>
            </a:extLst>
          </p:cNvPr>
          <p:cNvSpPr>
            <a:spLocks noGrp="1" noChangeArrowheads="1"/>
          </p:cNvSpPr>
          <p:nvPr>
            <p:ph type="body" idx="1"/>
          </p:nvPr>
        </p:nvSpPr>
        <p:spPr>
          <a:xfrm>
            <a:off x="167054" y="1066800"/>
            <a:ext cx="8443546" cy="4314092"/>
          </a:xfrm>
        </p:spPr>
        <p:txBody>
          <a:bodyPr>
            <a:normAutofit/>
          </a:bodyPr>
          <a:lstStyle/>
          <a:p>
            <a:pPr lvl="1" algn="just">
              <a:buClr>
                <a:schemeClr val="tx1"/>
              </a:buClr>
            </a:pPr>
            <a:r>
              <a:rPr lang="en-US" altLang="he-IL" sz="2000" dirty="0">
                <a:latin typeface="Arial" panose="020B0604020202020204" pitchFamily="34" charset="0"/>
              </a:rPr>
              <a:t>In order to characterize protein families, identify shared regions of homology in a multiple sequence alignment; (this happens generally when a sequence search revealed homologies to several sequences) </a:t>
            </a:r>
          </a:p>
          <a:p>
            <a:pPr lvl="1" algn="just">
              <a:buClr>
                <a:schemeClr val="tx1"/>
              </a:buClr>
            </a:pPr>
            <a:endParaRPr lang="en-US" altLang="he-IL" sz="2000" dirty="0">
              <a:latin typeface="Arial" panose="020B0604020202020204" pitchFamily="34" charset="0"/>
            </a:endParaRPr>
          </a:p>
          <a:p>
            <a:pPr lvl="1" algn="just">
              <a:buClr>
                <a:schemeClr val="tx1"/>
              </a:buClr>
            </a:pPr>
            <a:r>
              <a:rPr lang="en-US" altLang="he-IL" sz="2000" dirty="0">
                <a:latin typeface="Arial" panose="020B0604020202020204" pitchFamily="34" charset="0"/>
              </a:rPr>
              <a:t> Determination of the </a:t>
            </a:r>
            <a:r>
              <a:rPr lang="en-US" altLang="he-IL" sz="2000" dirty="0">
                <a:solidFill>
                  <a:srgbClr val="FF0000"/>
                </a:solidFill>
                <a:latin typeface="Arial" panose="020B0604020202020204" pitchFamily="34" charset="0"/>
              </a:rPr>
              <a:t>consensus sequence </a:t>
            </a:r>
            <a:r>
              <a:rPr lang="en-US" altLang="he-IL" sz="2000" dirty="0">
                <a:latin typeface="Arial" panose="020B0604020202020204" pitchFamily="34" charset="0"/>
              </a:rPr>
              <a:t>of several aligned sequences.</a:t>
            </a:r>
          </a:p>
          <a:p>
            <a:pPr lvl="1" algn="just">
              <a:buClr>
                <a:schemeClr val="tx1"/>
              </a:buClr>
            </a:pPr>
            <a:endParaRPr lang="en-US" altLang="he-IL" sz="2000" dirty="0">
              <a:latin typeface="Arial" panose="020B0604020202020204" pitchFamily="34" charset="0"/>
            </a:endParaRPr>
          </a:p>
          <a:p>
            <a:pPr lvl="1" algn="just">
              <a:buClr>
                <a:schemeClr val="tx1"/>
              </a:buClr>
            </a:pPr>
            <a:r>
              <a:rPr lang="en-US" altLang="he-IL" sz="2000" dirty="0">
                <a:latin typeface="Arial" panose="020B0604020202020204" pitchFamily="34" charset="0"/>
              </a:rPr>
              <a:t>Help prediction of the secondary and tertiary structures of new sequences;</a:t>
            </a:r>
          </a:p>
          <a:p>
            <a:pPr lvl="1" algn="just">
              <a:buClr>
                <a:schemeClr val="tx1"/>
              </a:buClr>
            </a:pPr>
            <a:endParaRPr lang="en-US" altLang="he-IL" sz="2000" dirty="0">
              <a:latin typeface="Arial" panose="020B0604020202020204" pitchFamily="34" charset="0"/>
            </a:endParaRPr>
          </a:p>
          <a:p>
            <a:pPr lvl="1" algn="just">
              <a:buClr>
                <a:schemeClr val="tx1"/>
              </a:buClr>
            </a:pPr>
            <a:r>
              <a:rPr lang="en-US" altLang="he-IL" sz="2000" dirty="0">
                <a:latin typeface="Arial" panose="020B0604020202020204" pitchFamily="34" charset="0"/>
              </a:rPr>
              <a:t> Preliminary step in molecular evolution analysis using  </a:t>
            </a:r>
          </a:p>
          <a:p>
            <a:pPr marL="457200" lvl="1" indent="0" algn="just">
              <a:buClr>
                <a:schemeClr val="tx1"/>
              </a:buClr>
              <a:buNone/>
            </a:pPr>
            <a:r>
              <a:rPr lang="en-US" altLang="he-IL" sz="2000" dirty="0">
                <a:latin typeface="Arial" panose="020B0604020202020204" pitchFamily="34" charset="0"/>
              </a:rPr>
              <a:t>Phylogenetic methods for constructing phylogenetic trees.</a:t>
            </a:r>
            <a:endParaRPr lang="en-US" altLang="en-US" sz="2000" dirty="0">
              <a:latin typeface="Arial" panose="020B0604020202020204" pitchFamily="34" charset="0"/>
            </a:endParaRPr>
          </a:p>
          <a:p>
            <a:pPr>
              <a:buClr>
                <a:schemeClr val="tx1"/>
              </a:buClr>
              <a:buFontTx/>
              <a:buChar char="–"/>
            </a:pPr>
            <a:endParaRPr lang="en-US" altLang="en-US" sz="2800"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AAB72EC-8A2C-4FAE-911A-CDC8CE947AC2}"/>
              </a:ext>
            </a:extLst>
          </p:cNvPr>
          <p:cNvSpPr>
            <a:spLocks noGrp="1" noChangeArrowheads="1"/>
          </p:cNvSpPr>
          <p:nvPr>
            <p:ph type="title"/>
          </p:nvPr>
        </p:nvSpPr>
        <p:spPr>
          <a:xfrm>
            <a:off x="533400" y="304800"/>
            <a:ext cx="7772400" cy="1143000"/>
          </a:xfrm>
        </p:spPr>
        <p:txBody>
          <a:bodyPr/>
          <a:lstStyle/>
          <a:p>
            <a:r>
              <a:rPr lang="en-US" altLang="he-IL" sz="4000" dirty="0">
                <a:latin typeface="Arial" panose="020B0604020202020204" pitchFamily="34" charset="0"/>
              </a:rPr>
              <a:t>Multiple Alignment Method</a:t>
            </a:r>
            <a:endParaRPr lang="en-US" altLang="en-US" sz="4000" dirty="0">
              <a:latin typeface="Arial" panose="020B0604020202020204" pitchFamily="34" charset="0"/>
            </a:endParaRPr>
          </a:p>
        </p:txBody>
      </p:sp>
      <p:sp>
        <p:nvSpPr>
          <p:cNvPr id="66563" name="Rectangle 3">
            <a:extLst>
              <a:ext uri="{FF2B5EF4-FFF2-40B4-BE49-F238E27FC236}">
                <a16:creationId xmlns:a16="http://schemas.microsoft.com/office/drawing/2014/main" id="{00FF26E8-D212-403A-9B0D-DAF24D58F621}"/>
              </a:ext>
            </a:extLst>
          </p:cNvPr>
          <p:cNvSpPr>
            <a:spLocks noGrp="1" noChangeArrowheads="1"/>
          </p:cNvSpPr>
          <p:nvPr>
            <p:ph type="body" idx="1"/>
          </p:nvPr>
        </p:nvSpPr>
        <p:spPr>
          <a:xfrm>
            <a:off x="381000" y="1447800"/>
            <a:ext cx="8458200" cy="5181600"/>
          </a:xfrm>
        </p:spPr>
        <p:txBody>
          <a:bodyPr/>
          <a:lstStyle/>
          <a:p>
            <a:r>
              <a:rPr lang="en-US" altLang="he-IL" sz="2800" dirty="0">
                <a:latin typeface="Arial" panose="020B0604020202020204" pitchFamily="34" charset="0"/>
              </a:rPr>
              <a:t>The steps are summarized as follows:</a:t>
            </a:r>
          </a:p>
          <a:p>
            <a:pPr algn="just"/>
            <a:r>
              <a:rPr lang="en-US" altLang="he-IL" sz="2000" dirty="0">
                <a:latin typeface="Arial" panose="020B0604020202020204" pitchFamily="34" charset="0"/>
              </a:rPr>
              <a:t>Compare all sequences pairwise. </a:t>
            </a:r>
          </a:p>
          <a:p>
            <a:pPr algn="just"/>
            <a:endParaRPr lang="en-US" altLang="he-IL" sz="2000" dirty="0">
              <a:latin typeface="Arial" panose="020B0604020202020204" pitchFamily="34" charset="0"/>
            </a:endParaRPr>
          </a:p>
          <a:p>
            <a:pPr algn="just"/>
            <a:r>
              <a:rPr lang="en-US" altLang="he-IL" sz="2000" dirty="0">
                <a:latin typeface="Arial" panose="020B0604020202020204" pitchFamily="34" charset="0"/>
              </a:rPr>
              <a:t>Perform cluster analysis on the pairwise data to generate a hierarchy for alignment. This may be in the form of a binary tree or a simple ordering</a:t>
            </a:r>
          </a:p>
          <a:p>
            <a:pPr algn="just"/>
            <a:endParaRPr lang="en-US" altLang="he-IL" sz="2000" dirty="0">
              <a:latin typeface="Arial" panose="020B0604020202020204" pitchFamily="34" charset="0"/>
            </a:endParaRPr>
          </a:p>
          <a:p>
            <a:pPr algn="just"/>
            <a:r>
              <a:rPr lang="en-US" altLang="he-IL" sz="2000" dirty="0">
                <a:latin typeface="Arial" panose="020B0604020202020204" pitchFamily="34" charset="0"/>
              </a:rPr>
              <a:t>Build the multiple alignment by first aligning the most similar pair of sequences, then the next most similar pair and so on. Once an alignment of  two sequences has been made, then this is fixed. Thus for a set of sequences A, B, C, D having aligned A with C and B with D the alignment of A, B, C, D is obtained by comparing the alignments of A and C with that of B and D using averaged scores at each aligned position.</a:t>
            </a:r>
            <a:endParaRPr lang="en-US" altLang="en-US" sz="200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BEF7-EB19-4D83-BCDC-AB1B44A67D2E}"/>
              </a:ext>
            </a:extLst>
          </p:cNvPr>
          <p:cNvSpPr>
            <a:spLocks noGrp="1"/>
          </p:cNvSpPr>
          <p:nvPr>
            <p:ph type="title"/>
          </p:nvPr>
        </p:nvSpPr>
        <p:spPr>
          <a:xfrm>
            <a:off x="127489" y="136526"/>
            <a:ext cx="7886700" cy="681159"/>
          </a:xfrm>
        </p:spPr>
        <p:txBody>
          <a:bodyPr>
            <a:normAutofit fontScale="90000"/>
          </a:bodyPr>
          <a:lstStyle/>
          <a:p>
            <a:r>
              <a:rPr lang="en-IN" dirty="0"/>
              <a:t>Other specialised Databases:</a:t>
            </a:r>
          </a:p>
        </p:txBody>
      </p:sp>
      <p:sp>
        <p:nvSpPr>
          <p:cNvPr id="3" name="Content Placeholder 2">
            <a:extLst>
              <a:ext uri="{FF2B5EF4-FFF2-40B4-BE49-F238E27FC236}">
                <a16:creationId xmlns:a16="http://schemas.microsoft.com/office/drawing/2014/main" id="{1A18F4EF-693E-4464-BE21-035301D19C6C}"/>
              </a:ext>
            </a:extLst>
          </p:cNvPr>
          <p:cNvSpPr>
            <a:spLocks noGrp="1"/>
          </p:cNvSpPr>
          <p:nvPr>
            <p:ph idx="1"/>
          </p:nvPr>
        </p:nvSpPr>
        <p:spPr>
          <a:xfrm>
            <a:off x="202223" y="984738"/>
            <a:ext cx="8669215" cy="5671039"/>
          </a:xfrm>
        </p:spPr>
        <p:txBody>
          <a:bodyPr>
            <a:normAutofit/>
          </a:bodyPr>
          <a:lstStyle/>
          <a:p>
            <a:pPr algn="just"/>
            <a:r>
              <a:rPr lang="en-IN" sz="2000" b="1" dirty="0"/>
              <a:t>EST</a:t>
            </a:r>
          </a:p>
          <a:p>
            <a:pPr algn="just">
              <a:buFont typeface="Wingdings" panose="05000000000000000000" pitchFamily="2" charset="2"/>
              <a:buChar char="v"/>
            </a:pPr>
            <a:r>
              <a:rPr lang="en-IN" sz="2000" dirty="0"/>
              <a:t>Expressed Sequence Tags are the cDNA sequence (Highly expressed mRNA of portion of Gene) and less than 1000 bp: </a:t>
            </a:r>
            <a:r>
              <a:rPr lang="en-IN" sz="2000" dirty="0">
                <a:solidFill>
                  <a:srgbClr val="FF0000"/>
                </a:solidFill>
              </a:rPr>
              <a:t>Used for gene discovery, </a:t>
            </a:r>
            <a:r>
              <a:rPr lang="en-US" sz="2000" dirty="0">
                <a:solidFill>
                  <a:srgbClr val="FF0000"/>
                </a:solidFill>
              </a:rPr>
              <a:t>construction of gene models, alternative splicing prediction, genome annotation, expression profiling, and comparative genomics</a:t>
            </a:r>
            <a:r>
              <a:rPr lang="en-US" sz="2000" dirty="0"/>
              <a:t>. </a:t>
            </a:r>
          </a:p>
          <a:p>
            <a:pPr algn="just">
              <a:buFont typeface="Wingdings" panose="05000000000000000000" pitchFamily="2" charset="2"/>
              <a:buChar char="v"/>
            </a:pPr>
            <a:r>
              <a:rPr lang="en-US" sz="2000" dirty="0"/>
              <a:t>In the helminth field, ESTs have extensive application in the discovery of new genes and identification of novel vaccine candidates and drug targets. </a:t>
            </a:r>
            <a:endParaRPr lang="en-IN" sz="2000" dirty="0"/>
          </a:p>
          <a:p>
            <a:pPr algn="just"/>
            <a:endParaRPr lang="en-IN" sz="2000" dirty="0"/>
          </a:p>
          <a:p>
            <a:pPr algn="just"/>
            <a:r>
              <a:rPr lang="en-IN" sz="2000" b="1" dirty="0" err="1"/>
              <a:t>dbSNP</a:t>
            </a:r>
            <a:r>
              <a:rPr lang="en-IN" sz="2000" b="1" dirty="0"/>
              <a:t>: </a:t>
            </a:r>
          </a:p>
          <a:p>
            <a:pPr algn="just">
              <a:buFont typeface="Wingdings" panose="05000000000000000000" pitchFamily="2" charset="2"/>
              <a:buChar char="v"/>
            </a:pPr>
            <a:r>
              <a:rPr lang="en-US" sz="2000" b="1" dirty="0" err="1"/>
              <a:t>dbSNP</a:t>
            </a:r>
            <a:r>
              <a:rPr lang="en-US" sz="2000" dirty="0"/>
              <a:t> contains </a:t>
            </a:r>
            <a:r>
              <a:rPr lang="en-US" sz="2000" dirty="0">
                <a:solidFill>
                  <a:srgbClr val="FF0000"/>
                </a:solidFill>
              </a:rPr>
              <a:t>human</a:t>
            </a:r>
            <a:r>
              <a:rPr lang="en-US" sz="2000" dirty="0"/>
              <a:t> single nucleotide variations, microsatellites, and small-scale insertions and deletions along with publication, population frequency, molecular consequence. Also </a:t>
            </a:r>
            <a:r>
              <a:rPr lang="en-US" sz="2000" dirty="0">
                <a:solidFill>
                  <a:srgbClr val="FF0000"/>
                </a:solidFill>
              </a:rPr>
              <a:t>genomic and </a:t>
            </a:r>
            <a:r>
              <a:rPr lang="en-US" sz="2000" dirty="0" err="1">
                <a:solidFill>
                  <a:srgbClr val="FF0000"/>
                </a:solidFill>
              </a:rPr>
              <a:t>RefSeq</a:t>
            </a:r>
            <a:r>
              <a:rPr lang="en-US" sz="2000" dirty="0">
                <a:solidFill>
                  <a:srgbClr val="FF0000"/>
                </a:solidFill>
              </a:rPr>
              <a:t> (Reference Sequence) mapping</a:t>
            </a:r>
            <a:r>
              <a:rPr lang="en-US" sz="2000" dirty="0"/>
              <a:t> information for both common variations and clinical mutations. </a:t>
            </a:r>
          </a:p>
          <a:p>
            <a:pPr algn="just">
              <a:buFont typeface="Wingdings" panose="05000000000000000000" pitchFamily="2" charset="2"/>
              <a:buChar char="v"/>
            </a:pPr>
            <a:r>
              <a:rPr lang="en-US" sz="2000" dirty="0"/>
              <a:t>A dense catalog of SNPs is expected to facilitate large-scale studies in association genetics, functional and pharmaco-genomics, population genetics and evolutionary biology, and positional cloning and physical mapping.</a:t>
            </a:r>
            <a:endParaRPr lang="en-IN" sz="2000" dirty="0"/>
          </a:p>
          <a:p>
            <a:pPr marL="0" indent="0" algn="just">
              <a:buNone/>
            </a:pPr>
            <a:endParaRPr lang="en-IN" sz="2000" dirty="0"/>
          </a:p>
        </p:txBody>
      </p:sp>
    </p:spTree>
    <p:extLst>
      <p:ext uri="{BB962C8B-B14F-4D97-AF65-F5344CB8AC3E}">
        <p14:creationId xmlns:p14="http://schemas.microsoft.com/office/powerpoint/2010/main" val="23772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A9E3-3690-44ED-9FBE-EE4CB19BB325}"/>
              </a:ext>
            </a:extLst>
          </p:cNvPr>
          <p:cNvSpPr>
            <a:spLocks noGrp="1"/>
          </p:cNvSpPr>
          <p:nvPr>
            <p:ph type="title"/>
          </p:nvPr>
        </p:nvSpPr>
        <p:spPr>
          <a:xfrm>
            <a:off x="2602523" y="0"/>
            <a:ext cx="4369777" cy="562037"/>
          </a:xfrm>
        </p:spPr>
        <p:txBody>
          <a:bodyPr>
            <a:normAutofit fontScale="90000"/>
          </a:bodyPr>
          <a:lstStyle/>
          <a:p>
            <a:r>
              <a:rPr lang="en-IN" b="1" dirty="0"/>
              <a:t>Protein Databases</a:t>
            </a:r>
          </a:p>
        </p:txBody>
      </p:sp>
      <p:sp>
        <p:nvSpPr>
          <p:cNvPr id="3" name="Content Placeholder 2">
            <a:extLst>
              <a:ext uri="{FF2B5EF4-FFF2-40B4-BE49-F238E27FC236}">
                <a16:creationId xmlns:a16="http://schemas.microsoft.com/office/drawing/2014/main" id="{A3607204-A022-45A1-982C-23D0D5C81763}"/>
              </a:ext>
            </a:extLst>
          </p:cNvPr>
          <p:cNvSpPr>
            <a:spLocks noGrp="1"/>
          </p:cNvSpPr>
          <p:nvPr>
            <p:ph idx="1"/>
          </p:nvPr>
        </p:nvSpPr>
        <p:spPr>
          <a:xfrm>
            <a:off x="342900" y="624253"/>
            <a:ext cx="8625254" cy="6233747"/>
          </a:xfrm>
        </p:spPr>
        <p:txBody>
          <a:bodyPr>
            <a:normAutofit lnSpcReduction="10000"/>
          </a:bodyPr>
          <a:lstStyle/>
          <a:p>
            <a:r>
              <a:rPr lang="en-US" sz="2000" dirty="0"/>
              <a:t>Database of the protein sequences, and the 3D structural data produced by X-ray crystallography and macromolecular NMR.</a:t>
            </a:r>
          </a:p>
          <a:p>
            <a:endParaRPr lang="en-US" sz="2000" dirty="0"/>
          </a:p>
          <a:p>
            <a:r>
              <a:rPr lang="en-US" sz="2000" b="1" dirty="0"/>
              <a:t>PDB</a:t>
            </a:r>
            <a:r>
              <a:rPr lang="en-US" sz="2000" dirty="0"/>
              <a:t>: A protein structure database contain structures of Proteins solved using X-ray crystallography, NMR and electron Microscopy. </a:t>
            </a:r>
          </a:p>
          <a:p>
            <a:endParaRPr lang="en-US" sz="2000" dirty="0"/>
          </a:p>
          <a:p>
            <a:r>
              <a:rPr lang="en-IN" sz="2000" b="1" dirty="0"/>
              <a:t>SWISS-PROT: </a:t>
            </a:r>
            <a:r>
              <a:rPr lang="en-IN" sz="2000" dirty="0"/>
              <a:t>A well </a:t>
            </a:r>
            <a:r>
              <a:rPr lang="en-US" sz="2000" dirty="0"/>
              <a:t>curated proteins sequence database also provides a high level of annotation.</a:t>
            </a:r>
          </a:p>
          <a:p>
            <a:pPr marL="0" indent="0">
              <a:buNone/>
            </a:pPr>
            <a:endParaRPr lang="en-US" sz="2000" dirty="0"/>
          </a:p>
          <a:p>
            <a:r>
              <a:rPr lang="fr-FR" sz="2000" b="1" dirty="0" err="1"/>
              <a:t>Protein</a:t>
            </a:r>
            <a:r>
              <a:rPr lang="fr-FR" sz="2000" b="1" dirty="0"/>
              <a:t> Information Resource (PIR) – </a:t>
            </a:r>
            <a:r>
              <a:rPr lang="fr-FR" sz="2000" b="1" dirty="0" err="1"/>
              <a:t>Protein</a:t>
            </a:r>
            <a:r>
              <a:rPr lang="fr-FR" sz="2000" b="1" dirty="0"/>
              <a:t> </a:t>
            </a:r>
            <a:r>
              <a:rPr lang="fr-FR" sz="2000" b="1" dirty="0" err="1"/>
              <a:t>Sequence</a:t>
            </a:r>
            <a:r>
              <a:rPr lang="fr-FR" sz="2000" b="1" dirty="0"/>
              <a:t> </a:t>
            </a:r>
            <a:r>
              <a:rPr lang="fr-FR" sz="2000" b="1" dirty="0" err="1"/>
              <a:t>Database</a:t>
            </a:r>
            <a:r>
              <a:rPr lang="fr-FR" sz="2000" b="1" dirty="0"/>
              <a:t> (PIR-PSD): </a:t>
            </a:r>
            <a:r>
              <a:rPr lang="en-US" sz="2000" dirty="0"/>
              <a:t>The sequence in PIR-PSD is also classified based on homology domain and sequence motifs. </a:t>
            </a:r>
            <a:endParaRPr lang="fr-FR" sz="2000" dirty="0"/>
          </a:p>
          <a:p>
            <a:endParaRPr lang="fr-FR" sz="2000" b="1" dirty="0"/>
          </a:p>
          <a:p>
            <a:r>
              <a:rPr lang="en-US" sz="2000" b="1" dirty="0" err="1"/>
              <a:t>TrEMBL</a:t>
            </a:r>
            <a:r>
              <a:rPr lang="en-US" sz="2000" b="1" dirty="0"/>
              <a:t>:  </a:t>
            </a:r>
            <a:r>
              <a:rPr lang="en-US" sz="2000" dirty="0"/>
              <a:t>Computer-annotated protein sequence database that is released as a supplement to SWISS-PROT. It contains the translation of all coding sequences present in the EMBL Nucleotide database, which have not been fully annotated.</a:t>
            </a:r>
          </a:p>
          <a:p>
            <a:r>
              <a:rPr lang="en-US" sz="2000" b="1" dirty="0" err="1"/>
              <a:t>Pfam</a:t>
            </a:r>
            <a:r>
              <a:rPr lang="en-US" sz="2000" b="1" dirty="0"/>
              <a:t>: </a:t>
            </a:r>
            <a:r>
              <a:rPr lang="en-US" sz="2000" dirty="0" err="1"/>
              <a:t>Pfam</a:t>
            </a:r>
            <a:r>
              <a:rPr lang="en-US" sz="2000" dirty="0"/>
              <a:t> is a database of protein families that includes their annotations and multiple sequence alignments generated using hidden Markov models.</a:t>
            </a:r>
          </a:p>
          <a:p>
            <a:pPr algn="just"/>
            <a:endParaRPr lang="en-US" sz="2000" dirty="0"/>
          </a:p>
          <a:p>
            <a:endParaRPr lang="en-IN" dirty="0"/>
          </a:p>
        </p:txBody>
      </p:sp>
    </p:spTree>
    <p:extLst>
      <p:ext uri="{BB962C8B-B14F-4D97-AF65-F5344CB8AC3E}">
        <p14:creationId xmlns:p14="http://schemas.microsoft.com/office/powerpoint/2010/main" val="135971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0983474-D60A-4811-B530-36D380037A62}"/>
              </a:ext>
            </a:extLst>
          </p:cNvPr>
          <p:cNvSpPr txBox="1">
            <a:spLocks/>
          </p:cNvSpPr>
          <p:nvPr/>
        </p:nvSpPr>
        <p:spPr>
          <a:xfrm>
            <a:off x="171450" y="808892"/>
            <a:ext cx="8669215" cy="5671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b="1" dirty="0" err="1"/>
              <a:t>ClinVar</a:t>
            </a:r>
            <a:endParaRPr lang="en-IN" sz="2000" b="1" dirty="0"/>
          </a:p>
          <a:p>
            <a:pPr algn="just">
              <a:buFont typeface="Wingdings" panose="05000000000000000000" pitchFamily="2" charset="2"/>
              <a:buChar char="v"/>
            </a:pPr>
            <a:r>
              <a:rPr lang="en-IN" sz="2000" dirty="0"/>
              <a:t> Stores variants with Clinical interpretation. </a:t>
            </a:r>
          </a:p>
          <a:p>
            <a:pPr marL="0" indent="0" algn="just">
              <a:buFont typeface="Arial" panose="020B0604020202020204" pitchFamily="34" charset="0"/>
              <a:buNone/>
            </a:pPr>
            <a:endParaRPr lang="en-IN" sz="2000" dirty="0"/>
          </a:p>
        </p:txBody>
      </p:sp>
      <p:pic>
        <p:nvPicPr>
          <p:cNvPr id="5" name="Picture 4">
            <a:extLst>
              <a:ext uri="{FF2B5EF4-FFF2-40B4-BE49-F238E27FC236}">
                <a16:creationId xmlns:a16="http://schemas.microsoft.com/office/drawing/2014/main" id="{C7CE05E8-5D0E-4580-AE78-78A285327763}"/>
              </a:ext>
            </a:extLst>
          </p:cNvPr>
          <p:cNvPicPr>
            <a:picLocks noChangeAspect="1"/>
          </p:cNvPicPr>
          <p:nvPr/>
        </p:nvPicPr>
        <p:blipFill>
          <a:blip r:embed="rId2"/>
          <a:stretch>
            <a:fillRect/>
          </a:stretch>
        </p:blipFill>
        <p:spPr>
          <a:xfrm>
            <a:off x="844421" y="1640275"/>
            <a:ext cx="6980732" cy="4929084"/>
          </a:xfrm>
          <a:prstGeom prst="rect">
            <a:avLst/>
          </a:prstGeom>
        </p:spPr>
      </p:pic>
      <p:pic>
        <p:nvPicPr>
          <p:cNvPr id="6" name="Picture 5">
            <a:extLst>
              <a:ext uri="{FF2B5EF4-FFF2-40B4-BE49-F238E27FC236}">
                <a16:creationId xmlns:a16="http://schemas.microsoft.com/office/drawing/2014/main" id="{47D8049B-C127-4E16-8FE1-D46F615543EC}"/>
              </a:ext>
            </a:extLst>
          </p:cNvPr>
          <p:cNvPicPr>
            <a:picLocks noChangeAspect="1"/>
          </p:cNvPicPr>
          <p:nvPr/>
        </p:nvPicPr>
        <p:blipFill>
          <a:blip r:embed="rId3"/>
          <a:stretch>
            <a:fillRect/>
          </a:stretch>
        </p:blipFill>
        <p:spPr>
          <a:xfrm>
            <a:off x="101151" y="1640275"/>
            <a:ext cx="9042849" cy="4929084"/>
          </a:xfrm>
          <a:prstGeom prst="rect">
            <a:avLst/>
          </a:prstGeom>
        </p:spPr>
      </p:pic>
    </p:spTree>
    <p:extLst>
      <p:ext uri="{BB962C8B-B14F-4D97-AF65-F5344CB8AC3E}">
        <p14:creationId xmlns:p14="http://schemas.microsoft.com/office/powerpoint/2010/main" val="256161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8016" y="602742"/>
            <a:ext cx="8001000" cy="5486400"/>
          </a:xfrm>
        </p:spPr>
        <p:txBody>
          <a:bodyPr>
            <a:normAutofit/>
          </a:bodyPr>
          <a:lstStyle/>
          <a:p>
            <a:pPr algn="just">
              <a:buNone/>
            </a:pPr>
            <a:r>
              <a:rPr lang="en-US" b="1" dirty="0">
                <a:latin typeface="Arial" pitchFamily="34" charset="0"/>
                <a:cs typeface="Arial" pitchFamily="34" charset="0"/>
              </a:rPr>
              <a:t>Defining Sequence Analysis:</a:t>
            </a:r>
          </a:p>
          <a:p>
            <a:pPr algn="just">
              <a:buNone/>
            </a:pPr>
            <a:endParaRPr lang="en-US" sz="2000" b="1" dirty="0">
              <a:latin typeface="Arial" pitchFamily="34" charset="0"/>
              <a:cs typeface="Arial" pitchFamily="34" charset="0"/>
            </a:endParaRPr>
          </a:p>
          <a:p>
            <a:pPr algn="just"/>
            <a:r>
              <a:rPr lang="en-US" sz="2000" b="1" dirty="0">
                <a:solidFill>
                  <a:schemeClr val="accent2">
                    <a:lumMod val="50000"/>
                  </a:schemeClr>
                </a:solidFill>
                <a:latin typeface="Arial" pitchFamily="34" charset="0"/>
                <a:cs typeface="Arial" pitchFamily="34" charset="0"/>
              </a:rPr>
              <a:t>Sequence Analysis</a:t>
            </a:r>
            <a:r>
              <a:rPr lang="en-US" sz="2000" b="1" dirty="0">
                <a:latin typeface="Arial" pitchFamily="34" charset="0"/>
                <a:cs typeface="Arial" pitchFamily="34" charset="0"/>
              </a:rPr>
              <a:t> is the process of </a:t>
            </a:r>
            <a:r>
              <a:rPr lang="en-US" sz="2000" dirty="0">
                <a:latin typeface="Arial" pitchFamily="34" charset="0"/>
                <a:cs typeface="Arial" pitchFamily="34" charset="0"/>
              </a:rPr>
              <a:t>subjecting a DNA, RNA or peptide sequence to any of a wide range of analytical methods to  understand its features and functions.</a:t>
            </a:r>
          </a:p>
          <a:p>
            <a:pPr algn="just">
              <a:buNone/>
            </a:pPr>
            <a:endParaRPr lang="en-US" sz="2000" dirty="0">
              <a:latin typeface="Arial" pitchFamily="34" charset="0"/>
              <a:cs typeface="Arial" pitchFamily="34" charset="0"/>
            </a:endParaRPr>
          </a:p>
          <a:p>
            <a:pPr algn="just"/>
            <a:r>
              <a:rPr lang="en-US" sz="2000" dirty="0">
                <a:latin typeface="Arial" pitchFamily="34" charset="0"/>
                <a:cs typeface="Arial" pitchFamily="34" charset="0"/>
              </a:rPr>
              <a:t>It includes:</a:t>
            </a:r>
          </a:p>
          <a:p>
            <a:pPr algn="just">
              <a:buNone/>
            </a:pPr>
            <a:endParaRPr lang="en-US" sz="2000" dirty="0">
              <a:latin typeface="Arial" pitchFamily="34" charset="0"/>
              <a:cs typeface="Arial" pitchFamily="34" charset="0"/>
            </a:endParaRPr>
          </a:p>
          <a:p>
            <a:pPr algn="just">
              <a:lnSpc>
                <a:spcPct val="150000"/>
              </a:lnSpc>
              <a:buFont typeface="Wingdings" pitchFamily="2" charset="2"/>
              <a:buChar char="v"/>
            </a:pPr>
            <a:r>
              <a:rPr lang="en-US" sz="2000" dirty="0">
                <a:latin typeface="Arial" pitchFamily="34" charset="0"/>
                <a:cs typeface="Arial" pitchFamily="34" charset="0"/>
              </a:rPr>
              <a:t>Sequencing and Sequence assembly.</a:t>
            </a:r>
          </a:p>
          <a:p>
            <a:pPr algn="just">
              <a:lnSpc>
                <a:spcPct val="150000"/>
              </a:lnSpc>
              <a:buFont typeface="Wingdings" pitchFamily="2" charset="2"/>
              <a:buChar char="v"/>
            </a:pPr>
            <a:r>
              <a:rPr lang="en-US" sz="2000" dirty="0">
                <a:latin typeface="Arial" pitchFamily="34" charset="0"/>
                <a:cs typeface="Arial" pitchFamily="34" charset="0"/>
              </a:rPr>
              <a:t>Alignment and Database Searching.</a:t>
            </a:r>
          </a:p>
          <a:p>
            <a:pPr>
              <a:buNone/>
            </a:pP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5288F-C3CF-441B-AB54-62837264378A}" type="slidenum">
              <a:rPr lang="en-US" smtClean="0"/>
              <a:pPr/>
              <a:t>7</a:t>
            </a:fld>
            <a:endParaRPr lang="en-US" dirty="0"/>
          </a:p>
        </p:txBody>
      </p:sp>
    </p:spTree>
    <p:extLst>
      <p:ext uri="{BB962C8B-B14F-4D97-AF65-F5344CB8AC3E}">
        <p14:creationId xmlns:p14="http://schemas.microsoft.com/office/powerpoint/2010/main" val="165685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E0D6-6F71-466F-ACE3-3331AEF6A423}"/>
              </a:ext>
            </a:extLst>
          </p:cNvPr>
          <p:cNvSpPr>
            <a:spLocks noGrp="1"/>
          </p:cNvSpPr>
          <p:nvPr>
            <p:ph type="title"/>
          </p:nvPr>
        </p:nvSpPr>
        <p:spPr>
          <a:xfrm>
            <a:off x="189035" y="140676"/>
            <a:ext cx="7886700" cy="653197"/>
          </a:xfrm>
        </p:spPr>
        <p:txBody>
          <a:bodyPr>
            <a:normAutofit fontScale="90000"/>
          </a:bodyPr>
          <a:lstStyle/>
          <a:p>
            <a:r>
              <a:rPr lang="en-IN" dirty="0"/>
              <a:t>Genome Browsers:</a:t>
            </a:r>
          </a:p>
        </p:txBody>
      </p:sp>
      <p:sp>
        <p:nvSpPr>
          <p:cNvPr id="3" name="Content Placeholder 2">
            <a:extLst>
              <a:ext uri="{FF2B5EF4-FFF2-40B4-BE49-F238E27FC236}">
                <a16:creationId xmlns:a16="http://schemas.microsoft.com/office/drawing/2014/main" id="{3F94789D-2EDD-4085-A749-0F897C9AE61A}"/>
              </a:ext>
            </a:extLst>
          </p:cNvPr>
          <p:cNvSpPr>
            <a:spLocks noGrp="1"/>
          </p:cNvSpPr>
          <p:nvPr>
            <p:ph idx="1"/>
          </p:nvPr>
        </p:nvSpPr>
        <p:spPr>
          <a:xfrm>
            <a:off x="189035" y="888023"/>
            <a:ext cx="8805496" cy="5750170"/>
          </a:xfrm>
        </p:spPr>
        <p:txBody>
          <a:bodyPr>
            <a:noAutofit/>
          </a:bodyPr>
          <a:lstStyle/>
          <a:p>
            <a:pPr algn="just">
              <a:lnSpc>
                <a:spcPct val="150000"/>
              </a:lnSpc>
            </a:pPr>
            <a:r>
              <a:rPr lang="en-IN" sz="2000" dirty="0"/>
              <a:t>What do you mean by complete genome? Answer will be complete DNA sequences. </a:t>
            </a:r>
          </a:p>
          <a:p>
            <a:pPr algn="just">
              <a:lnSpc>
                <a:spcPct val="150000"/>
              </a:lnSpc>
            </a:pPr>
            <a:r>
              <a:rPr lang="en-IN" sz="2000" dirty="0"/>
              <a:t>If so, then How to view it interactively?</a:t>
            </a:r>
          </a:p>
          <a:p>
            <a:pPr algn="just">
              <a:lnSpc>
                <a:spcPct val="150000"/>
              </a:lnSpc>
            </a:pPr>
            <a:r>
              <a:rPr lang="en-IN" sz="2000" dirty="0"/>
              <a:t>Genome browser enables it to explore the complete genome or the region of the genome of your interest.</a:t>
            </a:r>
          </a:p>
          <a:p>
            <a:pPr algn="just">
              <a:lnSpc>
                <a:spcPct val="150000"/>
              </a:lnSpc>
            </a:pPr>
            <a:r>
              <a:rPr lang="en-US" sz="2000" b="1" dirty="0"/>
              <a:t>Genome browser</a:t>
            </a:r>
            <a:r>
              <a:rPr lang="en-US" sz="2000" dirty="0"/>
              <a:t> provides a graphical interface for users to browse, search, retrieve and analyze </a:t>
            </a:r>
            <a:r>
              <a:rPr lang="en-US" sz="2000" b="1" dirty="0"/>
              <a:t>genomic</a:t>
            </a:r>
            <a:r>
              <a:rPr lang="en-US" sz="2000" dirty="0"/>
              <a:t> sequence and annotation data.</a:t>
            </a:r>
          </a:p>
          <a:p>
            <a:pPr algn="just">
              <a:lnSpc>
                <a:spcPct val="150000"/>
              </a:lnSpc>
            </a:pPr>
            <a:r>
              <a:rPr lang="en-US" sz="2000" dirty="0"/>
              <a:t>Some Genome Browsers:  Web Based NCBI Genome Viewer, Ensemble, UCSC and Standalone  IGV (Integrative Genome Browser), IGB (Integrated Genome Browser) and  </a:t>
            </a:r>
            <a:r>
              <a:rPr lang="en-US" sz="2000" dirty="0" err="1"/>
              <a:t>ArrayGene</a:t>
            </a:r>
            <a:r>
              <a:rPr lang="en-US" sz="2000" dirty="0"/>
              <a:t> Genome Browser (Commercial Genome Browser developed by </a:t>
            </a:r>
            <a:r>
              <a:rPr lang="en-US" sz="2000" dirty="0" err="1"/>
              <a:t>ArrayGen</a:t>
            </a:r>
            <a:r>
              <a:rPr lang="en-US" sz="2000" dirty="0"/>
              <a:t> Technologies Pvt. Ltd. , Pune, India)</a:t>
            </a:r>
            <a:endParaRPr lang="en-IN" sz="2000" dirty="0"/>
          </a:p>
        </p:txBody>
      </p:sp>
    </p:spTree>
    <p:extLst>
      <p:ext uri="{BB962C8B-B14F-4D97-AF65-F5344CB8AC3E}">
        <p14:creationId xmlns:p14="http://schemas.microsoft.com/office/powerpoint/2010/main" val="4697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28234A-AB88-4402-A4AD-B2F70A62BE21}"/>
              </a:ext>
            </a:extLst>
          </p:cNvPr>
          <p:cNvPicPr>
            <a:picLocks noChangeAspect="1"/>
          </p:cNvPicPr>
          <p:nvPr/>
        </p:nvPicPr>
        <p:blipFill>
          <a:blip r:embed="rId2"/>
          <a:stretch>
            <a:fillRect/>
          </a:stretch>
        </p:blipFill>
        <p:spPr>
          <a:xfrm>
            <a:off x="0" y="1241095"/>
            <a:ext cx="9144000" cy="4375809"/>
          </a:xfrm>
          <a:prstGeom prst="rect">
            <a:avLst/>
          </a:prstGeom>
        </p:spPr>
      </p:pic>
      <p:sp>
        <p:nvSpPr>
          <p:cNvPr id="7" name="Oval 6">
            <a:extLst>
              <a:ext uri="{FF2B5EF4-FFF2-40B4-BE49-F238E27FC236}">
                <a16:creationId xmlns:a16="http://schemas.microsoft.com/office/drawing/2014/main" id="{EFF2AC89-1658-48E7-90AB-70394330E8C4}"/>
              </a:ext>
            </a:extLst>
          </p:cNvPr>
          <p:cNvSpPr/>
          <p:nvPr/>
        </p:nvSpPr>
        <p:spPr>
          <a:xfrm>
            <a:off x="5565531" y="2233246"/>
            <a:ext cx="2532184" cy="641839"/>
          </a:xfrm>
          <a:prstGeom prst="ellipse">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DB968615-F3F0-46BF-9FC6-AE07763ACAA6}"/>
              </a:ext>
            </a:extLst>
          </p:cNvPr>
          <p:cNvCxnSpPr/>
          <p:nvPr/>
        </p:nvCxnSpPr>
        <p:spPr>
          <a:xfrm flipH="1" flipV="1">
            <a:off x="4360985" y="861646"/>
            <a:ext cx="1872761" cy="13628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9D349517-9210-4287-BCF3-B78665EA94C9}"/>
              </a:ext>
            </a:extLst>
          </p:cNvPr>
          <p:cNvSpPr txBox="1"/>
          <p:nvPr/>
        </p:nvSpPr>
        <p:spPr>
          <a:xfrm>
            <a:off x="2294792" y="560354"/>
            <a:ext cx="4132385" cy="369332"/>
          </a:xfrm>
          <a:prstGeom prst="rect">
            <a:avLst/>
          </a:prstGeom>
          <a:noFill/>
        </p:spPr>
        <p:txBody>
          <a:bodyPr wrap="square" rtlCol="0">
            <a:spAutoFit/>
          </a:bodyPr>
          <a:lstStyle/>
          <a:p>
            <a:r>
              <a:rPr lang="en-IN" dirty="0"/>
              <a:t>Gene name or Chromosome Location</a:t>
            </a:r>
          </a:p>
        </p:txBody>
      </p:sp>
      <p:sp>
        <p:nvSpPr>
          <p:cNvPr id="11" name="Oval 10">
            <a:extLst>
              <a:ext uri="{FF2B5EF4-FFF2-40B4-BE49-F238E27FC236}">
                <a16:creationId xmlns:a16="http://schemas.microsoft.com/office/drawing/2014/main" id="{81ED997D-07AA-43D7-871B-E8B88B30E44A}"/>
              </a:ext>
            </a:extLst>
          </p:cNvPr>
          <p:cNvSpPr/>
          <p:nvPr/>
        </p:nvSpPr>
        <p:spPr>
          <a:xfrm>
            <a:off x="5779477" y="2957921"/>
            <a:ext cx="2532184" cy="471080"/>
          </a:xfrm>
          <a:prstGeom prst="ellipse">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47A6F1BC-0593-4BE6-BF90-619CA81144A8}"/>
              </a:ext>
            </a:extLst>
          </p:cNvPr>
          <p:cNvCxnSpPr>
            <a:cxnSpLocks/>
          </p:cNvCxnSpPr>
          <p:nvPr/>
        </p:nvCxnSpPr>
        <p:spPr>
          <a:xfrm flipH="1">
            <a:off x="3824654" y="3429000"/>
            <a:ext cx="2294793" cy="20486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94049B4F-FB00-480C-A909-1570958D811C}"/>
              </a:ext>
            </a:extLst>
          </p:cNvPr>
          <p:cNvSpPr txBox="1"/>
          <p:nvPr/>
        </p:nvSpPr>
        <p:spPr>
          <a:xfrm>
            <a:off x="2706565" y="5421348"/>
            <a:ext cx="2696308" cy="369332"/>
          </a:xfrm>
          <a:prstGeom prst="rect">
            <a:avLst/>
          </a:prstGeom>
          <a:noFill/>
        </p:spPr>
        <p:txBody>
          <a:bodyPr wrap="square" rtlCol="0">
            <a:spAutoFit/>
          </a:bodyPr>
          <a:lstStyle/>
          <a:p>
            <a:r>
              <a:rPr lang="en-IN" dirty="0"/>
              <a:t>Current Genome Assembly</a:t>
            </a:r>
          </a:p>
        </p:txBody>
      </p:sp>
      <p:sp>
        <p:nvSpPr>
          <p:cNvPr id="16" name="Oval 15">
            <a:extLst>
              <a:ext uri="{FF2B5EF4-FFF2-40B4-BE49-F238E27FC236}">
                <a16:creationId xmlns:a16="http://schemas.microsoft.com/office/drawing/2014/main" id="{24D0AA98-DF78-427F-972A-F5455BB46174}"/>
              </a:ext>
            </a:extLst>
          </p:cNvPr>
          <p:cNvSpPr/>
          <p:nvPr/>
        </p:nvSpPr>
        <p:spPr>
          <a:xfrm>
            <a:off x="0" y="1753374"/>
            <a:ext cx="2532184" cy="471080"/>
          </a:xfrm>
          <a:prstGeom prst="ellipse">
            <a:avLst/>
          </a:prstGeom>
          <a:solidFill>
            <a:schemeClr val="accent2">
              <a:alpha val="17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D403880F-33FE-4353-B24D-B9D2470CDCC5}"/>
              </a:ext>
            </a:extLst>
          </p:cNvPr>
          <p:cNvCxnSpPr>
            <a:cxnSpLocks/>
          </p:cNvCxnSpPr>
          <p:nvPr/>
        </p:nvCxnSpPr>
        <p:spPr>
          <a:xfrm flipH="1">
            <a:off x="712177" y="2233246"/>
            <a:ext cx="483578" cy="3798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54A89538-C49B-467D-B53C-5842AF62C630}"/>
              </a:ext>
            </a:extLst>
          </p:cNvPr>
          <p:cNvSpPr txBox="1"/>
          <p:nvPr/>
        </p:nvSpPr>
        <p:spPr>
          <a:xfrm>
            <a:off x="0" y="6054422"/>
            <a:ext cx="2696308" cy="369332"/>
          </a:xfrm>
          <a:prstGeom prst="rect">
            <a:avLst/>
          </a:prstGeom>
          <a:noFill/>
        </p:spPr>
        <p:txBody>
          <a:bodyPr wrap="square" rtlCol="0">
            <a:spAutoFit/>
          </a:bodyPr>
          <a:lstStyle/>
          <a:p>
            <a:r>
              <a:rPr lang="en-IN" dirty="0"/>
              <a:t>Organism List </a:t>
            </a:r>
          </a:p>
        </p:txBody>
      </p:sp>
    </p:spTree>
    <p:extLst>
      <p:ext uri="{BB962C8B-B14F-4D97-AF65-F5344CB8AC3E}">
        <p14:creationId xmlns:p14="http://schemas.microsoft.com/office/powerpoint/2010/main" val="91087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5" grpId="0"/>
      <p:bldP spid="16" grpId="0" animBg="1"/>
      <p:bldP spid="2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502</TotalTime>
  <Words>1537</Words>
  <Application>Microsoft Office PowerPoint</Application>
  <PresentationFormat>On-screen Show (4:3)</PresentationFormat>
  <Paragraphs>220</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Aharoni</vt:lpstr>
      <vt:lpstr>Arial</vt:lpstr>
      <vt:lpstr>Calibri</vt:lpstr>
      <vt:lpstr>Calibri Light</vt:lpstr>
      <vt:lpstr>Courier New</vt:lpstr>
      <vt:lpstr>Times New Roman</vt:lpstr>
      <vt:lpstr>Wingdings</vt:lpstr>
      <vt:lpstr>Office Theme</vt:lpstr>
      <vt:lpstr>Bioinformatics</vt:lpstr>
      <vt:lpstr>Nucleotide Databases:</vt:lpstr>
      <vt:lpstr>PowerPoint Presentation</vt:lpstr>
      <vt:lpstr>Other specialised Databases:</vt:lpstr>
      <vt:lpstr>Protein Databases</vt:lpstr>
      <vt:lpstr>PowerPoint Presentation</vt:lpstr>
      <vt:lpstr>PowerPoint Presentation</vt:lpstr>
      <vt:lpstr>Genome Browsers:</vt:lpstr>
      <vt:lpstr>PowerPoint Presentation</vt:lpstr>
      <vt:lpstr>Ensemble Genome Browser for Vertebrates: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BLAST</vt:lpstr>
      <vt:lpstr>PowerPoint Presentation</vt:lpstr>
      <vt:lpstr>ANNOTATION</vt:lpstr>
      <vt:lpstr>PowerPoint Presentation</vt:lpstr>
      <vt:lpstr>PowerPoint Presentation</vt:lpstr>
      <vt:lpstr>PowerPoint Presentation</vt:lpstr>
      <vt:lpstr>PowerPoint Presentation</vt:lpstr>
      <vt:lpstr>Sequence Alignment</vt:lpstr>
      <vt:lpstr>PowerPoint Presentation</vt:lpstr>
      <vt:lpstr>PowerPoint Presentation</vt:lpstr>
      <vt:lpstr>PowerPoint Presentation</vt:lpstr>
      <vt:lpstr>PowerPoint Presentation</vt:lpstr>
      <vt:lpstr>PowerPoint Presentation</vt:lpstr>
      <vt:lpstr>DYNAMIC PROGRAMMING</vt:lpstr>
      <vt:lpstr>PowerPoint Presentation</vt:lpstr>
      <vt:lpstr>PowerPoint Presentation</vt:lpstr>
      <vt:lpstr>Multiple Sequence Alignment</vt:lpstr>
      <vt:lpstr>Why we do multiple alignments?</vt:lpstr>
      <vt:lpstr>Multiple Alignment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 Databases</dc:title>
  <dc:creator>Ranjan Jyoti Sarma</dc:creator>
  <cp:lastModifiedBy>Senthil  Kumar</cp:lastModifiedBy>
  <cp:revision>31</cp:revision>
  <dcterms:created xsi:type="dcterms:W3CDTF">2020-06-03T17:51:37Z</dcterms:created>
  <dcterms:modified xsi:type="dcterms:W3CDTF">2023-02-12T20:00:25Z</dcterms:modified>
</cp:coreProperties>
</file>