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6366" y="1609858"/>
            <a:ext cx="9878096" cy="1725769"/>
          </a:xfrm>
        </p:spPr>
        <p:txBody>
          <a:bodyPr/>
          <a:lstStyle/>
          <a:p>
            <a:r>
              <a:rPr lang="en-IN" b="1" dirty="0" smtClean="0"/>
              <a:t>Stock Sentimental Analysis </a:t>
            </a:r>
            <a:r>
              <a:rPr lang="en-IN" b="1" dirty="0"/>
              <a:t>B</a:t>
            </a:r>
            <a:r>
              <a:rPr lang="en-IN" b="1" dirty="0" smtClean="0"/>
              <a:t>ased </a:t>
            </a:r>
            <a:r>
              <a:rPr lang="en-IN" b="1" dirty="0"/>
              <a:t>O</a:t>
            </a:r>
            <a:r>
              <a:rPr lang="en-IN" b="1" dirty="0" smtClean="0"/>
              <a:t>n News </a:t>
            </a:r>
            <a:r>
              <a:rPr lang="en-IN" b="1" dirty="0"/>
              <a:t>H</a:t>
            </a:r>
            <a:r>
              <a:rPr lang="en-IN" b="1" dirty="0" smtClean="0"/>
              <a:t>eadline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15710"/>
              </p:ext>
            </p:extLst>
          </p:nvPr>
        </p:nvGraphicFramePr>
        <p:xfrm>
          <a:off x="5537915" y="4747175"/>
          <a:ext cx="4403143" cy="94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143"/>
              </a:tblGrid>
              <a:tr h="94528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Name – Ranjan Khamari</a:t>
                      </a: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Batch-PGAA UCLA Batch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-3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493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49230"/>
              </p:ext>
            </p:extLst>
          </p:nvPr>
        </p:nvGraphicFramePr>
        <p:xfrm>
          <a:off x="1223493" y="115265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                                     ML Project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33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8" y="1667612"/>
            <a:ext cx="8596668" cy="5000065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8" y="1950948"/>
            <a:ext cx="6998474" cy="29172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10227"/>
              </p:ext>
            </p:extLst>
          </p:nvPr>
        </p:nvGraphicFramePr>
        <p:xfrm>
          <a:off x="522788" y="121041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52312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Naive_Bayes Accuracy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2411"/>
              </p:ext>
            </p:extLst>
          </p:nvPr>
        </p:nvGraphicFramePr>
        <p:xfrm>
          <a:off x="522788" y="5139995"/>
          <a:ext cx="824391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91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We can conclude that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naïve bayes algorithm have more accuracy than random forest.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7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905814"/>
            <a:ext cx="8596668" cy="910107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</a:rPr>
              <a:t>Business Aspects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5" y="181592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find that the </a:t>
            </a:r>
            <a:r>
              <a:rPr lang="en-IN" b="1" dirty="0"/>
              <a:t>inclusion of predictors</a:t>
            </a:r>
            <a:r>
              <a:rPr lang="en-IN" dirty="0"/>
              <a:t> based on </a:t>
            </a:r>
            <a:r>
              <a:rPr lang="en-IN" dirty="0" smtClean="0"/>
              <a:t>top news articles </a:t>
            </a:r>
            <a:r>
              <a:rPr lang="en-IN" dirty="0"/>
              <a:t>posts can significantly improve the quality of stock price predictions</a:t>
            </a:r>
            <a:r>
              <a:rPr lang="en-IN" dirty="0" smtClean="0"/>
              <a:t>.</a:t>
            </a:r>
          </a:p>
          <a:p>
            <a:r>
              <a:rPr lang="en-US" dirty="0"/>
              <a:t>It will be helpful to investors as it provides details when and where to invest to gain good percentage of return(ROI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will be too much beneficial for shareholder, consultant ,chartered Accountant and financial companies as they highly depends upon the stock market.</a:t>
            </a:r>
          </a:p>
          <a:p>
            <a:r>
              <a:rPr lang="en-US" dirty="0"/>
              <a:t>we can prepare a user interface like an app and user can enter the necessary attributes and it will tell the user if he/she would invest or withdraw the money from share market</a:t>
            </a:r>
            <a:r>
              <a:rPr lang="en-IN" dirty="0"/>
              <a:t>.</a:t>
            </a:r>
          </a:p>
          <a:p>
            <a:r>
              <a:rPr lang="en-US" dirty="0"/>
              <a:t>There is a scope of model improvement like adding new important attributes or feature engineering or use different ML techniques for modelling to improve the accuracy.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4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8" y="609600"/>
            <a:ext cx="8596668" cy="768439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References</a:t>
            </a:r>
            <a:endParaRPr lang="en-IN" sz="4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91451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33943"/>
              </p:ext>
            </p:extLst>
          </p:nvPr>
        </p:nvGraphicFramePr>
        <p:xfrm>
          <a:off x="695459" y="1584101"/>
          <a:ext cx="865603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034"/>
              </a:tblGrid>
              <a:tr h="126212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Countvectorizer</a:t>
                      </a:r>
                    </a:p>
                    <a:p>
                      <a:r>
                        <a:rPr lang="en-IN" dirty="0" smtClean="0"/>
                        <a:t>#https://scikit-learn.org/stable/modules/generated/sklearn.feature_extraction.text.CountVectorizer.html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Bag of words</a:t>
                      </a:r>
                    </a:p>
                    <a:p>
                      <a:r>
                        <a:rPr lang="en-IN" dirty="0" smtClean="0"/>
                        <a:t>#https://www.geeksforgeeks.org/bag-of-words-bow-model-in-nlp/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Regular Expressions</a:t>
                      </a:r>
                    </a:p>
                    <a:p>
                      <a:r>
                        <a:rPr lang="en-IN" dirty="0" smtClean="0"/>
                        <a:t>#https://www.math.purdue.edu/~bradfor3/ProgrammingFundamentals/sklearn/divingdeeper/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84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 bwMode="auto">
          <a:xfrm>
            <a:off x="3429000" y="228601"/>
            <a:ext cx="5943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IN" altLang="en-US" sz="2400" b="1" dirty="0">
              <a:latin typeface="Calibri" pitchFamily="34" charset="0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001673" y="4248641"/>
            <a:ext cx="79280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QUESTIONS AND VALUABLE SUGGESTIONS ARE WELCOME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229600" y="65087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742953-F625-485D-8650-BCD3544ABED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3837"/>
          <a:stretch/>
        </p:blipFill>
        <p:spPr>
          <a:xfrm>
            <a:off x="9008832" y="111313"/>
            <a:ext cx="2828925" cy="5220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43169" y="1526333"/>
            <a:ext cx="7455877" cy="1911939"/>
          </a:xfrm>
        </p:spPr>
        <p:txBody>
          <a:bodyPr>
            <a:normAutofit fontScale="90000"/>
          </a:bodyPr>
          <a:lstStyle/>
          <a:p>
            <a:r>
              <a:rPr lang="en-IN" sz="8800" b="1" dirty="0" smtClean="0">
                <a:solidFill>
                  <a:schemeClr val="tx1"/>
                </a:solidFill>
              </a:rPr>
              <a:t>THANK Y</a:t>
            </a:r>
            <a:r>
              <a:rPr lang="en-IN" sz="8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U!!!</a:t>
            </a:r>
            <a:endParaRPr lang="en-IN" sz="88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C9EBB-4236-4FB5-A3A0-85171A28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00" y="635358"/>
            <a:ext cx="8596668" cy="1180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F069EA-987C-4904-9E1C-CD4D479D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Workflow/Methodology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Aspects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72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865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/>
              <a:t>Introduction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5465"/>
            <a:ext cx="9484098" cy="494548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A stock is a type of investment that represents an ownership share in a company. Investors buy stocks that they think will go up in value over time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For companies, issuing stock is a way to raise money to grow and invest in their business. For investors, stocks are a way to grow their money and </a:t>
            </a:r>
            <a:r>
              <a:rPr lang="en-IN" sz="2000" dirty="0" smtClean="0"/>
              <a:t>outpace inflation over </a:t>
            </a:r>
            <a:r>
              <a:rPr lang="en-IN" sz="2000" dirty="0"/>
              <a:t>time</a:t>
            </a:r>
            <a:r>
              <a:rPr lang="en-IN" dirty="0"/>
              <a:t>.</a:t>
            </a:r>
          </a:p>
          <a:p>
            <a:r>
              <a:rPr lang="en-IN" sz="2000" dirty="0"/>
              <a:t>Negative news headlines will normally cause people to sell stocks. A bad earnings report, a lapse in corporate governance, big-picture economic and political uncertainty, and unfortunate occurrences all translate to selling pressure and a decrease in the prices.</a:t>
            </a:r>
          </a:p>
          <a:p>
            <a:r>
              <a:rPr lang="en-IN" sz="2000" dirty="0"/>
              <a:t>Positive news headlines will normally cause individuals to buy stocks. Good earnings reports, an announcement of a new product, a corporate acquisition, and positive economic indicators all translate into buying pressure and an increase in stock prices.</a:t>
            </a:r>
          </a:p>
          <a:p>
            <a:r>
              <a:rPr lang="en-IN" sz="2000" dirty="0"/>
              <a:t>In this project our aim to predict whether the stock prices go up or down based upon the top news headlines.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712892"/>
            <a:ext cx="9040969" cy="1030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/>
              <a:t>How</a:t>
            </a:r>
            <a:r>
              <a:rPr lang="en-IN" sz="2800" b="1" dirty="0" smtClean="0"/>
              <a:t> stock prices will be affected based on top news headlines 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9" y="2897747"/>
            <a:ext cx="9093697" cy="35159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3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C09E4-33D3-4369-886F-8B0D978F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56" y="684012"/>
            <a:ext cx="8596668" cy="113190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Objective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30398-2C13-45D4-9B8A-B1EE0D9A7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47" y="1724338"/>
            <a:ext cx="9578370" cy="503706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model is to come up with a strong machine learning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predict whether price of the stock will go up or down based on the news headlines using previous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15CCEC-4CFE-4097-B9A0-BA9A3545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7" y="3429000"/>
            <a:ext cx="8857153" cy="3429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0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72" y="789904"/>
            <a:ext cx="8596668" cy="98738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Datasets Sample</a:t>
            </a:r>
            <a:endParaRPr lang="en-IN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92" y="1661375"/>
            <a:ext cx="8596668" cy="30136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08115"/>
              </p:ext>
            </p:extLst>
          </p:nvPr>
        </p:nvGraphicFramePr>
        <p:xfrm>
          <a:off x="703092" y="5180744"/>
          <a:ext cx="85966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668"/>
              </a:tblGrid>
              <a:tr h="717780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Basically , this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 dataset contain ‘Dates from 2000 to 2016’ ,’Top 25 news headlines’ and ‘Label’ where 0 means the stock price will goes down and 1 means the stock price will go up.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62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8638" cy="935865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WORKFLOW</a:t>
            </a:r>
            <a:endParaRPr lang="en-IN" sz="4400" b="1" dirty="0"/>
          </a:p>
        </p:txBody>
      </p:sp>
      <p:pic>
        <p:nvPicPr>
          <p:cNvPr id="1036" name="Picture 12" descr="Database Logo png download - 512*512 - Free Transparent Database png  Download. - CleanPNG / Kiss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2" y="1918952"/>
            <a:ext cx="1831633" cy="118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717441" y="2402004"/>
            <a:ext cx="1081827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97173"/>
              </p:ext>
            </p:extLst>
          </p:nvPr>
        </p:nvGraphicFramePr>
        <p:xfrm>
          <a:off x="831472" y="3200839"/>
          <a:ext cx="1885969" cy="45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69"/>
              </a:tblGrid>
              <a:tr h="455132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     Data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AutoShape 14" descr="Train and Test Set in Python Machine Learning - How to Split - DataFlair"/>
          <p:cNvSpPr>
            <a:spLocks noChangeAspect="1" noChangeArrowheads="1"/>
          </p:cNvSpPr>
          <p:nvPr/>
        </p:nvSpPr>
        <p:spPr bwMode="auto">
          <a:xfrm>
            <a:off x="3915176" y="1652734"/>
            <a:ext cx="1039926" cy="103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6 amateur mistakes I've made working with train-test splits | by Gonzalo  Ferreiro Volpi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8" descr="6 amateur mistakes I've made working with train-test splits | by Gonzalo  Ferreiro Volpi | Towards Data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20" descr="6 amateur mistakes I've made working with train-test splits | by Gonzalo  Ferreiro Volpi | Towards Data Sci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04" y="1817992"/>
            <a:ext cx="2169868" cy="138460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53560"/>
              </p:ext>
            </p:extLst>
          </p:nvPr>
        </p:nvGraphicFramePr>
        <p:xfrm>
          <a:off x="3915176" y="3188466"/>
          <a:ext cx="2108296" cy="46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96"/>
              </a:tblGrid>
              <a:tr h="466766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 Test Split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6016744" y="2402003"/>
            <a:ext cx="1081827" cy="32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635" y="1840494"/>
            <a:ext cx="2859111" cy="1248335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22478"/>
              </p:ext>
            </p:extLst>
          </p:nvPr>
        </p:nvGraphicFramePr>
        <p:xfrm>
          <a:off x="7397550" y="3163755"/>
          <a:ext cx="2854033" cy="45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033"/>
              </a:tblGrid>
              <a:tr h="455132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 pre-processing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Down Arrow 21"/>
          <p:cNvSpPr/>
          <p:nvPr/>
        </p:nvSpPr>
        <p:spPr>
          <a:xfrm>
            <a:off x="8646800" y="3668411"/>
            <a:ext cx="162349" cy="47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550" y="4285243"/>
            <a:ext cx="2854033" cy="1333032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68102"/>
              </p:ext>
            </p:extLst>
          </p:nvPr>
        </p:nvGraphicFramePr>
        <p:xfrm>
          <a:off x="7397550" y="5703033"/>
          <a:ext cx="285403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033"/>
              </a:tblGrid>
              <a:tr h="65913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</a:rPr>
                        <a:t> Forest classifier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ight Arrow 26"/>
          <p:cNvSpPr/>
          <p:nvPr/>
        </p:nvSpPr>
        <p:spPr>
          <a:xfrm flipH="1">
            <a:off x="6285187" y="5123356"/>
            <a:ext cx="1017431" cy="351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136" y="4127149"/>
            <a:ext cx="2143125" cy="1481674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80048"/>
              </p:ext>
            </p:extLst>
          </p:nvPr>
        </p:nvGraphicFramePr>
        <p:xfrm>
          <a:off x="3964952" y="5722790"/>
          <a:ext cx="2051792" cy="45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792"/>
              </a:tblGrid>
              <a:tr h="455132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863" y="4126465"/>
            <a:ext cx="2057400" cy="1482318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14066"/>
              </p:ext>
            </p:extLst>
          </p:nvPr>
        </p:nvGraphicFramePr>
        <p:xfrm>
          <a:off x="831472" y="5722790"/>
          <a:ext cx="1926191" cy="45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91"/>
              </a:tblGrid>
              <a:tr h="455132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ight Arrow 31"/>
          <p:cNvSpPr/>
          <p:nvPr/>
        </p:nvSpPr>
        <p:spPr>
          <a:xfrm flipH="1">
            <a:off x="2757660" y="5123356"/>
            <a:ext cx="1017431" cy="351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4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Methodology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161"/>
            <a:ext cx="8596668" cy="47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Importing the required libraries and then loading the data set obtained from </a:t>
            </a:r>
            <a:r>
              <a:rPr lang="en-US" dirty="0" smtClean="0"/>
              <a:t>github </a:t>
            </a:r>
            <a:r>
              <a:rPr lang="en-US" dirty="0"/>
              <a:t>in jupyter </a:t>
            </a:r>
            <a:r>
              <a:rPr lang="en-US" dirty="0" smtClean="0"/>
              <a:t>notebook.</a:t>
            </a:r>
          </a:p>
          <a:p>
            <a:r>
              <a:rPr lang="en-IN" dirty="0" smtClean="0"/>
              <a:t>After loading the data it has splitted into train test.</a:t>
            </a:r>
          </a:p>
          <a:p>
            <a:r>
              <a:rPr lang="en-IN" dirty="0" smtClean="0"/>
              <a:t>After splitting we have remove all the unnecessary symbol that was present news headline which making our data complex using regular expression.</a:t>
            </a:r>
          </a:p>
          <a:p>
            <a:r>
              <a:rPr lang="en-IN" dirty="0" smtClean="0"/>
              <a:t>After that we have converted all upper case letter use in headline to lower case.</a:t>
            </a:r>
          </a:p>
          <a:p>
            <a:r>
              <a:rPr lang="en-IN" dirty="0" smtClean="0"/>
              <a:t>After converting to lower case, we renamed the features name as 0,1,2..24.</a:t>
            </a:r>
          </a:p>
          <a:p>
            <a:r>
              <a:rPr lang="en-IN" dirty="0" smtClean="0"/>
              <a:t>For easiness we combine all the headlines into one paragraph so that it will be easy to convert it into vectors.</a:t>
            </a:r>
          </a:p>
          <a:p>
            <a:r>
              <a:rPr lang="en-IN" dirty="0" smtClean="0"/>
              <a:t>After that  we converted all sentences into vectors by importing countvectorizer from sklearn which generally used bag of words.</a:t>
            </a:r>
          </a:p>
          <a:p>
            <a:r>
              <a:rPr lang="en-IN" dirty="0" smtClean="0"/>
              <a:t>After that we randomforest algorithm and naïve bayes algorithm for the model and checked the accuracy using confusion matrix.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1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Conclusion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We have used two algorithm </a:t>
            </a:r>
            <a:r>
              <a:rPr lang="en-IN" dirty="0" err="1" smtClean="0"/>
              <a:t>i.e</a:t>
            </a:r>
            <a:r>
              <a:rPr lang="en-IN" dirty="0" smtClean="0"/>
              <a:t>, randomforest algorithm and naïve bayes . We will used that model which will provide better accuracy.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Random Forest Accuracy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52" y="3002671"/>
            <a:ext cx="5744044" cy="220039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506"/>
              </p:ext>
            </p:extLst>
          </p:nvPr>
        </p:nvGraphicFramePr>
        <p:xfrm>
          <a:off x="0" y="12890"/>
          <a:ext cx="2446986" cy="42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86"/>
              </a:tblGrid>
              <a:tr h="424992">
                <a:tc>
                  <a:txBody>
                    <a:bodyPr/>
                    <a:lstStyle/>
                    <a:p>
                      <a:r>
                        <a:rPr lang="en-IN" dirty="0" smtClean="0"/>
                        <a:t>Imarticus Learning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26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789</TotalTime>
  <Words>436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Stock Sentimental Analysis Based On News Headline</vt:lpstr>
      <vt:lpstr>Contents</vt:lpstr>
      <vt:lpstr>Introduction</vt:lpstr>
      <vt:lpstr>Problem Statement </vt:lpstr>
      <vt:lpstr>Objective</vt:lpstr>
      <vt:lpstr>Datasets Sample</vt:lpstr>
      <vt:lpstr>WORKFLOW</vt:lpstr>
      <vt:lpstr>Methodology</vt:lpstr>
      <vt:lpstr>Conclusion</vt:lpstr>
      <vt:lpstr>PowerPoint Presentation</vt:lpstr>
      <vt:lpstr>Business Aspects</vt:lpstr>
      <vt:lpstr>References</vt:lpstr>
      <vt:lpstr>THANK YU!!!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sentimental Analysis based on news headline</dc:title>
  <dc:creator>RANJAN KHAMARI</dc:creator>
  <cp:lastModifiedBy>RANJAN KHAMARI</cp:lastModifiedBy>
  <cp:revision>27</cp:revision>
  <dcterms:created xsi:type="dcterms:W3CDTF">2022-02-27T04:24:19Z</dcterms:created>
  <dcterms:modified xsi:type="dcterms:W3CDTF">2022-06-08T16:15:13Z</dcterms:modified>
</cp:coreProperties>
</file>