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8" r:id="rId8"/>
    <p:sldId id="267" r:id="rId9"/>
    <p:sldId id="291" r:id="rId10"/>
    <p:sldId id="293" r:id="rId11"/>
    <p:sldId id="266" r:id="rId12"/>
    <p:sldId id="265" r:id="rId13"/>
    <p:sldId id="262" r:id="rId14"/>
    <p:sldId id="269" r:id="rId15"/>
    <p:sldId id="279" r:id="rId16"/>
    <p:sldId id="278" r:id="rId17"/>
    <p:sldId id="285" r:id="rId18"/>
    <p:sldId id="286" r:id="rId19"/>
    <p:sldId id="287" r:id="rId20"/>
    <p:sldId id="288" r:id="rId21"/>
    <p:sldId id="264" r:id="rId2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55B2D-63E5-4AAC-AF48-942476C98E0C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12928E-8DF8-4929-9BD7-BD88BBB46537}">
      <dgm:prSet/>
      <dgm:spPr/>
      <dgm:t>
        <a:bodyPr/>
        <a:lstStyle/>
        <a:p>
          <a:pPr rtl="0"/>
          <a:r>
            <a:rPr lang="en-IN" dirty="0"/>
            <a:t>Suggestions and feedbacks are welcomed.</a:t>
          </a:r>
        </a:p>
      </dgm:t>
    </dgm:pt>
    <dgm:pt modelId="{97BCD061-0D5D-486C-994A-8935AD1F28CF}" cxnId="{8BAF17BC-EF5A-4C02-88E6-0D5613DBCF73}" type="parTrans">
      <dgm:prSet/>
      <dgm:spPr/>
      <dgm:t>
        <a:bodyPr/>
        <a:lstStyle/>
        <a:p>
          <a:endParaRPr lang="en-US"/>
        </a:p>
      </dgm:t>
    </dgm:pt>
    <dgm:pt modelId="{36314408-85E5-471C-935E-7BD6F104BE9B}" cxnId="{8BAF17BC-EF5A-4C02-88E6-0D5613DBCF73}" type="sibTrans">
      <dgm:prSet/>
      <dgm:spPr/>
      <dgm:t>
        <a:bodyPr/>
        <a:lstStyle/>
        <a:p>
          <a:endParaRPr lang="en-US"/>
        </a:p>
      </dgm:t>
    </dgm:pt>
    <dgm:pt modelId="{5A74DFC0-3675-47F9-BF1F-2D625C2A68EB}" type="pres">
      <dgm:prSet presAssocID="{20055B2D-63E5-4AAC-AF48-942476C98E0C}" presName="compositeShape" presStyleCnt="0">
        <dgm:presLayoutVars>
          <dgm:chMax val="7"/>
          <dgm:dir/>
          <dgm:resizeHandles val="exact"/>
        </dgm:presLayoutVars>
      </dgm:prSet>
      <dgm:spPr/>
    </dgm:pt>
    <dgm:pt modelId="{F9BD3611-8E89-4AF1-B0FD-995EF0B3E533}" type="pres">
      <dgm:prSet presAssocID="{0512928E-8DF8-4929-9BD7-BD88BBB46537}" presName="circ1TxSh" presStyleLbl="vennNode1" presStyleIdx="0" presStyleCnt="1"/>
      <dgm:spPr/>
    </dgm:pt>
  </dgm:ptLst>
  <dgm:cxnLst>
    <dgm:cxn modelId="{D79DA50C-55BF-418F-B014-B471CEC67AC4}" type="presOf" srcId="{20055B2D-63E5-4AAC-AF48-942476C98E0C}" destId="{5A74DFC0-3675-47F9-BF1F-2D625C2A68EB}" srcOrd="0" destOrd="0" presId="urn:microsoft.com/office/officeart/2005/8/layout/venn1"/>
    <dgm:cxn modelId="{37C0FA74-E1CF-4960-BD90-D5505BAA53AF}" type="presOf" srcId="{0512928E-8DF8-4929-9BD7-BD88BBB46537}" destId="{F9BD3611-8E89-4AF1-B0FD-995EF0B3E533}" srcOrd="0" destOrd="0" presId="urn:microsoft.com/office/officeart/2005/8/layout/venn1"/>
    <dgm:cxn modelId="{8BAF17BC-EF5A-4C02-88E6-0D5613DBCF73}" srcId="{20055B2D-63E5-4AAC-AF48-942476C98E0C}" destId="{0512928E-8DF8-4929-9BD7-BD88BBB46537}" srcOrd="0" destOrd="0" parTransId="{97BCD061-0D5D-486C-994A-8935AD1F28CF}" sibTransId="{36314408-85E5-471C-935E-7BD6F104BE9B}"/>
    <dgm:cxn modelId="{CAC7F755-0DF4-406C-84E2-3BC19A8C96AB}" type="presParOf" srcId="{5A74DFC0-3675-47F9-BF1F-2D625C2A68EB}" destId="{F9BD3611-8E89-4AF1-B0FD-995EF0B3E53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D3611-8E89-4AF1-B0FD-995EF0B3E533}">
      <dsp:nvSpPr>
        <dsp:cNvPr id="0" name=""/>
        <dsp:cNvSpPr/>
      </dsp:nvSpPr>
      <dsp:spPr>
        <a:xfrm>
          <a:off x="1411800" y="0"/>
          <a:ext cx="1999600" cy="19996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Suggestions and feedbacks are welcomed.</a:t>
          </a:r>
        </a:p>
      </dsp:txBody>
      <dsp:txXfrm>
        <a:off x="1704635" y="292835"/>
        <a:ext cx="1413930" cy="1413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3DADE-27FF-4BFD-94CC-055A2AD3C26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97832-5A77-4A21-B2B8-BC61A2C8C53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8F95-408A-446A-945F-4379DF261DB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0F9D-DC68-4DE6-99A7-A92DA53A8DB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image" Target="../media/image14.png"/><Relationship Id="rId6" Type="http://schemas.openxmlformats.org/officeDocument/2006/relationships/image" Target="../media/image3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0" Type="http://schemas.openxmlformats.org/officeDocument/2006/relationships/notesSlide" Target="../notesSlides/notesSlide3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0" y="104775"/>
            <a:ext cx="12182475" cy="25533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BUILDING A WEBRTC VIDEO CHAT APPLICATION</a:t>
            </a:r>
            <a:endParaRPr lang="en-US" sz="8000" b="1">
              <a:ln w="66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1745" y="4230254"/>
            <a:ext cx="315101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Ranjan Kumar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Aman Bhardwaj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I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56" y="4313382"/>
            <a:ext cx="6788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to: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Dr. Narendra Kumar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SOC-IT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pictograph describing the basics of RTCPeerConnection call setu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2" y="0"/>
            <a:ext cx="11868538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TextBox 3"/>
          <p:cNvSpPr txBox="1"/>
          <p:nvPr/>
        </p:nvSpPr>
        <p:spPr>
          <a:xfrm>
            <a:off x="3722253" y="1209964"/>
            <a:ext cx="5680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We expect to be able establish video calling feature from browser to browser over internet without using a third-party application.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5856" y="138545"/>
            <a:ext cx="524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Bodoni MT Black" panose="02070A03080606020203" pitchFamily="18" charset="0"/>
              </a:rPr>
              <a:t>Expected Result</a:t>
            </a:r>
            <a:endParaRPr lang="en-IN" sz="4800" dirty="0">
              <a:solidFill>
                <a:schemeClr val="bg1"/>
              </a:solidFill>
              <a:latin typeface="Bodoni MT Black" panose="02070A03080606020203" pitchFamily="18" charset="0"/>
            </a:endParaRPr>
          </a:p>
          <a:p>
            <a:endParaRPr lang="en-IN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puter wallpapers 1920x1080 Full HD (1080p) desktop background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1877438"/>
            <a:ext cx="6721813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Google Meet  and Google Hangouts</a:t>
            </a:r>
            <a:endParaRPr lang="en-US" sz="28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Facebook Messenger</a:t>
            </a:r>
            <a:endParaRPr lang="en-IN" sz="28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Discord</a:t>
            </a:r>
            <a:endParaRPr lang="en-IN" sz="28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Zoom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Microsoft Teams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842" y="975686"/>
            <a:ext cx="85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Some applications using WebRTC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2248" t="17384" r="9255" b="14444"/>
          <a:stretch>
            <a:fillRect/>
          </a:stretch>
        </p:blipFill>
        <p:spPr>
          <a:xfrm>
            <a:off x="-104140" y="-635"/>
            <a:ext cx="1229614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4025" y="457200"/>
            <a:ext cx="4318000" cy="969645"/>
          </a:xfrm>
        </p:spPr>
        <p:txBody>
          <a:bodyPr/>
          <a:p>
            <a:r>
              <a:rPr lang="en-IN" altLang="en-US" sz="5000" b="1">
                <a:latin typeface="Baskerville Old Face" panose="02020602080505020303" pitchFamily="18" charset="0"/>
                <a:cs typeface="Baskerville Old Face" panose="02020602080505020303" pitchFamily="18" charset="0"/>
              </a:rPr>
              <a:t>Firebase</a:t>
            </a:r>
            <a:endParaRPr lang="en-IN" altLang="en-US" sz="5000" b="1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4025" y="1426845"/>
            <a:ext cx="5249545" cy="4814570"/>
          </a:xfrm>
        </p:spPr>
        <p:txBody>
          <a:bodyPr>
            <a:noAutofit/>
          </a:bodyPr>
          <a:p>
            <a:r>
              <a:rPr lang="en-US" sz="2800" b="1">
                <a:latin typeface="Baskerville Old Face" panose="02020602080505020303" pitchFamily="18" charset="0"/>
                <a:cs typeface="Baskerville Old Face" panose="02020602080505020303" pitchFamily="18" charset="0"/>
              </a:rPr>
              <a:t>Firebase is a Backend-as-a-Service (Baas). </a:t>
            </a:r>
            <a:endParaRPr lang="en-US" sz="2800" b="1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800" b="1">
                <a:latin typeface="Baskerville Old Face" panose="02020602080505020303" pitchFamily="18" charset="0"/>
                <a:cs typeface="Baskerville Old Face" panose="02020602080505020303" pitchFamily="18" charset="0"/>
              </a:rPr>
              <a:t>It provides developers with a variety of tools and services to help them develop quality apps, grow their user base, and earn profit. </a:t>
            </a:r>
            <a:endParaRPr lang="en-US" sz="2800" b="1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800" b="1">
                <a:latin typeface="Baskerville Old Face" panose="02020602080505020303" pitchFamily="18" charset="0"/>
                <a:cs typeface="Baskerville Old Face" panose="02020602080505020303" pitchFamily="18" charset="0"/>
              </a:rPr>
              <a:t>It is built on Google's infrastructure. Firebase is categorized as a NoSQL database program, which stores data in JSON-like documents.</a:t>
            </a:r>
            <a:endParaRPr lang="en-US" sz="2800" b="1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6330" y="0"/>
            <a:ext cx="599503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  <a:cs typeface="Baskerville Old Face" panose="02020602080505020303" pitchFamily="18" charset="0"/>
              </a:rPr>
              <a:t>create android stdio project</a:t>
            </a:r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1"/>
          </p:nvPr>
        </p:nvGraphicFramePr>
        <p:xfrm>
          <a:off x="838200" y="1857375"/>
          <a:ext cx="5181600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542020" imgH="6073140" progId="Paint.Picture">
                  <p:embed/>
                </p:oleObj>
              </mc:Choice>
              <mc:Fallback>
                <p:oleObj name="" r:id="rId1" imgW="8542020" imgH="607314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857375"/>
                        <a:ext cx="5181600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/>
          <p:cNvGraphicFramePr>
            <a:graphicFrameLocks noChangeAspect="1"/>
          </p:cNvGraphicFramePr>
          <p:nvPr>
            <p:ph sz="half" idx="2"/>
          </p:nvPr>
        </p:nvGraphicFramePr>
        <p:xfrm>
          <a:off x="6172200" y="1857375"/>
          <a:ext cx="5181600" cy="453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8602980" imgH="6164580" progId="Paint.Picture">
                  <p:embed/>
                </p:oleObj>
              </mc:Choice>
              <mc:Fallback>
                <p:oleObj name="" r:id="rId3" imgW="8602980" imgH="616458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1857375"/>
                        <a:ext cx="5181600" cy="453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4645"/>
            <a:ext cx="1356360" cy="1356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7745" y="334645"/>
            <a:ext cx="1456055" cy="135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5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  <a:cs typeface="Baskerville Old Face" panose="02020602080505020303" pitchFamily="18" charset="0"/>
              </a:rPr>
              <a:t>Login Page</a:t>
            </a:r>
            <a:endParaRPr lang="en-IN" altLang="en-US" sz="5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rcRect b="4859"/>
          <a:stretch>
            <a:fillRect/>
          </a:stretch>
        </p:blipFill>
        <p:spPr>
          <a:xfrm>
            <a:off x="838200" y="1825625"/>
            <a:ext cx="10515600" cy="486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490"/>
            <a:ext cx="1714500" cy="1325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0" y="365125"/>
            <a:ext cx="1714500" cy="1325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IN" altLang="en-US" sz="5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Permissions Required </a:t>
            </a:r>
            <a:r>
              <a:rPr lang="en-I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 </a:t>
            </a:r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r="30734" b="5030"/>
          <a:stretch>
            <a:fillRect/>
          </a:stretch>
        </p:blipFill>
        <p:spPr>
          <a:xfrm>
            <a:off x="838200" y="1802765"/>
            <a:ext cx="10514965" cy="487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715" y="365125"/>
            <a:ext cx="1569085" cy="1356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569085" cy="1356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I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After Login Page        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4715" y="365125"/>
            <a:ext cx="1569085" cy="1356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569085" cy="1356360"/>
          </a:xfrm>
          <a:prstGeom prst="rect">
            <a:avLst/>
          </a:prstGeom>
        </p:spPr>
      </p:pic>
      <p:pic>
        <p:nvPicPr>
          <p:cNvPr id="47" name="Picture 32"/>
          <p:cNvPicPr>
            <a:picLocks noChangeAspect="1"/>
          </p:cNvPicPr>
          <p:nvPr>
            <p:ph sz="half" idx="1"/>
          </p:nvPr>
        </p:nvPicPr>
        <p:blipFill>
          <a:blip r:embed="rId2"/>
          <a:srcRect l="25902" r="4730" b="5302"/>
          <a:stretch>
            <a:fillRect/>
          </a:stretch>
        </p:blipFill>
        <p:spPr>
          <a:xfrm>
            <a:off x="838200" y="2056130"/>
            <a:ext cx="5181600" cy="44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33"/>
          <p:cNvPicPr>
            <a:picLocks noChangeAspect="1"/>
          </p:cNvPicPr>
          <p:nvPr>
            <p:ph sz="half" idx="2"/>
          </p:nvPr>
        </p:nvPicPr>
        <p:blipFill>
          <a:blip r:embed="rId3"/>
          <a:srcRect l="33533" r="4914" b="10338"/>
          <a:stretch>
            <a:fillRect/>
          </a:stretch>
        </p:blipFill>
        <p:spPr>
          <a:xfrm>
            <a:off x="6019800" y="2056130"/>
            <a:ext cx="5334000" cy="4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rgbClr val="95BEE4"/>
            </a:gs>
            <a:gs pos="81152">
              <a:srgbClr val="87B5E0"/>
            </a:gs>
            <a:gs pos="66876">
              <a:srgbClr val="76ABDC"/>
            </a:gs>
            <a:gs pos="16873">
              <a:srgbClr val="C7DDF0"/>
            </a:gs>
            <a:gs pos="32448">
              <a:srgbClr val="94BDE3"/>
            </a:gs>
            <a:gs pos="0">
              <a:schemeClr val="bg1"/>
            </a:gs>
            <a:gs pos="48000">
              <a:schemeClr val="accent1">
                <a:lumMod val="97000"/>
                <a:lumOff val="3000"/>
              </a:schemeClr>
            </a:gs>
            <a:gs pos="90915">
              <a:srgbClr val="92BCE3">
                <a:lumMod val="0"/>
                <a:lumOff val="100000"/>
              </a:srgb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914400" y="1789000"/>
            <a:ext cx="4823200" cy="12380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9600" dirty="0">
                <a:solidFill>
                  <a:schemeClr val="accent1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Thank you!</a:t>
            </a:r>
            <a:endParaRPr sz="9600" dirty="0">
              <a:solidFill>
                <a:schemeClr val="accent1">
                  <a:lumMod val="5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914400" y="3069396"/>
          <a:ext cx="4823200" cy="199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53" name="Google Shape;353;p3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233200" y="3574701"/>
            <a:ext cx="4228432" cy="25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880019" y="2553307"/>
            <a:ext cx="731600" cy="213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95879" y="775467"/>
            <a:ext cx="1706267" cy="19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59300" y="1401208"/>
            <a:ext cx="2377133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1552791" y="5010510"/>
            <a:ext cx="429133" cy="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03200" y="618836"/>
            <a:ext cx="10769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accent1">
                    <a:lumMod val="50000"/>
                  </a:schemeClr>
                </a:solidFill>
                <a:latin typeface="Bodoni MT Black" panose="02070A03080606020203" pitchFamily="18" charset="0"/>
              </a:rPr>
              <a:t>Proposed Work</a:t>
            </a:r>
            <a:endParaRPr lang="en-IN" sz="7200" dirty="0">
              <a:solidFill>
                <a:schemeClr val="accent1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200" y="2040892"/>
            <a:ext cx="91440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 establish browser to browser video </a:t>
            </a:r>
            <a:endParaRPr lang="en-IN" sz="4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and audio communication using </a:t>
            </a:r>
            <a:endParaRPr lang="en-IN" sz="4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WebRTC and Implement this </a:t>
            </a:r>
            <a:endParaRPr lang="en-IN" sz="4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 android application.</a:t>
            </a:r>
            <a:endParaRPr lang="en-IN" sz="4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endParaRPr lang="en-IN" sz="4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rgbClr val="95BEE4"/>
            </a:gs>
            <a:gs pos="81152">
              <a:srgbClr val="87B5E0"/>
            </a:gs>
            <a:gs pos="66876">
              <a:srgbClr val="76ABDC"/>
            </a:gs>
            <a:gs pos="16873">
              <a:srgbClr val="C7DDF0"/>
            </a:gs>
            <a:gs pos="32448">
              <a:srgbClr val="94BDE3"/>
            </a:gs>
            <a:gs pos="0">
              <a:schemeClr val="bg1"/>
            </a:gs>
            <a:gs pos="48000">
              <a:schemeClr val="accent1">
                <a:lumMod val="97000"/>
                <a:lumOff val="3000"/>
              </a:schemeClr>
            </a:gs>
            <a:gs pos="90915">
              <a:srgbClr val="92BCE3">
                <a:lumMod val="0"/>
                <a:lumOff val="100000"/>
              </a:srgb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47222" y="2948083"/>
            <a:ext cx="2689993" cy="161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37202" y="704469"/>
            <a:ext cx="5787955" cy="2640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8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Requirements</a:t>
            </a:r>
            <a:endParaRPr sz="8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737235" y="1912620"/>
            <a:ext cx="5182235" cy="4214495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en-GB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Systems with web browser supporting WebRTC </a:t>
            </a:r>
            <a:endParaRPr lang="en-GB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>
              <a:spcBef>
                <a:spcPts val="800"/>
              </a:spcBef>
            </a:pPr>
            <a:r>
              <a:rPr lang="en-GB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Internet connection</a:t>
            </a:r>
            <a:endParaRPr lang="en-GB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>
              <a:spcBef>
                <a:spcPts val="800"/>
              </a:spcBef>
            </a:pPr>
            <a:r>
              <a:rPr lang="en-GB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Platform for executing Node.js and JavaScript codes. </a:t>
            </a:r>
            <a:endParaRPr lang="en-GB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Tahoma" panose="020B0604030504040204" pitchFamily="34" charset="0"/>
              </a:rPr>
              <a:t> 4 GB of RAM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Tahoma" panose="020B0604030504040204" pitchFamily="34" charset="0"/>
              </a:rPr>
              <a:t>At least 50 GB of free hard disk space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Tahoma" panose="020B0604030504040204" pitchFamily="34" charset="0"/>
              </a:rPr>
              <a:t>64-bit Intel processor with two CPU cores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Tahoma" panose="020B0604030504040204" pitchFamily="34" charset="0"/>
              </a:rPr>
              <a:t>Android Studio</a:t>
            </a:r>
            <a:endParaRPr kumimoji="0" lang="en-IN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Tahoma" panose="020B0604030504040204" pitchFamily="34" charset="0"/>
              </a:rPr>
              <a:t>Firebase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800"/>
              </a:spcBef>
              <a:buNone/>
            </a:pPr>
            <a:endParaRPr lang="en-GB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>
              <a:spcBef>
                <a:spcPts val="800"/>
              </a:spcBef>
            </a:pPr>
            <a:endParaRPr lang="en-GB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>
              <a:spcBef>
                <a:spcPts val="800"/>
              </a:spcBef>
            </a:pPr>
            <a:endParaRPr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49274" y="1912627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2912" y="2074885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38700" y="2893518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38700" y="2370097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449348" y="1008320"/>
            <a:ext cx="1660667" cy="10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9840403" y="2222350"/>
            <a:ext cx="1131300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9278433" y="4343051"/>
            <a:ext cx="885600" cy="51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6547433" y="27136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0270717" y="1827622"/>
            <a:ext cx="254288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6183433" y="4241451"/>
            <a:ext cx="1248800" cy="72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9213633" y="28152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5897151" y="3643996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0214289" y="4383992"/>
            <a:ext cx="573367" cy="7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10712178" y="4597807"/>
            <a:ext cx="573367" cy="7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8152467" y="2193667"/>
            <a:ext cx="254400" cy="6356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accent1">
                <a:lumMod val="89000"/>
                <a:alpha val="39000"/>
              </a:schemeClr>
            </a:gs>
            <a:gs pos="69000">
              <a:schemeClr val="accent1">
                <a:lumMod val="75000"/>
                <a:alpha val="5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0324"/>
            <a:ext cx="120558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What is </a:t>
            </a:r>
            <a:r>
              <a:rPr lang="en-IN" altLang="en-US" sz="48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W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ebRTC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?</a:t>
            </a:r>
            <a:endParaRPr lang="en-IN" sz="4800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125" y="1496060"/>
            <a:ext cx="119443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With </a:t>
            </a:r>
            <a:r>
              <a:rPr lang="en-US" sz="2400" spc="-1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Web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Real-Time Communication (</a:t>
            </a:r>
            <a:r>
              <a:rPr lang="en-US" sz="2400" spc="-5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WebRTC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), modern web applications can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easily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stream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audio</a:t>
            </a:r>
            <a:r>
              <a:rPr lang="en-US" sz="2400" spc="-4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and</a:t>
            </a:r>
            <a:r>
              <a:rPr lang="en-US" sz="2400" spc="-3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video</a:t>
            </a:r>
            <a:r>
              <a:rPr lang="en-US" sz="2400" spc="-3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content</a:t>
            </a:r>
            <a:r>
              <a:rPr lang="en-US" sz="2400" spc="-3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to</a:t>
            </a:r>
            <a:r>
              <a:rPr lang="en-US" sz="2400" spc="-3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millions</a:t>
            </a:r>
            <a:r>
              <a:rPr lang="en-US" sz="2400" spc="-4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of</a:t>
            </a:r>
            <a:r>
              <a:rPr lang="en-US" sz="2400" spc="-3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people. </a:t>
            </a:r>
            <a:r>
              <a:rPr lang="en-US" sz="2400" spc="-10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WebRTC</a:t>
            </a:r>
            <a:r>
              <a:rPr lang="en-US" sz="2400" spc="-1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is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a powerful tool that can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be used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to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infuse Real-Time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Communications </a:t>
            </a:r>
            <a:r>
              <a:rPr lang="en-US" sz="2400" spc="-1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(RTC) 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capabilities</a:t>
            </a:r>
            <a:r>
              <a:rPr lang="en-US" sz="2400" spc="-6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into</a:t>
            </a:r>
            <a:r>
              <a:rPr lang="en-US" sz="2400" spc="-6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browsers</a:t>
            </a:r>
            <a:r>
              <a:rPr lang="en-US" sz="2400" spc="-4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and</a:t>
            </a:r>
            <a:r>
              <a:rPr lang="en-US" sz="2400" spc="-5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mobile</a:t>
            </a:r>
            <a:r>
              <a:rPr lang="en-US" sz="2400" spc="-6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applications.</a:t>
            </a:r>
            <a:endParaRPr lang="en-US" sz="2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Subheading" panose="02000505000000020004" pitchFamily="2" charset="0"/>
              <a:cs typeface="Verdana" panose="020B0604030504040204"/>
            </a:endParaRPr>
          </a:p>
          <a:p>
            <a:r>
              <a:rPr lang="en-US" sz="2400" spc="-1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We</a:t>
            </a:r>
            <a:r>
              <a:rPr lang="en-US" sz="2400" spc="-2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use  </a:t>
            </a:r>
            <a:r>
              <a:rPr lang="en-US" sz="2400" spc="-10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WebRTC</a:t>
            </a:r>
            <a:r>
              <a:rPr lang="en-US" sz="2400" spc="-1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to set up peer-to-peer connections to other web browsers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quickly </a:t>
            </a:r>
            <a:r>
              <a:rPr lang="en-US" sz="2400" spc="-5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and</a:t>
            </a:r>
            <a:r>
              <a:rPr lang="en-US" sz="2400" spc="8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  <a:cs typeface="Verdana" panose="020B0604030504040204"/>
              </a:rPr>
              <a:t>easily.</a:t>
            </a:r>
            <a:endParaRPr lang="en-US" sz="2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Subheading" panose="02000505000000020004" pitchFamily="2" charset="0"/>
              <a:cs typeface="Verdana" panose="020B0604030504040204"/>
            </a:endParaRPr>
          </a:p>
          <a:p>
            <a:endParaRPr lang="en-IN" sz="2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Subheading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0254"/>
            <a:ext cx="12192000" cy="26277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Magicians explains 5 platin rules to buld powerful network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92" y="1243033"/>
            <a:ext cx="4241336" cy="4819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2" name="TextBox 1"/>
          <p:cNvSpPr txBox="1"/>
          <p:nvPr/>
        </p:nvSpPr>
        <p:spPr>
          <a:xfrm>
            <a:off x="1492898" y="239154"/>
            <a:ext cx="959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 to Peer Communication</a:t>
            </a:r>
            <a:endParaRPr lang="en-IN" sz="6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695" y="1520825"/>
            <a:ext cx="646493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Stands for "Peer to Peer." In a P2P network, the "peers" are computer systems which are connected to each other via the Internet. Files can be shared directly between systems on the network without the need of a central server. In other words, each computer on a P2P network becomes a file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server</a:t>
            </a:r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 as well as a client.</a:t>
            </a:r>
            <a:endParaRPr lang="en-US" sz="28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just"/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The only requirements for a computer to join a peer-to-peer network are an Internet connection and P2P software.</a:t>
            </a:r>
            <a:endParaRPr lang="en-US" sz="28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gure 2-1 from ECSP: An Efficient Clustered Super-Peer Architecture for  P2P Networks | Semantic Schola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457396"/>
            <a:ext cx="1049655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9" y="760160"/>
            <a:ext cx="3810000" cy="2857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3311" y="1498059"/>
            <a:ext cx="5680953" cy="497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MS Mincho" panose="02020609040205080304" pitchFamily="49" charset="-128"/>
              </a:rPr>
              <a:t>It's free</a:t>
            </a:r>
            <a:endParaRPr lang="en-US" b="1" i="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ea typeface="MS Mincho" panose="02020609040205080304" pitchFamily="49" charset="-128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MS Mincho" panose="02020609040205080304" pitchFamily="49" charset="-128"/>
              </a:rPr>
              <a:t>Platform and device independence</a:t>
            </a:r>
            <a:endParaRPr lang="en-US" b="1" i="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ea typeface="MS Mincho" panose="02020609040205080304" pitchFamily="49" charset="-128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MS Mincho" panose="02020609040205080304" pitchFamily="49" charset="-128"/>
              </a:rPr>
              <a:t>Secure voice and video</a:t>
            </a:r>
            <a:endParaRPr lang="en-US" b="1" i="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ea typeface="MS Mincho" panose="02020609040205080304" pitchFamily="49" charset="-128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MS Mincho" panose="02020609040205080304" pitchFamily="49" charset="-128"/>
              </a:rPr>
              <a:t>Advanced voice and video quality</a:t>
            </a:r>
            <a:endParaRPr lang="en-US" b="1" i="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ea typeface="MS Mincho" panose="02020609040205080304" pitchFamily="49" charset="-128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MS Mincho" panose="02020609040205080304" pitchFamily="49" charset="-128"/>
              </a:rPr>
              <a:t>Reliable session establishment</a:t>
            </a:r>
            <a:endParaRPr lang="en-US" b="1" i="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ea typeface="MS Mincho" panose="02020609040205080304" pitchFamily="49" charset="-128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MS Mincho" panose="02020609040205080304" pitchFamily="49" charset="-128"/>
              </a:rPr>
              <a:t>Multiple media streams</a:t>
            </a:r>
            <a:endParaRPr lang="en-US" b="1" i="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ea typeface="MS Mincho" panose="02020609040205080304" pitchFamily="49" charset="-128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MS Mincho" panose="02020609040205080304" pitchFamily="49" charset="-128"/>
              </a:rPr>
              <a:t>Adaptive to network conditions</a:t>
            </a:r>
            <a:endParaRPr lang="en-US" b="1" i="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ea typeface="MS Mincho" panose="02020609040205080304" pitchFamily="49" charset="-128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MS Mincho" panose="02020609040205080304" pitchFamily="49" charset="-128"/>
              </a:rPr>
              <a:t>Rapid application development</a:t>
            </a:r>
            <a:br>
              <a:rPr lang="en-US" b="1" i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MS Mincho" panose="02020609040205080304" pitchFamily="49" charset="-128"/>
              </a:rPr>
            </a:br>
            <a:endParaRPr lang="en-IN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6305" y="760160"/>
            <a:ext cx="615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Advantages of WebRTC</a:t>
            </a:r>
            <a:endParaRPr lang="en-I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0"/>
            <a:ext cx="1184101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073" y="230909"/>
            <a:ext cx="36298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Browsers supporting </a:t>
            </a:r>
            <a:r>
              <a:rPr lang="en-IN" sz="4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webRTC</a:t>
            </a:r>
            <a:endParaRPr lang="en-IN"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5030" y="175099"/>
            <a:ext cx="664399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How WebRTC Works ?</a:t>
            </a:r>
            <a:endParaRPr lang="en-IN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1"/>
          <a:srcRect l="1326" t="17446" r="23861" b="18947"/>
          <a:stretch>
            <a:fillRect/>
          </a:stretch>
        </p:blipFill>
        <p:spPr>
          <a:xfrm>
            <a:off x="461010" y="852805"/>
            <a:ext cx="11270615" cy="55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Presentation</Application>
  <PresentationFormat>Widescreen</PresentationFormat>
  <Paragraphs>94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SimSun</vt:lpstr>
      <vt:lpstr>Wingdings</vt:lpstr>
      <vt:lpstr>Bodoni MT Black</vt:lpstr>
      <vt:lpstr>Bell MT</vt:lpstr>
      <vt:lpstr>Baskerville Old Face</vt:lpstr>
      <vt:lpstr>Berlin Sans FB</vt:lpstr>
      <vt:lpstr>Tahoma</vt:lpstr>
      <vt:lpstr>Sitka Subheading</vt:lpstr>
      <vt:lpstr>Verdana</vt:lpstr>
      <vt:lpstr>Bahnschrift</vt:lpstr>
      <vt:lpstr>MS Mincho</vt:lpstr>
      <vt:lpstr>Yu Gothic UI</vt:lpstr>
      <vt:lpstr>Arial Rounded MT Bold</vt:lpstr>
      <vt:lpstr>Aparajita</vt:lpstr>
      <vt:lpstr>Nirmala UI</vt:lpstr>
      <vt:lpstr>Calibri</vt:lpstr>
      <vt:lpstr>Calibri Light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Requirements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Firebase</vt:lpstr>
      <vt:lpstr>create android stdio project</vt:lpstr>
      <vt:lpstr>Login Page</vt:lpstr>
      <vt:lpstr>Permissions Required         </vt:lpstr>
      <vt:lpstr>After Login Page        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ccc</dc:creator>
  <cp:lastModifiedBy>Ranjan kp</cp:lastModifiedBy>
  <cp:revision>15</cp:revision>
  <dcterms:created xsi:type="dcterms:W3CDTF">2021-04-10T07:21:00Z</dcterms:created>
  <dcterms:modified xsi:type="dcterms:W3CDTF">2021-04-12T10:29:43Z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