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B2AB-C163-4AFB-8984-CC0B98BC9DD5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BB5B-DFC8-42DB-BFCC-CF28DC43F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3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B2AB-C163-4AFB-8984-CC0B98BC9DD5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BB5B-DFC8-42DB-BFCC-CF28DC43F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4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B2AB-C163-4AFB-8984-CC0B98BC9DD5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BB5B-DFC8-42DB-BFCC-CF28DC43F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9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B2AB-C163-4AFB-8984-CC0B98BC9DD5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BB5B-DFC8-42DB-BFCC-CF28DC43F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8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B2AB-C163-4AFB-8984-CC0B98BC9DD5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BB5B-DFC8-42DB-BFCC-CF28DC43F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4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B2AB-C163-4AFB-8984-CC0B98BC9DD5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BB5B-DFC8-42DB-BFCC-CF28DC43F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8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B2AB-C163-4AFB-8984-CC0B98BC9DD5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BB5B-DFC8-42DB-BFCC-CF28DC43F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B2AB-C163-4AFB-8984-CC0B98BC9DD5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BB5B-DFC8-42DB-BFCC-CF28DC43F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1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B2AB-C163-4AFB-8984-CC0B98BC9DD5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BB5B-DFC8-42DB-BFCC-CF28DC43F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9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B2AB-C163-4AFB-8984-CC0B98BC9DD5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BB5B-DFC8-42DB-BFCC-CF28DC43F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B2AB-C163-4AFB-8984-CC0B98BC9DD5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BB5B-DFC8-42DB-BFCC-CF28DC43F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3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7B2AB-C163-4AFB-8984-CC0B98BC9DD5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5BB5B-DFC8-42DB-BFCC-CF28DC43F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8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Hadoop Distributed File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86800" cy="63246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b="1" u="sng" dirty="0" smtClean="0"/>
              <a:t>Hadoop Distributed File System</a:t>
            </a:r>
          </a:p>
          <a:p>
            <a:pPr marL="0" indent="0">
              <a:buNone/>
            </a:pPr>
            <a:r>
              <a:rPr lang="en-US" sz="1000" b="1" u="sng" dirty="0" smtClean="0"/>
              <a:t>HDFS </a:t>
            </a:r>
            <a:r>
              <a:rPr lang="en-US" sz="1000" b="1" u="sng" dirty="0"/>
              <a:t>Overview</a:t>
            </a:r>
            <a:endParaRPr lang="en-US" sz="1000" dirty="0"/>
          </a:p>
          <a:p>
            <a:pPr indent="-285750"/>
            <a:r>
              <a:rPr lang="en-US" sz="1000" dirty="0"/>
              <a:t>Hadoop Distributed File System is a distributed file system designed to run on commodity hardware.</a:t>
            </a:r>
          </a:p>
          <a:p>
            <a:pPr indent="-285750"/>
            <a:r>
              <a:rPr lang="en-US" sz="1000" dirty="0"/>
              <a:t>Hierarchical UNIX-like file system for data storage</a:t>
            </a:r>
          </a:p>
          <a:p>
            <a:pPr indent="-285750"/>
            <a:r>
              <a:rPr lang="en-US" sz="1000" dirty="0"/>
              <a:t>HDFS is highly fault-tolerant and is designed to be deployed on low-cost hardware</a:t>
            </a:r>
          </a:p>
          <a:p>
            <a:pPr indent="-285750"/>
            <a:r>
              <a:rPr lang="en-US" sz="1000" dirty="0"/>
              <a:t>HDFS is designed for batch processing rather than interactive use by users. The emphasis is on high throughput of data access rather than low latency of data access.</a:t>
            </a:r>
          </a:p>
          <a:p>
            <a:pPr indent="-285750"/>
            <a:r>
              <a:rPr lang="en-US" sz="1000" dirty="0"/>
              <a:t>Simple Coherency Model: HDFS applications need a write-once-read-many access model for files.  A file once created, written, and closed need not be changed.</a:t>
            </a:r>
          </a:p>
          <a:p>
            <a:pPr indent="-285750"/>
            <a:r>
              <a:rPr lang="en-US" sz="1000" dirty="0"/>
              <a:t>Splitting of large files into blocks (Default 64 MB)</a:t>
            </a:r>
          </a:p>
          <a:p>
            <a:pPr indent="-285750"/>
            <a:r>
              <a:rPr lang="en-US" sz="1000" dirty="0"/>
              <a:t>Distribution and replication of blocks to nodes</a:t>
            </a:r>
          </a:p>
          <a:p>
            <a:pPr indent="-285750"/>
            <a:r>
              <a:rPr lang="en-US" sz="1000" dirty="0"/>
              <a:t>Two key services</a:t>
            </a:r>
          </a:p>
          <a:p>
            <a:pPr marL="800100" lvl="1"/>
            <a:r>
              <a:rPr lang="en-US" sz="1000" dirty="0"/>
              <a:t>Master </a:t>
            </a:r>
            <a:r>
              <a:rPr lang="en-US" sz="1000" dirty="0" err="1"/>
              <a:t>NameNode</a:t>
            </a:r>
            <a:endParaRPr lang="en-US" sz="1000" dirty="0"/>
          </a:p>
          <a:p>
            <a:pPr marL="800100" lvl="1"/>
            <a:r>
              <a:rPr lang="en-US" sz="1000" dirty="0"/>
              <a:t>Many </a:t>
            </a:r>
            <a:r>
              <a:rPr lang="en-US" sz="1000" dirty="0" err="1"/>
              <a:t>DataNodes</a:t>
            </a:r>
            <a:endParaRPr lang="en-US" sz="1000" dirty="0"/>
          </a:p>
          <a:p>
            <a:pPr indent="-285750"/>
            <a:r>
              <a:rPr lang="en-US" sz="1000" dirty="0"/>
              <a:t>Checkpoint Node (Secondary </a:t>
            </a:r>
            <a:r>
              <a:rPr lang="en-US" sz="1000" dirty="0" err="1"/>
              <a:t>NameNode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1000" b="1" u="sng" dirty="0" err="1" smtClean="0"/>
              <a:t>NameNode</a:t>
            </a:r>
            <a:endParaRPr lang="en-US" sz="1000" dirty="0"/>
          </a:p>
          <a:p>
            <a:pPr lvl="0"/>
            <a:r>
              <a:rPr lang="en-US" sz="1000" dirty="0"/>
              <a:t>Single master service for HDFS</a:t>
            </a:r>
          </a:p>
          <a:p>
            <a:pPr lvl="0"/>
            <a:r>
              <a:rPr lang="en-US" sz="1000" dirty="0"/>
              <a:t>Single point of failure (HDFS-1.x, Node High Availability in HDFS-2.x)</a:t>
            </a:r>
          </a:p>
          <a:p>
            <a:pPr lvl="0"/>
            <a:r>
              <a:rPr lang="en-US" sz="1000" dirty="0"/>
              <a:t>Stores file to block to location mappings in the namespaces</a:t>
            </a:r>
          </a:p>
          <a:p>
            <a:pPr lvl="0"/>
            <a:r>
              <a:rPr lang="en-US" sz="1000" dirty="0"/>
              <a:t>All transactions are logged to disk</a:t>
            </a:r>
          </a:p>
          <a:p>
            <a:pPr lvl="0"/>
            <a:r>
              <a:rPr lang="en-US" sz="1000" dirty="0" err="1"/>
              <a:t>NameNode</a:t>
            </a:r>
            <a:r>
              <a:rPr lang="en-US" sz="1000" dirty="0"/>
              <a:t> startup reads namespace image and logs</a:t>
            </a:r>
          </a:p>
          <a:p>
            <a:pPr lvl="0"/>
            <a:r>
              <a:rPr lang="en-US" sz="1000" dirty="0" smtClean="0"/>
              <a:t>Executes </a:t>
            </a:r>
            <a:r>
              <a:rPr lang="en-US" sz="1000" dirty="0"/>
              <a:t>file system namespace operations like opening, </a:t>
            </a:r>
            <a:r>
              <a:rPr lang="en-US" sz="1000" dirty="0" smtClean="0"/>
              <a:t>closing</a:t>
            </a:r>
            <a:r>
              <a:rPr lang="en-US" sz="1000" dirty="0"/>
              <a:t>, </a:t>
            </a:r>
            <a:endParaRPr lang="en-US" sz="1000" dirty="0" smtClean="0"/>
          </a:p>
          <a:p>
            <a:pPr marL="0" lvl="0" indent="0">
              <a:buNone/>
            </a:pPr>
            <a:r>
              <a:rPr lang="en-US" sz="1000" dirty="0" smtClean="0"/>
              <a:t>and </a:t>
            </a:r>
            <a:r>
              <a:rPr lang="en-US" sz="1000" dirty="0"/>
              <a:t>renaming files and directories. </a:t>
            </a:r>
          </a:p>
          <a:p>
            <a:pPr lvl="0"/>
            <a:r>
              <a:rPr lang="en-US" sz="1000" dirty="0" err="1"/>
              <a:t>NameNode</a:t>
            </a:r>
            <a:r>
              <a:rPr lang="en-US" sz="1000" dirty="0"/>
              <a:t> determines the mapping of blocks to </a:t>
            </a:r>
            <a:r>
              <a:rPr lang="en-US" sz="1000" dirty="0" err="1"/>
              <a:t>DataNodes</a:t>
            </a:r>
            <a:r>
              <a:rPr lang="en-US" sz="1000" dirty="0"/>
              <a:t>.</a:t>
            </a:r>
          </a:p>
          <a:p>
            <a:pPr marL="0" indent="0">
              <a:buNone/>
            </a:pPr>
            <a:r>
              <a:rPr lang="en-US" sz="1000" dirty="0"/>
              <a:t> </a:t>
            </a:r>
          </a:p>
          <a:p>
            <a:pPr marL="0" indent="0">
              <a:buNone/>
            </a:pPr>
            <a:r>
              <a:rPr lang="en-US" sz="1000" b="1" u="sng" dirty="0" err="1"/>
              <a:t>DataNode</a:t>
            </a:r>
            <a:endParaRPr lang="en-US" sz="1000" dirty="0"/>
          </a:p>
          <a:p>
            <a:pPr lvl="0"/>
            <a:r>
              <a:rPr lang="en-US" sz="1000" dirty="0"/>
              <a:t>Stores blocks on local disk</a:t>
            </a:r>
          </a:p>
          <a:p>
            <a:pPr lvl="0"/>
            <a:r>
              <a:rPr lang="en-US" sz="1000" dirty="0"/>
              <a:t>Send frequent heartbeats to </a:t>
            </a:r>
            <a:r>
              <a:rPr lang="en-US" sz="1000" dirty="0" err="1"/>
              <a:t>NameNode</a:t>
            </a:r>
            <a:endParaRPr lang="en-US" sz="1000" dirty="0"/>
          </a:p>
          <a:p>
            <a:pPr lvl="0"/>
            <a:r>
              <a:rPr lang="en-US" sz="1000" dirty="0"/>
              <a:t>Send block reports to </a:t>
            </a:r>
            <a:r>
              <a:rPr lang="en-US" sz="1000" dirty="0" err="1"/>
              <a:t>NameNode</a:t>
            </a:r>
            <a:endParaRPr lang="en-US" sz="1000" dirty="0"/>
          </a:p>
          <a:p>
            <a:pPr lvl="0"/>
            <a:r>
              <a:rPr lang="en-US" sz="1000" dirty="0"/>
              <a:t>Clients connect to </a:t>
            </a:r>
            <a:r>
              <a:rPr lang="en-US" sz="1000" dirty="0" err="1"/>
              <a:t>DataNode</a:t>
            </a:r>
            <a:r>
              <a:rPr lang="en-US" sz="1000" dirty="0"/>
              <a:t> for I/O</a:t>
            </a:r>
          </a:p>
          <a:p>
            <a:pPr lvl="0"/>
            <a:r>
              <a:rPr lang="en-US" sz="1000" dirty="0" err="1"/>
              <a:t>DataNodes</a:t>
            </a:r>
            <a:r>
              <a:rPr lang="en-US" sz="1000" dirty="0"/>
              <a:t> are responsible for serving read and write requests from the file system’s clients. </a:t>
            </a:r>
          </a:p>
          <a:p>
            <a:pPr lvl="0"/>
            <a:r>
              <a:rPr lang="en-US" sz="1000" dirty="0" err="1"/>
              <a:t>DataNodes</a:t>
            </a:r>
            <a:r>
              <a:rPr lang="en-US" sz="1000" dirty="0"/>
              <a:t> perform block creation, deletion, and replication upon instruction from the </a:t>
            </a:r>
            <a:r>
              <a:rPr lang="en-US" sz="1000" dirty="0" err="1"/>
              <a:t>NameNode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 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691380" y="1752600"/>
            <a:ext cx="4352290" cy="28473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5692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00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000" b="1" u="sng" dirty="0" smtClean="0"/>
              <a:t>Secondary </a:t>
            </a:r>
            <a:r>
              <a:rPr lang="en-US" sz="1000" b="1" u="sng" dirty="0" err="1" smtClean="0"/>
              <a:t>NameNode</a:t>
            </a:r>
            <a:endParaRPr lang="en-US" sz="1000" b="1" u="sng" dirty="0"/>
          </a:p>
          <a:p>
            <a:pPr lvl="0"/>
            <a:r>
              <a:rPr lang="en-US" sz="1000" dirty="0" smtClean="0"/>
              <a:t>Merge the </a:t>
            </a:r>
            <a:r>
              <a:rPr lang="en-US" sz="1000" dirty="0" err="1" smtClean="0"/>
              <a:t>FSImage</a:t>
            </a:r>
            <a:r>
              <a:rPr lang="en-US" sz="1000" dirty="0" smtClean="0"/>
              <a:t> and Edit log file periodically and keeps the edits log size within a limit</a:t>
            </a:r>
          </a:p>
          <a:p>
            <a:pPr lvl="0"/>
            <a:r>
              <a:rPr lang="en-US" sz="1000" dirty="0" smtClean="0"/>
              <a:t>Not </a:t>
            </a:r>
            <a:r>
              <a:rPr lang="en-US" sz="1000" dirty="0"/>
              <a:t>a hot backup</a:t>
            </a:r>
          </a:p>
          <a:p>
            <a:pPr marL="0" indent="0">
              <a:buNone/>
            </a:pPr>
            <a:endParaRPr lang="en-US" sz="1000" b="1" u="sng" dirty="0" smtClean="0"/>
          </a:p>
          <a:p>
            <a:pPr marL="0" indent="0">
              <a:buNone/>
            </a:pPr>
            <a:r>
              <a:rPr lang="en-US" sz="1000" b="1" u="sng" dirty="0" smtClean="0"/>
              <a:t>Checkpoint Name</a:t>
            </a:r>
            <a:endParaRPr lang="en-US" sz="1000" dirty="0" smtClean="0"/>
          </a:p>
          <a:p>
            <a:pPr lvl="0"/>
            <a:r>
              <a:rPr lang="en-US" sz="1000" dirty="0" smtClean="0"/>
              <a:t>Performs checkpoints of the </a:t>
            </a:r>
            <a:r>
              <a:rPr lang="en-US" sz="1000" dirty="0" err="1" smtClean="0"/>
              <a:t>NameNode’s</a:t>
            </a:r>
            <a:r>
              <a:rPr lang="en-US" sz="1000" dirty="0" smtClean="0"/>
              <a:t> namespace and logs</a:t>
            </a:r>
          </a:p>
          <a:p>
            <a:pPr lvl="0"/>
            <a:r>
              <a:rPr lang="en-US" sz="1000" dirty="0" smtClean="0"/>
              <a:t>Not a hot backup</a:t>
            </a:r>
          </a:p>
          <a:p>
            <a:pPr lvl="0"/>
            <a:r>
              <a:rPr lang="en-US" sz="1000" dirty="0" smtClean="0"/>
              <a:t>Loads up namespace</a:t>
            </a:r>
          </a:p>
          <a:p>
            <a:pPr lvl="0"/>
            <a:r>
              <a:rPr lang="en-US" sz="1000" dirty="0" smtClean="0"/>
              <a:t>Reads log transactions (</a:t>
            </a:r>
            <a:r>
              <a:rPr lang="en-US" sz="1000" dirty="0" err="1" smtClean="0"/>
              <a:t>editLog</a:t>
            </a:r>
            <a:r>
              <a:rPr lang="en-US" sz="1000" dirty="0" smtClean="0"/>
              <a:t>) to modify namespace</a:t>
            </a:r>
          </a:p>
          <a:p>
            <a:pPr lvl="0"/>
            <a:r>
              <a:rPr lang="en-US" sz="1000" dirty="0" smtClean="0"/>
              <a:t>Saves namespace as a checkpoint</a:t>
            </a:r>
          </a:p>
          <a:p>
            <a:pPr marL="0" indent="0">
              <a:buNone/>
            </a:pPr>
            <a:endParaRPr lang="en-US" sz="1000" b="1" u="sng" dirty="0" smtClean="0"/>
          </a:p>
          <a:p>
            <a:pPr marL="0" indent="0">
              <a:buNone/>
            </a:pPr>
            <a:endParaRPr lang="en-US" sz="1000" b="1" u="sng" dirty="0" smtClean="0"/>
          </a:p>
          <a:p>
            <a:pPr marL="0" indent="0">
              <a:buNone/>
            </a:pPr>
            <a:r>
              <a:rPr lang="en-US" sz="1000" b="1" u="sng" dirty="0" smtClean="0"/>
              <a:t>Data Replication</a:t>
            </a:r>
            <a:endParaRPr lang="en-US" sz="1000" dirty="0" smtClean="0"/>
          </a:p>
          <a:p>
            <a:pPr lvl="0"/>
            <a:r>
              <a:rPr lang="en-US" sz="1000" dirty="0" smtClean="0"/>
              <a:t>Replication factor information is stored in </a:t>
            </a:r>
            <a:r>
              <a:rPr lang="en-US" sz="1000" dirty="0" err="1" smtClean="0"/>
              <a:t>NameNode</a:t>
            </a:r>
            <a:endParaRPr lang="en-US" sz="1000" dirty="0" smtClean="0"/>
          </a:p>
          <a:p>
            <a:pPr lvl="0"/>
            <a:r>
              <a:rPr lang="en-US" sz="1000" dirty="0" smtClean="0"/>
              <a:t>Blocks of a file are replicated for fault tolerance</a:t>
            </a:r>
          </a:p>
          <a:p>
            <a:pPr lvl="0"/>
            <a:r>
              <a:rPr lang="en-US" sz="1000" dirty="0" smtClean="0"/>
              <a:t>All blocks in a file except the last block are the same size</a:t>
            </a:r>
          </a:p>
          <a:p>
            <a:pPr lvl="0"/>
            <a:r>
              <a:rPr lang="en-US" sz="1000" dirty="0" smtClean="0"/>
              <a:t>Block size and replication factor are configurable per file</a:t>
            </a:r>
          </a:p>
          <a:p>
            <a:pPr lvl="0"/>
            <a:r>
              <a:rPr lang="en-US" sz="1000" dirty="0" err="1" smtClean="0"/>
              <a:t>NameNode</a:t>
            </a:r>
            <a:r>
              <a:rPr lang="en-US" sz="1000" dirty="0" smtClean="0"/>
              <a:t> makes all decision regarding replication of blocks. It periodically receives a Heartbeat and a </a:t>
            </a:r>
            <a:r>
              <a:rPr lang="en-US" sz="1000" dirty="0" err="1" smtClean="0"/>
              <a:t>Blockreport</a:t>
            </a:r>
            <a:r>
              <a:rPr lang="en-US" sz="1000" dirty="0" smtClean="0"/>
              <a:t> from each of the </a:t>
            </a:r>
            <a:r>
              <a:rPr lang="en-US" sz="1000" dirty="0" err="1" smtClean="0"/>
              <a:t>DataNodes</a:t>
            </a:r>
            <a:r>
              <a:rPr lang="en-US" sz="1000" dirty="0" smtClean="0"/>
              <a:t> in the cluster</a:t>
            </a:r>
          </a:p>
          <a:p>
            <a:pPr lvl="0"/>
            <a:r>
              <a:rPr lang="en-US" sz="1000" dirty="0" smtClean="0"/>
              <a:t>Block reports contains a list of all blocks on a </a:t>
            </a:r>
            <a:r>
              <a:rPr lang="en-US" sz="1000" dirty="0" err="1" smtClean="0"/>
              <a:t>DataNode</a:t>
            </a:r>
            <a:endParaRPr lang="en-US" sz="1000" dirty="0" smtClean="0"/>
          </a:p>
          <a:p>
            <a:pPr lvl="0"/>
            <a:r>
              <a:rPr lang="en-US" sz="1000" dirty="0" smtClean="0"/>
              <a:t>The purpose of a </a:t>
            </a:r>
            <a:r>
              <a:rPr lang="en-US" sz="1000" b="1" u="sng" dirty="0" smtClean="0"/>
              <a:t>rack-aware replica</a:t>
            </a:r>
            <a:r>
              <a:rPr lang="en-US" sz="1000" dirty="0" smtClean="0"/>
              <a:t> placement policy is to improve data reliability, availability, and network bandwidth utilization.</a:t>
            </a:r>
          </a:p>
          <a:p>
            <a:pPr marL="0" indent="0">
              <a:buNone/>
            </a:pPr>
            <a:endParaRPr lang="en-US" sz="1000" b="1" u="sng" dirty="0" smtClean="0"/>
          </a:p>
          <a:p>
            <a:pPr marL="0" indent="0">
              <a:buNone/>
            </a:pPr>
            <a:r>
              <a:rPr lang="en-US" sz="1000" b="1" u="sng" dirty="0" smtClean="0"/>
              <a:t>Persistence of File System Metadata</a:t>
            </a:r>
            <a:endParaRPr lang="en-US" sz="1000" dirty="0" smtClean="0"/>
          </a:p>
          <a:p>
            <a:pPr lvl="0"/>
            <a:r>
              <a:rPr lang="en-US" sz="1000" dirty="0" smtClean="0"/>
              <a:t>HDFS namespace is stored by the </a:t>
            </a:r>
            <a:r>
              <a:rPr lang="en-US" sz="1000" dirty="0" err="1" smtClean="0"/>
              <a:t>NameNode</a:t>
            </a:r>
            <a:r>
              <a:rPr lang="en-US" sz="1000" dirty="0" smtClean="0"/>
              <a:t>. </a:t>
            </a:r>
          </a:p>
          <a:p>
            <a:pPr lvl="0"/>
            <a:r>
              <a:rPr lang="en-US" sz="1000" dirty="0" err="1" smtClean="0"/>
              <a:t>NameNode</a:t>
            </a:r>
            <a:r>
              <a:rPr lang="en-US" sz="1000" dirty="0" smtClean="0"/>
              <a:t> uses a transaction log called the </a:t>
            </a:r>
            <a:r>
              <a:rPr lang="en-US" sz="1000" dirty="0" err="1" smtClean="0"/>
              <a:t>EditLog</a:t>
            </a:r>
            <a:r>
              <a:rPr lang="en-US" sz="1000" dirty="0" smtClean="0"/>
              <a:t> to persistently record every change that occurs to file system metadata. </a:t>
            </a:r>
            <a:r>
              <a:rPr lang="en-US" sz="1000" dirty="0" err="1" smtClean="0"/>
              <a:t>NameNode</a:t>
            </a:r>
            <a:r>
              <a:rPr lang="en-US" sz="1000" dirty="0" smtClean="0"/>
              <a:t> uses a file in its local host OS file system to store the </a:t>
            </a:r>
            <a:r>
              <a:rPr lang="en-US" sz="1000" dirty="0" err="1" smtClean="0"/>
              <a:t>EditLog</a:t>
            </a:r>
            <a:r>
              <a:rPr lang="en-US" sz="1000" dirty="0" smtClean="0"/>
              <a:t>. </a:t>
            </a:r>
          </a:p>
          <a:p>
            <a:pPr lvl="0"/>
            <a:r>
              <a:rPr lang="en-US" sz="1000" dirty="0" smtClean="0"/>
              <a:t>The entire file system namespace, including the mapping of blocks to files and file system properties, is stored in a file called the </a:t>
            </a:r>
            <a:r>
              <a:rPr lang="en-US" sz="1000" dirty="0" err="1" smtClean="0"/>
              <a:t>FsImage</a:t>
            </a:r>
            <a:r>
              <a:rPr lang="en-US" sz="1000" dirty="0" smtClean="0"/>
              <a:t>. The </a:t>
            </a:r>
            <a:r>
              <a:rPr lang="en-US" sz="1000" dirty="0" err="1" smtClean="0"/>
              <a:t>FsImage</a:t>
            </a:r>
            <a:r>
              <a:rPr lang="en-US" sz="1000" dirty="0" smtClean="0"/>
              <a:t> is stored as a file in the </a:t>
            </a:r>
            <a:r>
              <a:rPr lang="en-US" sz="1000" dirty="0" err="1" smtClean="0"/>
              <a:t>NameNode’s</a:t>
            </a:r>
            <a:r>
              <a:rPr lang="en-US" sz="1000" dirty="0" smtClean="0"/>
              <a:t> local file system.</a:t>
            </a:r>
          </a:p>
          <a:p>
            <a:pPr marL="0" indent="0">
              <a:buNone/>
            </a:pPr>
            <a:r>
              <a:rPr lang="en-US" sz="1000" dirty="0" smtClean="0"/>
              <a:t> </a:t>
            </a:r>
          </a:p>
          <a:p>
            <a:pPr marL="0" indent="0">
              <a:buNone/>
            </a:pPr>
            <a:r>
              <a:rPr lang="en-US" sz="1000" b="1" u="sng" dirty="0" smtClean="0"/>
              <a:t>Space Reclamation</a:t>
            </a:r>
            <a:endParaRPr lang="en-US" sz="1000" dirty="0" smtClean="0"/>
          </a:p>
          <a:p>
            <a:pPr lvl="0"/>
            <a:r>
              <a:rPr lang="en-US" sz="1000" dirty="0" smtClean="0"/>
              <a:t>Deleted by user/ or an application</a:t>
            </a:r>
          </a:p>
          <a:p>
            <a:pPr lvl="0"/>
            <a:r>
              <a:rPr lang="en-US" sz="1000" dirty="0" smtClean="0"/>
              <a:t>Move in “/trash” directory</a:t>
            </a:r>
          </a:p>
          <a:p>
            <a:pPr lvl="0"/>
            <a:r>
              <a:rPr lang="en-US" sz="1000" dirty="0" smtClean="0"/>
              <a:t>A file remains in /trash for a configurable amount of time. After the expiry of its life in /trash, the </a:t>
            </a:r>
            <a:r>
              <a:rPr lang="en-US" sz="1000" dirty="0" err="1" smtClean="0"/>
              <a:t>NameNode</a:t>
            </a:r>
            <a:r>
              <a:rPr lang="en-US" sz="1000" dirty="0" smtClean="0"/>
              <a:t> deletes the file from the HDFS namespace.</a:t>
            </a:r>
          </a:p>
          <a:p>
            <a:pPr lvl="0"/>
            <a:r>
              <a:rPr lang="en-US" sz="1000" dirty="0" smtClean="0"/>
              <a:t>A user can Undelete a file after deleting it as long as it remains in the /trash directory.</a:t>
            </a:r>
          </a:p>
          <a:p>
            <a:pPr lvl="0"/>
            <a:r>
              <a:rPr lang="en-US" sz="1000" b="1" u="sng" dirty="0" smtClean="0"/>
              <a:t>Decrease Replication Factor</a:t>
            </a:r>
            <a:r>
              <a:rPr lang="en-US" sz="1000" dirty="0" smtClean="0"/>
              <a:t>: When the replication factor of a file is reduced, the </a:t>
            </a:r>
            <a:r>
              <a:rPr lang="en-US" sz="1000" dirty="0" err="1" smtClean="0"/>
              <a:t>NameNode</a:t>
            </a:r>
            <a:r>
              <a:rPr lang="en-US" sz="1000" dirty="0" smtClean="0"/>
              <a:t> selects excess replicas that can be deleted. The next Heartbeat transfers this information to the </a:t>
            </a:r>
            <a:r>
              <a:rPr lang="en-US" sz="1000" dirty="0" err="1" smtClean="0"/>
              <a:t>DataNode</a:t>
            </a:r>
            <a:r>
              <a:rPr lang="en-US" sz="1000" dirty="0" smtClean="0"/>
              <a:t>. The </a:t>
            </a:r>
            <a:r>
              <a:rPr lang="en-US" sz="1000" dirty="0" err="1" smtClean="0"/>
              <a:t>DataNode</a:t>
            </a:r>
            <a:r>
              <a:rPr lang="en-US" sz="1000" dirty="0" smtClean="0"/>
              <a:t> then removes the corresponding blocks and the corresponding free space appears in the cluster.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851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"/>
            <a:ext cx="8763000" cy="662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 smtClean="0"/>
              <a:t>HDFS – Write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u="sng" dirty="0" smtClean="0"/>
              <a:t>HDFS – Write Replication</a:t>
            </a:r>
            <a:endParaRPr lang="en-US" sz="1600" b="1" u="sng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-1188"/>
          <a:stretch/>
        </p:blipFill>
        <p:spPr>
          <a:xfrm>
            <a:off x="609600" y="457200"/>
            <a:ext cx="5943600" cy="241363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6319" y="3429635"/>
            <a:ext cx="5847080" cy="274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2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"/>
            <a:ext cx="8382000" cy="6049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 smtClean="0"/>
              <a:t>HDFS – Reads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u="sng" dirty="0" smtClean="0"/>
              <a:t>HDFS – Block Replication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8190"/>
            <a:ext cx="6399213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09999"/>
            <a:ext cx="6780213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5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/>
              <a:t>HDFS 2.0 Features</a:t>
            </a:r>
            <a:endParaRPr lang="en-US" sz="1800" dirty="0"/>
          </a:p>
          <a:p>
            <a:pPr lvl="0"/>
            <a:r>
              <a:rPr lang="en-US" sz="1800" dirty="0" err="1"/>
              <a:t>NameNode</a:t>
            </a:r>
            <a:r>
              <a:rPr lang="en-US" sz="1800" dirty="0"/>
              <a:t> High-Availability (HA)</a:t>
            </a:r>
          </a:p>
          <a:p>
            <a:pPr lvl="1"/>
            <a:r>
              <a:rPr lang="en-US" sz="1800" dirty="0"/>
              <a:t>Two redundant </a:t>
            </a:r>
            <a:r>
              <a:rPr lang="en-US" sz="1800" dirty="0" err="1"/>
              <a:t>NameNodes</a:t>
            </a:r>
            <a:r>
              <a:rPr lang="en-US" sz="1800" dirty="0"/>
              <a:t> in active/passive configuration</a:t>
            </a:r>
          </a:p>
          <a:p>
            <a:pPr lvl="1"/>
            <a:r>
              <a:rPr lang="en-US" sz="1800" dirty="0"/>
              <a:t>Manual or automated failover</a:t>
            </a:r>
          </a:p>
          <a:p>
            <a:pPr lvl="0"/>
            <a:r>
              <a:rPr lang="en-US" sz="1800" dirty="0" err="1"/>
              <a:t>NameNode</a:t>
            </a:r>
            <a:r>
              <a:rPr lang="en-US" sz="1800" dirty="0"/>
              <a:t> Federation</a:t>
            </a:r>
          </a:p>
          <a:p>
            <a:r>
              <a:rPr lang="en-US" sz="1800" dirty="0"/>
              <a:t>Multiple independent </a:t>
            </a:r>
            <a:r>
              <a:rPr lang="en-US" sz="1800" dirty="0" err="1"/>
              <a:t>NameNodes</a:t>
            </a:r>
            <a:r>
              <a:rPr lang="en-US" sz="1800" dirty="0"/>
              <a:t> using the same collection of </a:t>
            </a:r>
            <a:r>
              <a:rPr lang="en-US" sz="1800" dirty="0" err="1" smtClean="0"/>
              <a:t>DataNodes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09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/>
              <a:t>Major HDFS Terms</a:t>
            </a:r>
            <a:r>
              <a:rPr lang="en-US" sz="1800" dirty="0"/>
              <a:t>:</a:t>
            </a:r>
          </a:p>
          <a:p>
            <a:pPr lvl="0"/>
            <a:r>
              <a:rPr lang="en-US" sz="1800" dirty="0"/>
              <a:t>Safe Mode- </a:t>
            </a:r>
            <a:r>
              <a:rPr lang="en-US" sz="1800" dirty="0" err="1"/>
              <a:t>NameNode</a:t>
            </a:r>
            <a:endParaRPr lang="en-US" sz="1800" dirty="0"/>
          </a:p>
          <a:p>
            <a:pPr lvl="0"/>
            <a:r>
              <a:rPr lang="en-US" sz="1800" dirty="0"/>
              <a:t>“</a:t>
            </a:r>
            <a:r>
              <a:rPr lang="en-US" sz="1800" dirty="0" err="1"/>
              <a:t>fsck</a:t>
            </a:r>
            <a:r>
              <a:rPr lang="en-US" sz="1800" dirty="0"/>
              <a:t>” command</a:t>
            </a:r>
          </a:p>
          <a:p>
            <a:pPr lvl="0"/>
            <a:r>
              <a:rPr lang="en-US" sz="1800" dirty="0"/>
              <a:t>“</a:t>
            </a:r>
            <a:r>
              <a:rPr lang="en-US" sz="1800" dirty="0" err="1"/>
              <a:t>fetchdt</a:t>
            </a:r>
            <a:r>
              <a:rPr lang="en-US" sz="1800" dirty="0"/>
              <a:t>” command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fetch delegation token</a:t>
            </a:r>
          </a:p>
          <a:p>
            <a:pPr lvl="0"/>
            <a:r>
              <a:rPr lang="en-US" sz="1800" dirty="0"/>
              <a:t>Balancer</a:t>
            </a:r>
          </a:p>
          <a:p>
            <a:pPr lvl="0"/>
            <a:r>
              <a:rPr lang="en-US" sz="1800" dirty="0"/>
              <a:t>Rack Awareness</a:t>
            </a:r>
          </a:p>
          <a:p>
            <a:pPr lvl="0"/>
            <a:r>
              <a:rPr lang="en-US" sz="1800" dirty="0"/>
              <a:t>Import Checkpoint</a:t>
            </a:r>
          </a:p>
          <a:p>
            <a:pPr lvl="0"/>
            <a:r>
              <a:rPr lang="en-US" sz="1800" dirty="0"/>
              <a:t>HFTP</a:t>
            </a:r>
          </a:p>
          <a:p>
            <a:pPr lvl="0"/>
            <a:r>
              <a:rPr lang="en-US" sz="1800" dirty="0"/>
              <a:t>Quotes – Name Quotes/ Space Quotes</a:t>
            </a:r>
          </a:p>
          <a:p>
            <a:pPr lvl="0"/>
            <a:r>
              <a:rPr lang="en-US" sz="1800" dirty="0"/>
              <a:t>Transparent Encryption in HDFS</a:t>
            </a:r>
          </a:p>
          <a:p>
            <a:pPr lvl="0"/>
            <a:r>
              <a:rPr lang="en-US" sz="1800" dirty="0"/>
              <a:t>HDFS Support for </a:t>
            </a:r>
            <a:r>
              <a:rPr lang="en-US" sz="1800" dirty="0" err="1"/>
              <a:t>Multihomed</a:t>
            </a:r>
            <a:r>
              <a:rPr lang="en-US" sz="1800" dirty="0"/>
              <a:t> Networks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41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527</Words>
  <Application>Microsoft Office PowerPoint</Application>
  <PresentationFormat>On-screen Show (4:3)</PresentationFormat>
  <Paragraphs>105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Hadoop Distributed File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TIAA-CREF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HDFS</dc:title>
  <dc:creator>Sharma, Abhinav</dc:creator>
  <cp:lastModifiedBy>Abhinav Sharma</cp:lastModifiedBy>
  <cp:revision>75</cp:revision>
  <dcterms:created xsi:type="dcterms:W3CDTF">2015-07-14T03:06:02Z</dcterms:created>
  <dcterms:modified xsi:type="dcterms:W3CDTF">2016-06-04T16:57:57Z</dcterms:modified>
</cp:coreProperties>
</file>