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lfa Slab One"/>
      <p:regular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281349-85B1-4BE4-954C-2FF91A5DDD5D}">
  <a:tblStyle styleId="{D8281349-85B1-4BE4-954C-2FF91A5DD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6444d2eb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6444d2e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6444d2eb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6444d2eb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444d2eb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444d2eb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3bf961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3bf961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ce0631c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ce0631c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ce0631ce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ce0631ce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ce0631ce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ce0631ce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ce0631ce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ce0631ce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ce0631ce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ce0631ce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ce0631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ce0631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e0631c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ce0631c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e0631c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e0631c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2b0e78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2b0e78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6444d2eb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6444d2eb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6444d2eb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6444d2e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6444d2eb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6444d2eb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6444d2eb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6444d2eb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oodle.port.ac.uk/mod/url/view.php?id=1449419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olap.com/learn-bi-olap/olap-bi-definitions/business-intelligence/" TargetMode="External"/><Relationship Id="rId4" Type="http://schemas.openxmlformats.org/officeDocument/2006/relationships/hyperlink" Target="https://www.gartner.com/it-glossary/business-intelligence-bi/" TargetMode="External"/><Relationship Id="rId5" Type="http://schemas.openxmlformats.org/officeDocument/2006/relationships/hyperlink" Target="https://www.itpro.co.uk/business-intelligence/21861/what-is-business-intelligenc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Intelligence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insights: </a:t>
            </a:r>
            <a:r>
              <a:rPr lang="en-GB"/>
              <a:t>Valuable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Stores such as Tesco look for things we buy together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is no good making assumptions that if we buy cheese we will buy nappies.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If we buy cheese we may buy bread or we may buy crackers. (But not Christmas crackers)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thing about BI is the ability to link together data that might not be obvious.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insights: </a:t>
            </a:r>
            <a:r>
              <a:rPr lang="en-GB"/>
              <a:t>On-time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Delays in gaining accurate and valuable data can make it useless.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Think back to the earlier clothing store scenario.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It’s no good finding out in September that the best time to start to sell the new clothing range is in July!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insights: </a:t>
            </a:r>
            <a:r>
              <a:rPr lang="en-GB"/>
              <a:t>Actionable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you find out that people want to buy cheese and carpet?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OK if you sell cheese and carpets but not a lot of use if you don’t.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So the BI results need to be of use to the actual business they are being obtained for!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intelligence tools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many BI platforms available for: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 hoc reporting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visualization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creating customized dashboards for multiple levels of users.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144400"/>
            <a:ext cx="2041100" cy="4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55550"/>
            <a:ext cx="2095375" cy="3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8700" y="3655549"/>
            <a:ext cx="1266531" cy="38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5675" y="4329025"/>
            <a:ext cx="551642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1375" y="4040789"/>
            <a:ext cx="1330225" cy="48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0775" y="3871350"/>
            <a:ext cx="634897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531825" y="4329025"/>
            <a:ext cx="959400" cy="2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91222" y="3414075"/>
            <a:ext cx="1210675" cy="8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 to the Databases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 the instructions: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https://moodle.port.ac.uk/mod/url/view.php?id=1449419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Let me know when you are done and if you have problems!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SQL?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283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SQL, or Structured Query Language, is the standard language for interacting with relational databases.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650" y="950850"/>
            <a:ext cx="5547649" cy="36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8"/>
          <p:cNvGraphicFramePr/>
          <p:nvPr/>
        </p:nvGraphicFramePr>
        <p:xfrm>
          <a:off x="863700" y="35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{D8281349-85B1-4BE4-954C-2FF91A5DDD5D}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DD7E6B"/>
                          </a:solidFill>
                        </a:rPr>
                        <a:t>Syntax differences</a:t>
                      </a:r>
                      <a:endParaRPr sz="1000">
                        <a:solidFill>
                          <a:srgbClr val="DD7E6B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SQL Server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MySQL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PostgreSQL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SQLite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SELECT ...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[col1], [col2]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col1, col2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col1, col2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col1, col2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Data from tables is case sensitive?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Yes WHERE name = ‘John’ Or WHERE name = ‘john’ are not the same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 WHERE name = ‘John’ Or WHERE name = ‘john’ are the same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Yes WHERE name = ‘John’ Or WHERE name = ‘john’ are not the same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Yes WHERE name = ‘John’ Or WHERE name = ‘john’ are not the same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Using quotation marks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name = ‘John’ only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name = ‘John’ or name = “John”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name = ‘John’ only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name = ‘John’ or name = “John”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Aliases for columns and tables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AVG(col1)=avg1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AVG(col1) AS avg1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AVG(col1) AS avg1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SELECT AVG(col1) AS avg1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Working with dates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GETDATE() DATEPART()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CURDATE() CURTIME() EXTRACT()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CURRENT_DATE() CURRENT_TIME() EXTRACT()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DATE(‘now’) strftime()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Window functions i.e., OVER(), PARTITION BY()</a:t>
                      </a:r>
                      <a:endParaRPr b="1"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Yes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Yes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Yes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No (need to use subqueries instead)</a:t>
                      </a:r>
                      <a:endParaRPr sz="1000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3E7E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SQL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sure you are connected to the HappyBakery data warehouse.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all the tables.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Query the dimProduct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all the product names that are croissants.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Query the FactSales table.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2775250" y="1753975"/>
            <a:ext cx="3929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HappyBakery.INFORMATION_SCHEMA.TABLES;</a:t>
            </a:r>
            <a:endParaRPr sz="90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3604150" y="2124000"/>
            <a:ext cx="36561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DimProduct;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2853675" y="2701525"/>
            <a:ext cx="44805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DimProduct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ProductType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'Croissant'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3543225" y="3640425"/>
            <a:ext cx="3234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FactSales;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SQL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sure you are connected to the HappyBakery data warehouse.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all the Sales of the product code 23.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the product name of the product code 23.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List all the sales and products with the categoryID =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2640450" y="2142450"/>
            <a:ext cx="3863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FactSales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ProductCode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2766300" y="3248925"/>
            <a:ext cx="45159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ProductName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DimProduct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ProductCode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chemeClr val="accent2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1049250" y="4270225"/>
            <a:ext cx="7045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FactSales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DimProduct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DimProduct.ProductCode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FactSales.ProductCode </a:t>
            </a:r>
            <a:r>
              <a:rPr lang="en-GB" sz="9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CategoryID </a:t>
            </a:r>
            <a:r>
              <a:rPr lang="en-GB" sz="9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9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GB" sz="900">
                <a:solidFill>
                  <a:schemeClr val="accent2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am Elisavet (Elly) Andrikopoulou PhD, MRes, Bsc, BA, TMIET, MBCs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can find me 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Email: elisavet.andrikopoulou@port.ac.uk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Twitter: @Prayance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Discord: Prayance#2663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If you add me as friend please send me a message saying I am this person, your student in this module :)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you ... are? 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Tell us your: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 you hope to learn in this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are your educational or work-related future plans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Expectations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 week I expect you to read and watch the material on Moodle.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You have the workshops to ask questions about those.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During the workshop I expect you to have an understanding of the week’s material on Moodle.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During the workshop we will work on the group tasks, on the coursework and on either SQL or Tableau (depending on the week).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lecture will cover theoretical concepts.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Business Intelligence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-GB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Intelligence</a:t>
            </a: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(BI) refers to technologies, applications and practices for the collection, integration, analysis, and presentation of business information. 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lang="en-GB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intelligence</a:t>
            </a:r>
            <a:r>
              <a:rPr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(BI) is an umbrella term that includes the applications, infrastructure and tools, and best practices that enable access to and analysis of information to improve and optimize decisions and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</a:pPr>
            <a:r>
              <a:rPr b="1" lang="en-GB" u="sng">
                <a:solidFill>
                  <a:srgbClr val="57BB8A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intelligence</a:t>
            </a:r>
            <a:r>
              <a:rPr b="1" lang="en-GB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the process of using data to power business decisions to enable greater efficiencies across the organisation.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challenges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125" y="147347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does it fit? 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5269" l="5114" r="18438" t="17012"/>
          <a:stretch/>
        </p:blipFill>
        <p:spPr>
          <a:xfrm>
            <a:off x="2024750" y="1147225"/>
            <a:ext cx="5094500" cy="38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vs analytics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Analysis </a:t>
            </a:r>
            <a:r>
              <a:rPr lang="en-GB"/>
              <a:t>: Detailed examination of the elements or structure of something, typically as a basis for discussion or interpretation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Analytics </a:t>
            </a:r>
            <a:r>
              <a:rPr lang="en-GB"/>
              <a:t>: The systematic computational analysis of data or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 Analytics</a:t>
            </a:r>
            <a:r>
              <a:rPr lang="en-GB"/>
              <a:t>: Using statistics and data science tools to analyze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 Analysis</a:t>
            </a:r>
            <a:r>
              <a:rPr lang="en-GB"/>
              <a:t> : Data Analysis is a broader term and includes </a:t>
            </a:r>
            <a:r>
              <a:rPr b="1" lang="en-GB"/>
              <a:t>Data Analytics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statistics, with or without the aid of computerized tools, to analyze data.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insights: </a:t>
            </a:r>
            <a:r>
              <a:rPr lang="en-GB"/>
              <a:t>Accurate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what goes in is not accurate, what comes out won’t be either and…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It has the potential to be even less accurate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actions taken may exaggerate the inaccuracies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actions need to be accurate and trustworthy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