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Alfa Slab One"/>
      <p:regular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3ffe203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3ffe203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3ffe203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e3ffe203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e3ffe203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e3ffe203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e3ffe2036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e3ffe2036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3ffe20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3ffe20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3ffe2036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3ffe2036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e3ffe20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e3ffe20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e3ffe20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e3ffe20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e3ffe20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e3ffe20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ccce5e1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ccce5e1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e3ffe20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e3ffe20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e3ffe203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e3ffe203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e3ffe203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e3ffe203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e3ffe20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e3ffe20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e3ffe20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e3ffe20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e3ffe203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e3ffe203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3ffe2036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3ffe2036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3ffe2036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3ffe2036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01.ibm.com/support/docview.wss?uid=swg24037518" TargetMode="External"/><Relationship Id="rId4" Type="http://schemas.openxmlformats.org/officeDocument/2006/relationships/hyperlink" Target="https://www.oracle.com/index.html" TargetMode="External"/><Relationship Id="rId5" Type="http://schemas.openxmlformats.org/officeDocument/2006/relationships/hyperlink" Target="https://aws.amazon.com/redshift/?nc2=h_m1" TargetMode="External"/><Relationship Id="rId6" Type="http://schemas.openxmlformats.org/officeDocument/2006/relationships/hyperlink" Target="https://support.sap.com/en/my-support/software-downloads.html" TargetMode="External"/><Relationship Id="rId7" Type="http://schemas.openxmlformats.org/officeDocument/2006/relationships/hyperlink" Target="https://cloud.google.com/bigquery/" TargetMode="External"/><Relationship Id="rId8" Type="http://schemas.openxmlformats.org/officeDocument/2006/relationships/hyperlink" Target="https://www.domo.com/produc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Data warehousing</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Types of Data Warehouse</a:t>
            </a:r>
            <a:endParaRPr/>
          </a:p>
        </p:txBody>
      </p:sp>
      <p:pic>
        <p:nvPicPr>
          <p:cNvPr id="113" name="Google Shape;113;p22"/>
          <p:cNvPicPr preferRelativeResize="0"/>
          <p:nvPr/>
        </p:nvPicPr>
        <p:blipFill>
          <a:blip r:embed="rId3">
            <a:alphaModFix/>
          </a:blip>
          <a:stretch>
            <a:fillRect/>
          </a:stretch>
        </p:blipFill>
        <p:spPr>
          <a:xfrm>
            <a:off x="1981200" y="1349125"/>
            <a:ext cx="5181600" cy="32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Enterprise Data Warehouse</a:t>
            </a:r>
            <a:endParaRPr/>
          </a:p>
        </p:txBody>
      </p:sp>
      <p:sp>
        <p:nvSpPr>
          <p:cNvPr id="119" name="Google Shape;119;p23"/>
          <p:cNvSpPr txBox="1"/>
          <p:nvPr>
            <p:ph idx="1" type="body"/>
          </p:nvPr>
        </p:nvSpPr>
        <p:spPr>
          <a:xfrm>
            <a:off x="311700" y="1225225"/>
            <a:ext cx="3842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Is a centralized warehouse. </a:t>
            </a:r>
            <a:endParaRPr/>
          </a:p>
          <a:p>
            <a:pPr indent="-342900" lvl="0" marL="457200" rtl="0" algn="l">
              <a:spcBef>
                <a:spcPts val="0"/>
              </a:spcBef>
              <a:spcAft>
                <a:spcPts val="0"/>
              </a:spcAft>
              <a:buSzPts val="1800"/>
              <a:buChar char="●"/>
            </a:pPr>
            <a:r>
              <a:rPr lang="en-GB"/>
              <a:t>Provides decision support service across the enterprise. </a:t>
            </a:r>
            <a:endParaRPr/>
          </a:p>
          <a:p>
            <a:pPr indent="-342900" lvl="0" marL="457200" rtl="0" algn="l">
              <a:spcBef>
                <a:spcPts val="0"/>
              </a:spcBef>
              <a:spcAft>
                <a:spcPts val="0"/>
              </a:spcAft>
              <a:buSzPts val="1800"/>
              <a:buChar char="●"/>
            </a:pPr>
            <a:r>
              <a:rPr lang="en-GB"/>
              <a:t>Offers a unified approach for organizing and representing data. </a:t>
            </a:r>
            <a:endParaRPr/>
          </a:p>
          <a:p>
            <a:pPr indent="-342900" lvl="0" marL="457200" rtl="0" algn="l">
              <a:spcBef>
                <a:spcPts val="0"/>
              </a:spcBef>
              <a:spcAft>
                <a:spcPts val="0"/>
              </a:spcAft>
              <a:buSzPts val="1800"/>
              <a:buChar char="●"/>
            </a:pPr>
            <a:r>
              <a:rPr lang="en-GB"/>
              <a:t>It provides the ability to classify data according to the subject and give access according to those divisions.</a:t>
            </a:r>
            <a:endParaRPr/>
          </a:p>
        </p:txBody>
      </p:sp>
      <p:pic>
        <p:nvPicPr>
          <p:cNvPr id="120" name="Google Shape;120;p23"/>
          <p:cNvPicPr preferRelativeResize="0"/>
          <p:nvPr/>
        </p:nvPicPr>
        <p:blipFill>
          <a:blip r:embed="rId3">
            <a:alphaModFix/>
          </a:blip>
          <a:stretch>
            <a:fillRect/>
          </a:stretch>
        </p:blipFill>
        <p:spPr>
          <a:xfrm>
            <a:off x="4306800" y="1299625"/>
            <a:ext cx="4684800" cy="30129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Operational Data Store</a:t>
            </a:r>
            <a:endParaRPr/>
          </a:p>
        </p:txBody>
      </p:sp>
      <p:sp>
        <p:nvSpPr>
          <p:cNvPr id="126" name="Google Shape;126;p24"/>
          <p:cNvSpPr txBox="1"/>
          <p:nvPr>
            <p:ph idx="1" type="body"/>
          </p:nvPr>
        </p:nvSpPr>
        <p:spPr>
          <a:xfrm>
            <a:off x="311700" y="1225225"/>
            <a:ext cx="4029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Operational Data Store is data store required when neither Data warehouse nor OLTP systems support organizations reporting needs. </a:t>
            </a:r>
            <a:endParaRPr/>
          </a:p>
          <a:p>
            <a:pPr indent="-342900" lvl="0" marL="457200" rtl="0" algn="l">
              <a:spcBef>
                <a:spcPts val="0"/>
              </a:spcBef>
              <a:spcAft>
                <a:spcPts val="0"/>
              </a:spcAft>
              <a:buSzPts val="1800"/>
              <a:buChar char="●"/>
            </a:pPr>
            <a:r>
              <a:rPr lang="en-GB"/>
              <a:t>In ODS, Data warehouse is refreshed in real time. </a:t>
            </a:r>
            <a:endParaRPr/>
          </a:p>
          <a:p>
            <a:pPr indent="-342900" lvl="0" marL="457200" rtl="0" algn="l">
              <a:spcBef>
                <a:spcPts val="0"/>
              </a:spcBef>
              <a:spcAft>
                <a:spcPts val="0"/>
              </a:spcAft>
              <a:buSzPts val="1800"/>
              <a:buChar char="●"/>
            </a:pPr>
            <a:r>
              <a:rPr lang="en-GB"/>
              <a:t>It is widely preferred for routine activities like storing records of the Employees.</a:t>
            </a:r>
            <a:endParaRPr/>
          </a:p>
        </p:txBody>
      </p:sp>
      <p:pic>
        <p:nvPicPr>
          <p:cNvPr id="127" name="Google Shape;127;p24"/>
          <p:cNvPicPr preferRelativeResize="0"/>
          <p:nvPr/>
        </p:nvPicPr>
        <p:blipFill>
          <a:blip r:embed="rId3">
            <a:alphaModFix/>
          </a:blip>
          <a:stretch>
            <a:fillRect/>
          </a:stretch>
        </p:blipFill>
        <p:spPr>
          <a:xfrm>
            <a:off x="4515325" y="1147225"/>
            <a:ext cx="4316974" cy="369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Data Mart</a:t>
            </a:r>
            <a:endParaRPr/>
          </a:p>
        </p:txBody>
      </p:sp>
      <p:sp>
        <p:nvSpPr>
          <p:cNvPr id="133" name="Google Shape;133;p25"/>
          <p:cNvSpPr txBox="1"/>
          <p:nvPr>
            <p:ph idx="1" type="body"/>
          </p:nvPr>
        </p:nvSpPr>
        <p:spPr>
          <a:xfrm>
            <a:off x="311700" y="1225225"/>
            <a:ext cx="4326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data mart is a subset of the data warehouse. </a:t>
            </a:r>
            <a:endParaRPr/>
          </a:p>
          <a:p>
            <a:pPr indent="-342900" lvl="0" marL="457200" rtl="0" algn="l">
              <a:spcBef>
                <a:spcPts val="0"/>
              </a:spcBef>
              <a:spcAft>
                <a:spcPts val="0"/>
              </a:spcAft>
              <a:buSzPts val="1800"/>
              <a:buChar char="●"/>
            </a:pPr>
            <a:r>
              <a:rPr lang="en-GB"/>
              <a:t>In an independent data mart, data can collect directly from sources.</a:t>
            </a:r>
            <a:endParaRPr/>
          </a:p>
          <a:p>
            <a:pPr indent="-342900" lvl="0" marL="457200" rtl="0" algn="l">
              <a:spcBef>
                <a:spcPts val="0"/>
              </a:spcBef>
              <a:spcAft>
                <a:spcPts val="0"/>
              </a:spcAft>
              <a:buSzPts val="1800"/>
              <a:buChar char="●"/>
            </a:pPr>
            <a:r>
              <a:rPr lang="en-GB"/>
              <a:t>The data in each data mart stays separate, in its own system</a:t>
            </a:r>
            <a:endParaRPr/>
          </a:p>
          <a:p>
            <a:pPr indent="-342900" lvl="0" marL="457200" rtl="0" algn="l">
              <a:spcBef>
                <a:spcPts val="0"/>
              </a:spcBef>
              <a:spcAft>
                <a:spcPts val="0"/>
              </a:spcAft>
              <a:buSzPts val="1800"/>
              <a:buChar char="●"/>
            </a:pPr>
            <a:r>
              <a:rPr lang="en-GB"/>
              <a:t>Data marts are fast and easy to use, as they make use of small amounts of data.</a:t>
            </a:r>
            <a:endParaRPr/>
          </a:p>
        </p:txBody>
      </p:sp>
      <p:pic>
        <p:nvPicPr>
          <p:cNvPr id="134" name="Google Shape;134;p25"/>
          <p:cNvPicPr preferRelativeResize="0"/>
          <p:nvPr/>
        </p:nvPicPr>
        <p:blipFill>
          <a:blip r:embed="rId3">
            <a:alphaModFix/>
          </a:blip>
          <a:stretch>
            <a:fillRect/>
          </a:stretch>
        </p:blipFill>
        <p:spPr>
          <a:xfrm>
            <a:off x="4828672" y="1661775"/>
            <a:ext cx="4003625" cy="248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Warehouse Tools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many Data Warehousing tools are available in the market. Here, are some most prominent one:</a:t>
            </a:r>
            <a:endParaRPr/>
          </a:p>
          <a:p>
            <a:pPr indent="-342900" lvl="0" marL="457200" rtl="0" algn="l">
              <a:spcBef>
                <a:spcPts val="1600"/>
              </a:spcBef>
              <a:spcAft>
                <a:spcPts val="0"/>
              </a:spcAft>
              <a:buSzPts val="1800"/>
              <a:buAutoNum type="arabicPeriod"/>
            </a:pPr>
            <a:r>
              <a:rPr lang="en-GB" u="sng">
                <a:solidFill>
                  <a:schemeClr val="hlink"/>
                </a:solidFill>
                <a:hlinkClick r:id="rId3"/>
              </a:rPr>
              <a:t>IBM Datastage</a:t>
            </a:r>
            <a:endParaRPr/>
          </a:p>
          <a:p>
            <a:pPr indent="-342900" lvl="0" marL="457200" rtl="0" algn="l">
              <a:spcBef>
                <a:spcPts val="0"/>
              </a:spcBef>
              <a:spcAft>
                <a:spcPts val="0"/>
              </a:spcAft>
              <a:buSzPts val="1800"/>
              <a:buAutoNum type="arabicPeriod"/>
            </a:pPr>
            <a:r>
              <a:rPr lang="en-GB" u="sng">
                <a:solidFill>
                  <a:schemeClr val="hlink"/>
                </a:solidFill>
                <a:hlinkClick r:id="rId4"/>
              </a:rPr>
              <a:t>Oracle</a:t>
            </a:r>
            <a:endParaRPr/>
          </a:p>
          <a:p>
            <a:pPr indent="-342900" lvl="0" marL="457200" rtl="0" algn="l">
              <a:spcBef>
                <a:spcPts val="0"/>
              </a:spcBef>
              <a:spcAft>
                <a:spcPts val="0"/>
              </a:spcAft>
              <a:buSzPts val="1800"/>
              <a:buAutoNum type="arabicPeriod"/>
            </a:pPr>
            <a:r>
              <a:rPr lang="en-GB" u="sng">
                <a:solidFill>
                  <a:schemeClr val="hlink"/>
                </a:solidFill>
                <a:hlinkClick r:id="rId5"/>
              </a:rPr>
              <a:t>Amazon RedShift</a:t>
            </a:r>
            <a:endParaRPr/>
          </a:p>
          <a:p>
            <a:pPr indent="-342900" lvl="0" marL="457200" rtl="0" algn="l">
              <a:spcBef>
                <a:spcPts val="0"/>
              </a:spcBef>
              <a:spcAft>
                <a:spcPts val="0"/>
              </a:spcAft>
              <a:buSzPts val="1800"/>
              <a:buAutoNum type="arabicPeriod"/>
            </a:pPr>
            <a:r>
              <a:rPr lang="en-GB" u="sng">
                <a:solidFill>
                  <a:schemeClr val="hlink"/>
                </a:solidFill>
                <a:hlinkClick r:id="rId6"/>
              </a:rPr>
              <a:t>SAP</a:t>
            </a:r>
            <a:endParaRPr/>
          </a:p>
          <a:p>
            <a:pPr indent="-342900" lvl="0" marL="457200" rtl="0" algn="l">
              <a:spcBef>
                <a:spcPts val="0"/>
              </a:spcBef>
              <a:spcAft>
                <a:spcPts val="0"/>
              </a:spcAft>
              <a:buSzPts val="1800"/>
              <a:buAutoNum type="arabicPeriod"/>
            </a:pPr>
            <a:r>
              <a:rPr lang="en-GB" u="sng">
                <a:solidFill>
                  <a:schemeClr val="hlink"/>
                </a:solidFill>
                <a:hlinkClick r:id="rId7"/>
              </a:rPr>
              <a:t>Google BigQuery</a:t>
            </a:r>
            <a:endParaRPr/>
          </a:p>
          <a:p>
            <a:pPr indent="-342900" lvl="0" marL="457200" rtl="0" algn="l">
              <a:spcBef>
                <a:spcPts val="0"/>
              </a:spcBef>
              <a:spcAft>
                <a:spcPts val="0"/>
              </a:spcAft>
              <a:buSzPts val="1800"/>
              <a:buAutoNum type="arabicPeriod"/>
            </a:pPr>
            <a:r>
              <a:rPr lang="en-GB" u="sng">
                <a:solidFill>
                  <a:schemeClr val="hlink"/>
                </a:solidFill>
                <a:hlinkClick r:id="rId8"/>
              </a:rPr>
              <a:t>DOMO </a:t>
            </a:r>
            <a:endParaRPr/>
          </a:p>
          <a:p>
            <a:pPr indent="0" lvl="0" marL="0" rtl="0" algn="l">
              <a:spcBef>
                <a:spcPts val="1600"/>
              </a:spcBef>
              <a:spcAft>
                <a:spcPts val="1600"/>
              </a:spcAft>
              <a:buNone/>
            </a:pPr>
            <a:r>
              <a:rPr lang="en-GB"/>
              <a:t>And many more...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DW Process</a:t>
            </a:r>
            <a:endParaRPr/>
          </a:p>
        </p:txBody>
      </p:sp>
      <p:pic>
        <p:nvPicPr>
          <p:cNvPr id="146" name="Google Shape;146;p27"/>
          <p:cNvPicPr preferRelativeResize="0"/>
          <p:nvPr/>
        </p:nvPicPr>
        <p:blipFill>
          <a:blip r:embed="rId3">
            <a:alphaModFix/>
          </a:blip>
          <a:stretch>
            <a:fillRect/>
          </a:stretch>
        </p:blipFill>
        <p:spPr>
          <a:xfrm>
            <a:off x="1045294" y="1017725"/>
            <a:ext cx="7053419" cy="403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Warehouse Architectures</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Single-tier architecture</a:t>
            </a:r>
            <a:r>
              <a:rPr lang="en-GB"/>
              <a:t>: The objective of a single layer is to minimize the amount of data stored. This goal is to remove data redundancy. This architecture is not frequently used in practice.</a:t>
            </a:r>
            <a:endParaRPr/>
          </a:p>
          <a:p>
            <a:pPr indent="0" lvl="0" marL="0" rtl="0" algn="l">
              <a:spcBef>
                <a:spcPts val="1600"/>
              </a:spcBef>
              <a:spcAft>
                <a:spcPts val="0"/>
              </a:spcAft>
              <a:buNone/>
            </a:pPr>
            <a:r>
              <a:rPr b="1" lang="en-GB"/>
              <a:t>Two-tier architecture</a:t>
            </a:r>
            <a:r>
              <a:rPr lang="en-GB"/>
              <a:t>: Two-layer architecture separates physically available sources and data warehouse. This architecture is not expandable and also not supporting a large number of end-users. It also has connectivity problems because of network limitations.</a:t>
            </a:r>
            <a:endParaRPr/>
          </a:p>
          <a:p>
            <a:pPr indent="0" lvl="0" marL="0" rtl="0" algn="l">
              <a:spcBef>
                <a:spcPts val="1600"/>
              </a:spcBef>
              <a:spcAft>
                <a:spcPts val="1600"/>
              </a:spcAft>
              <a:buNone/>
            </a:pPr>
            <a:r>
              <a:rPr b="1" lang="en-GB"/>
              <a:t>Three-tier architecture</a:t>
            </a:r>
            <a:r>
              <a:rPr lang="en-GB"/>
              <a:t>: This is the most widely used architecture.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Warehouse Architectures</a:t>
            </a:r>
            <a:endParaRPr/>
          </a:p>
        </p:txBody>
      </p:sp>
      <p:grpSp>
        <p:nvGrpSpPr>
          <p:cNvPr id="158" name="Google Shape;158;p29"/>
          <p:cNvGrpSpPr/>
          <p:nvPr/>
        </p:nvGrpSpPr>
        <p:grpSpPr>
          <a:xfrm>
            <a:off x="1056700" y="970300"/>
            <a:ext cx="7030594" cy="3820975"/>
            <a:chOff x="1056700" y="970300"/>
            <a:chExt cx="7030594" cy="3820975"/>
          </a:xfrm>
        </p:grpSpPr>
        <p:pic>
          <p:nvPicPr>
            <p:cNvPr id="159" name="Google Shape;159;p29"/>
            <p:cNvPicPr preferRelativeResize="0"/>
            <p:nvPr/>
          </p:nvPicPr>
          <p:blipFill>
            <a:blip r:embed="rId3">
              <a:alphaModFix/>
            </a:blip>
            <a:stretch>
              <a:fillRect/>
            </a:stretch>
          </p:blipFill>
          <p:spPr>
            <a:xfrm>
              <a:off x="1056700" y="970300"/>
              <a:ext cx="7030594" cy="3820975"/>
            </a:xfrm>
            <a:prstGeom prst="rect">
              <a:avLst/>
            </a:prstGeom>
            <a:noFill/>
            <a:ln>
              <a:noFill/>
            </a:ln>
          </p:spPr>
        </p:pic>
        <p:sp>
          <p:nvSpPr>
            <p:cNvPr id="160" name="Google Shape;160;p29"/>
            <p:cNvSpPr/>
            <p:nvPr/>
          </p:nvSpPr>
          <p:spPr>
            <a:xfrm>
              <a:off x="6475625" y="3197100"/>
              <a:ext cx="1611600" cy="120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DW Architecture Selection Decision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Information interdependence between organizational units</a:t>
            </a:r>
            <a:endParaRPr/>
          </a:p>
          <a:p>
            <a:pPr indent="-342900" lvl="0" marL="457200" rtl="0" algn="l">
              <a:spcBef>
                <a:spcPts val="0"/>
              </a:spcBef>
              <a:spcAft>
                <a:spcPts val="0"/>
              </a:spcAft>
              <a:buSzPts val="1800"/>
              <a:buAutoNum type="arabicPeriod"/>
            </a:pPr>
            <a:r>
              <a:rPr lang="en-GB"/>
              <a:t>Upper management’s information needs</a:t>
            </a:r>
            <a:endParaRPr/>
          </a:p>
          <a:p>
            <a:pPr indent="-342900" lvl="0" marL="457200" rtl="0" algn="l">
              <a:spcBef>
                <a:spcPts val="0"/>
              </a:spcBef>
              <a:spcAft>
                <a:spcPts val="0"/>
              </a:spcAft>
              <a:buSzPts val="1800"/>
              <a:buAutoNum type="arabicPeriod"/>
            </a:pPr>
            <a:r>
              <a:rPr lang="en-GB"/>
              <a:t>Urgency of need for a data warehouse</a:t>
            </a:r>
            <a:endParaRPr/>
          </a:p>
          <a:p>
            <a:pPr indent="-342900" lvl="0" marL="457200" rtl="0" algn="l">
              <a:spcBef>
                <a:spcPts val="0"/>
              </a:spcBef>
              <a:spcAft>
                <a:spcPts val="0"/>
              </a:spcAft>
              <a:buSzPts val="1800"/>
              <a:buAutoNum type="arabicPeriod"/>
            </a:pPr>
            <a:r>
              <a:rPr lang="en-GB"/>
              <a:t>Nature of end-user tasks</a:t>
            </a:r>
            <a:endParaRPr/>
          </a:p>
          <a:p>
            <a:pPr indent="-342900" lvl="0" marL="457200" rtl="0" algn="l">
              <a:spcBef>
                <a:spcPts val="0"/>
              </a:spcBef>
              <a:spcAft>
                <a:spcPts val="0"/>
              </a:spcAft>
              <a:buSzPts val="1800"/>
              <a:buAutoNum type="arabicPeriod"/>
            </a:pPr>
            <a:r>
              <a:rPr lang="en-GB"/>
              <a:t>Constraints on resources </a:t>
            </a:r>
            <a:endParaRPr/>
          </a:p>
          <a:p>
            <a:pPr indent="-342900" lvl="0" marL="457200" rtl="0" algn="l">
              <a:spcBef>
                <a:spcPts val="0"/>
              </a:spcBef>
              <a:spcAft>
                <a:spcPts val="0"/>
              </a:spcAft>
              <a:buSzPts val="1800"/>
              <a:buAutoNum type="arabicPeriod"/>
            </a:pPr>
            <a:r>
              <a:rPr lang="en-GB"/>
              <a:t>Strategic view of the data warehouse prior to implementation</a:t>
            </a:r>
            <a:endParaRPr/>
          </a:p>
          <a:p>
            <a:pPr indent="-342900" lvl="0" marL="457200" rtl="0" algn="l">
              <a:spcBef>
                <a:spcPts val="0"/>
              </a:spcBef>
              <a:spcAft>
                <a:spcPts val="0"/>
              </a:spcAft>
              <a:buSzPts val="1800"/>
              <a:buAutoNum type="arabicPeriod"/>
            </a:pPr>
            <a:r>
              <a:rPr lang="en-GB"/>
              <a:t>Compatibility with existing systems</a:t>
            </a:r>
            <a:endParaRPr/>
          </a:p>
          <a:p>
            <a:pPr indent="-342900" lvl="0" marL="457200" rtl="0" algn="l">
              <a:spcBef>
                <a:spcPts val="0"/>
              </a:spcBef>
              <a:spcAft>
                <a:spcPts val="0"/>
              </a:spcAft>
              <a:buSzPts val="1800"/>
              <a:buAutoNum type="arabicPeriod"/>
            </a:pPr>
            <a:r>
              <a:rPr lang="en-GB"/>
              <a:t>Perceived ability of the in-house IT staff</a:t>
            </a:r>
            <a:endParaRPr/>
          </a:p>
          <a:p>
            <a:pPr indent="-342900" lvl="0" marL="457200" rtl="0" algn="l">
              <a:spcBef>
                <a:spcPts val="0"/>
              </a:spcBef>
              <a:spcAft>
                <a:spcPts val="0"/>
              </a:spcAft>
              <a:buSzPts val="1800"/>
              <a:buAutoNum type="arabicPeriod"/>
            </a:pPr>
            <a:r>
              <a:rPr lang="en-GB"/>
              <a:t>Technical issues</a:t>
            </a:r>
            <a:endParaRPr/>
          </a:p>
          <a:p>
            <a:pPr indent="-342900" lvl="0" marL="457200" rtl="0" algn="l">
              <a:spcBef>
                <a:spcPts val="0"/>
              </a:spcBef>
              <a:spcAft>
                <a:spcPts val="0"/>
              </a:spcAft>
              <a:buSzPts val="1800"/>
              <a:buAutoNum type="arabicPeriod"/>
            </a:pPr>
            <a:r>
              <a:rPr lang="en-GB"/>
              <a:t>Social/political factors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Connect to the cloud databases.</a:t>
            </a:r>
            <a:endParaRPr/>
          </a:p>
          <a:p>
            <a:pPr indent="0" lvl="0" marL="0" rtl="0" algn="l">
              <a:spcBef>
                <a:spcPts val="1600"/>
              </a:spcBef>
              <a:spcAft>
                <a:spcPts val="0"/>
              </a:spcAft>
              <a:buNone/>
            </a:pPr>
            <a:r>
              <a:rPr lang="en-GB"/>
              <a:t>Explore the coursework database.</a:t>
            </a:r>
            <a:endParaRPr/>
          </a:p>
          <a:p>
            <a:pPr indent="0" lvl="0" marL="0" rtl="0" algn="l">
              <a:spcBef>
                <a:spcPts val="1600"/>
              </a:spcBef>
              <a:spcAft>
                <a:spcPts val="0"/>
              </a:spcAft>
              <a:buNone/>
            </a:pPr>
            <a:r>
              <a:rPr lang="en-GB"/>
              <a:t>What queries do we run to explore data?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Data Warehouse?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latin typeface="Open Sans"/>
                <a:ea typeface="Open Sans"/>
                <a:cs typeface="Open Sans"/>
                <a:sym typeface="Open Sans"/>
              </a:rPr>
              <a:t>A Data Warehousing (DW) is process for collecting and managing data from varied sources to provide meaningful business insights.</a:t>
            </a:r>
            <a:endParaRPr>
              <a:solidFill>
                <a:srgbClr val="000000"/>
              </a:solidFill>
              <a:latin typeface="Open Sans"/>
              <a:ea typeface="Open Sans"/>
              <a:cs typeface="Open Sans"/>
              <a:sym typeface="Open Sans"/>
            </a:endParaRPr>
          </a:p>
          <a:p>
            <a:pPr indent="0" lvl="0" marL="0" rtl="0" algn="l">
              <a:spcBef>
                <a:spcPts val="1600"/>
              </a:spcBef>
              <a:spcAft>
                <a:spcPts val="0"/>
              </a:spcAft>
              <a:buNone/>
            </a:pPr>
            <a:r>
              <a:rPr lang="en-GB">
                <a:solidFill>
                  <a:srgbClr val="000000"/>
                </a:solidFill>
                <a:latin typeface="Open Sans"/>
                <a:ea typeface="Open Sans"/>
                <a:cs typeface="Open Sans"/>
                <a:sym typeface="Open Sans"/>
              </a:rPr>
              <a:t>A Data warehouse is typically used to connect and analyze business data from heterogeneous sources. </a:t>
            </a:r>
            <a:endParaRPr>
              <a:solidFill>
                <a:srgbClr val="000000"/>
              </a:solidFill>
              <a:latin typeface="Open Sans"/>
              <a:ea typeface="Open Sans"/>
              <a:cs typeface="Open Sans"/>
              <a:sym typeface="Open Sans"/>
            </a:endParaRPr>
          </a:p>
          <a:p>
            <a:pPr indent="0" lvl="0" marL="0" rtl="0" algn="l">
              <a:spcBef>
                <a:spcPts val="1600"/>
              </a:spcBef>
              <a:spcAft>
                <a:spcPts val="0"/>
              </a:spcAft>
              <a:buNone/>
            </a:pPr>
            <a:r>
              <a:rPr lang="en-GB">
                <a:solidFill>
                  <a:srgbClr val="000000"/>
                </a:solidFill>
                <a:latin typeface="Open Sans"/>
                <a:ea typeface="Open Sans"/>
                <a:cs typeface="Open Sans"/>
                <a:sym typeface="Open Sans"/>
              </a:rPr>
              <a:t>The data warehouse is the core of the BI system which is built for data analysis and reporting.</a:t>
            </a:r>
            <a:endParaRPr>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Database vs Data warehouse: differences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Database is a collection of related data that represents some elements of the real world, whereas Data warehouse is an information system that stores historical and commutative data from single or multiple sources.</a:t>
            </a:r>
            <a:endParaRPr/>
          </a:p>
          <a:p>
            <a:pPr indent="-342900" lvl="0" marL="457200" rtl="0" algn="l">
              <a:spcBef>
                <a:spcPts val="0"/>
              </a:spcBef>
              <a:spcAft>
                <a:spcPts val="0"/>
              </a:spcAft>
              <a:buSzPts val="1800"/>
              <a:buChar char="●"/>
            </a:pPr>
            <a:r>
              <a:rPr lang="en-GB"/>
              <a:t>Database is designed to record data whereas the Data warehouse is designed to analyze data.</a:t>
            </a:r>
            <a:endParaRPr/>
          </a:p>
          <a:p>
            <a:pPr indent="-342900" lvl="0" marL="457200" rtl="0" algn="l">
              <a:spcBef>
                <a:spcPts val="0"/>
              </a:spcBef>
              <a:spcAft>
                <a:spcPts val="0"/>
              </a:spcAft>
              <a:buSzPts val="1800"/>
              <a:buChar char="●"/>
            </a:pPr>
            <a:r>
              <a:rPr lang="en-GB"/>
              <a:t>Database is application-oriented-collection of data whereas Data Warehouse is the subject-oriented collection of data.</a:t>
            </a:r>
            <a:endParaRPr/>
          </a:p>
          <a:p>
            <a:pPr indent="-342900" lvl="0" marL="457200" rtl="0" algn="l">
              <a:spcBef>
                <a:spcPts val="0"/>
              </a:spcBef>
              <a:spcAft>
                <a:spcPts val="0"/>
              </a:spcAft>
              <a:buSzPts val="1800"/>
              <a:buChar char="●"/>
            </a:pPr>
            <a:r>
              <a:rPr lang="en-GB"/>
              <a:t>Database uses Online Transactional Processing (OLTP) whereas Data warehouse uses Online Analytical Processing (OLAP).</a:t>
            </a:r>
            <a:endParaRPr/>
          </a:p>
          <a:p>
            <a:pPr indent="-342900" lvl="0" marL="457200" rtl="0" algn="l">
              <a:spcBef>
                <a:spcPts val="0"/>
              </a:spcBef>
              <a:spcAft>
                <a:spcPts val="0"/>
              </a:spcAft>
              <a:buSzPts val="1800"/>
              <a:buChar char="●"/>
            </a:pPr>
            <a:r>
              <a:rPr lang="en-GB"/>
              <a:t>ER modeling techniques are used for designing Database whereas data modeling techniques are used for designing Data Warehouse.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Merits &amp; limitations of data warehouse</a:t>
            </a:r>
            <a:endParaRPr/>
          </a:p>
        </p:txBody>
      </p:sp>
      <p:sp>
        <p:nvSpPr>
          <p:cNvPr id="75" name="Google Shape;75;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Delivers Enhanced Business Intelligence</a:t>
            </a:r>
            <a:endParaRPr/>
          </a:p>
          <a:p>
            <a:pPr indent="-317500" lvl="0" marL="457200" rtl="0" algn="l">
              <a:spcBef>
                <a:spcPts val="0"/>
              </a:spcBef>
              <a:spcAft>
                <a:spcPts val="0"/>
              </a:spcAft>
              <a:buSzPts val="1400"/>
              <a:buChar char="●"/>
            </a:pPr>
            <a:r>
              <a:rPr lang="en-GB"/>
              <a:t>Ensures Data Quality and Consistency</a:t>
            </a:r>
            <a:endParaRPr/>
          </a:p>
          <a:p>
            <a:pPr indent="-317500" lvl="0" marL="457200" rtl="0" algn="l">
              <a:spcBef>
                <a:spcPts val="0"/>
              </a:spcBef>
              <a:spcAft>
                <a:spcPts val="0"/>
              </a:spcAft>
              <a:buSzPts val="1400"/>
              <a:buChar char="●"/>
            </a:pPr>
            <a:r>
              <a:rPr lang="en-GB"/>
              <a:t>Saves Time and Money</a:t>
            </a:r>
            <a:endParaRPr/>
          </a:p>
          <a:p>
            <a:pPr indent="-317500" lvl="0" marL="457200" rtl="0" algn="l">
              <a:spcBef>
                <a:spcPts val="0"/>
              </a:spcBef>
              <a:spcAft>
                <a:spcPts val="0"/>
              </a:spcAft>
              <a:buSzPts val="1400"/>
              <a:buChar char="●"/>
            </a:pPr>
            <a:r>
              <a:rPr lang="en-GB"/>
              <a:t>Tracks Historically Intelligent Data</a:t>
            </a:r>
            <a:endParaRPr/>
          </a:p>
          <a:p>
            <a:pPr indent="-317500" lvl="0" marL="457200" rtl="0" algn="l">
              <a:spcBef>
                <a:spcPts val="0"/>
              </a:spcBef>
              <a:spcAft>
                <a:spcPts val="0"/>
              </a:spcAft>
              <a:buSzPts val="1400"/>
              <a:buChar char="●"/>
            </a:pPr>
            <a:r>
              <a:rPr lang="en-GB"/>
              <a:t>Generates high ROI</a:t>
            </a:r>
            <a:endParaRPr/>
          </a:p>
        </p:txBody>
      </p:sp>
      <p:sp>
        <p:nvSpPr>
          <p:cNvPr id="76" name="Google Shape;76;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Extra Report Work</a:t>
            </a:r>
            <a:endParaRPr/>
          </a:p>
          <a:p>
            <a:pPr indent="-317500" lvl="0" marL="457200" rtl="0" algn="l">
              <a:spcBef>
                <a:spcPts val="0"/>
              </a:spcBef>
              <a:spcAft>
                <a:spcPts val="0"/>
              </a:spcAft>
              <a:buSzPts val="1400"/>
              <a:buChar char="●"/>
            </a:pPr>
            <a:r>
              <a:rPr lang="en-GB"/>
              <a:t>Inflexibility and homogenization of data</a:t>
            </a:r>
            <a:endParaRPr/>
          </a:p>
          <a:p>
            <a:pPr indent="-317500" lvl="0" marL="457200" rtl="0" algn="l">
              <a:spcBef>
                <a:spcPts val="0"/>
              </a:spcBef>
              <a:spcAft>
                <a:spcPts val="0"/>
              </a:spcAft>
              <a:buSzPts val="1400"/>
              <a:buChar char="●"/>
            </a:pPr>
            <a:r>
              <a:rPr lang="en-GB"/>
              <a:t>Ownership Concerns</a:t>
            </a:r>
            <a:endParaRPr/>
          </a:p>
          <a:p>
            <a:pPr indent="-317500" lvl="0" marL="457200" rtl="0" algn="l">
              <a:spcBef>
                <a:spcPts val="0"/>
              </a:spcBef>
              <a:spcAft>
                <a:spcPts val="0"/>
              </a:spcAft>
              <a:buSzPts val="1400"/>
              <a:buChar char="●"/>
            </a:pPr>
            <a:r>
              <a:rPr lang="en-GB"/>
              <a:t>Demands for large amounts of resources</a:t>
            </a:r>
            <a:endParaRPr/>
          </a:p>
          <a:p>
            <a:pPr indent="-317500" lvl="0" marL="457200" rtl="0" algn="l">
              <a:spcBef>
                <a:spcPts val="0"/>
              </a:spcBef>
              <a:spcAft>
                <a:spcPts val="0"/>
              </a:spcAft>
              <a:buSzPts val="1400"/>
              <a:buChar char="●"/>
            </a:pPr>
            <a:r>
              <a:rPr lang="en-GB"/>
              <a:t>Hidden issues consume time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Characteristics of DWs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Subject oriented</a:t>
            </a:r>
            <a:endParaRPr/>
          </a:p>
          <a:p>
            <a:pPr indent="-342900" lvl="0" marL="457200" rtl="0" algn="l">
              <a:spcBef>
                <a:spcPts val="0"/>
              </a:spcBef>
              <a:spcAft>
                <a:spcPts val="0"/>
              </a:spcAft>
              <a:buSzPts val="1800"/>
              <a:buChar char="●"/>
            </a:pPr>
            <a:r>
              <a:rPr lang="en-GB"/>
              <a:t>Integrated</a:t>
            </a:r>
            <a:endParaRPr/>
          </a:p>
          <a:p>
            <a:pPr indent="-342900" lvl="0" marL="457200" rtl="0" algn="l">
              <a:spcBef>
                <a:spcPts val="0"/>
              </a:spcBef>
              <a:spcAft>
                <a:spcPts val="0"/>
              </a:spcAft>
              <a:buSzPts val="1800"/>
              <a:buChar char="●"/>
            </a:pPr>
            <a:r>
              <a:rPr lang="en-GB"/>
              <a:t>Time-variant (time series)</a:t>
            </a:r>
            <a:endParaRPr/>
          </a:p>
          <a:p>
            <a:pPr indent="-342900" lvl="0" marL="457200" rtl="0" algn="l">
              <a:spcBef>
                <a:spcPts val="0"/>
              </a:spcBef>
              <a:spcAft>
                <a:spcPts val="0"/>
              </a:spcAft>
              <a:buSzPts val="1800"/>
              <a:buChar char="●"/>
            </a:pPr>
            <a:r>
              <a:rPr lang="en-GB"/>
              <a:t>Nonvolatile</a:t>
            </a:r>
            <a:endParaRPr/>
          </a:p>
          <a:p>
            <a:pPr indent="-342900" lvl="0" marL="457200" rtl="0" algn="l">
              <a:spcBef>
                <a:spcPts val="0"/>
              </a:spcBef>
              <a:spcAft>
                <a:spcPts val="0"/>
              </a:spcAft>
              <a:buSzPts val="1800"/>
              <a:buChar char="●"/>
            </a:pPr>
            <a:r>
              <a:rPr lang="en-GB"/>
              <a:t>Summarized</a:t>
            </a:r>
            <a:endParaRPr/>
          </a:p>
          <a:p>
            <a:pPr indent="-342900" lvl="0" marL="457200" rtl="0" algn="l">
              <a:spcBef>
                <a:spcPts val="0"/>
              </a:spcBef>
              <a:spcAft>
                <a:spcPts val="0"/>
              </a:spcAft>
              <a:buSzPts val="1800"/>
              <a:buChar char="●"/>
            </a:pPr>
            <a:r>
              <a:rPr lang="en-GB"/>
              <a:t>Not normalized</a:t>
            </a:r>
            <a:endParaRPr/>
          </a:p>
          <a:p>
            <a:pPr indent="-342900" lvl="0" marL="457200" rtl="0" algn="l">
              <a:spcBef>
                <a:spcPts val="0"/>
              </a:spcBef>
              <a:spcAft>
                <a:spcPts val="0"/>
              </a:spcAft>
              <a:buSzPts val="1800"/>
              <a:buChar char="●"/>
            </a:pPr>
            <a:r>
              <a:rPr lang="en-GB"/>
              <a:t>Metadata</a:t>
            </a:r>
            <a:endParaRPr/>
          </a:p>
          <a:p>
            <a:pPr indent="-342900" lvl="0" marL="457200" rtl="0" algn="l">
              <a:spcBef>
                <a:spcPts val="0"/>
              </a:spcBef>
              <a:spcAft>
                <a:spcPts val="0"/>
              </a:spcAft>
              <a:buSzPts val="1800"/>
              <a:buChar char="●"/>
            </a:pPr>
            <a:r>
              <a:rPr lang="en-GB"/>
              <a:t>Web based, relational/</a:t>
            </a:r>
            <a:r>
              <a:rPr lang="en-GB"/>
              <a:t>multidimensional</a:t>
            </a:r>
            <a:r>
              <a:rPr lang="en-GB"/>
              <a:t> </a:t>
            </a:r>
            <a:endParaRPr/>
          </a:p>
          <a:p>
            <a:pPr indent="-342900" lvl="0" marL="457200" rtl="0" algn="l">
              <a:spcBef>
                <a:spcPts val="0"/>
              </a:spcBef>
              <a:spcAft>
                <a:spcPts val="0"/>
              </a:spcAft>
              <a:buSzPts val="1800"/>
              <a:buChar char="●"/>
            </a:pPr>
            <a:r>
              <a:rPr lang="en-GB"/>
              <a:t>Client/server, real-time/right-time/active.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Subject-Oriented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data warehouse is subject oriented as it offers information regarding a theme instead of companies' ongoing operations. These subjects can be sales, marketing, distributions, etc.</a:t>
            </a:r>
            <a:endParaRPr/>
          </a:p>
          <a:p>
            <a:pPr indent="0" lvl="0" marL="0" rtl="0" algn="l">
              <a:spcBef>
                <a:spcPts val="1600"/>
              </a:spcBef>
              <a:spcAft>
                <a:spcPts val="1600"/>
              </a:spcAft>
              <a:buNone/>
            </a:pPr>
            <a:r>
              <a:rPr lang="en-GB"/>
              <a:t>A data warehouse never focuses on the ongoing operations. Instead, it put emphasis on modeling and analysis of data for </a:t>
            </a:r>
            <a:r>
              <a:rPr b="1" lang="en-GB"/>
              <a:t>decision making.</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Integrated</a:t>
            </a:r>
            <a:endParaRPr/>
          </a:p>
        </p:txBody>
      </p:sp>
      <p:sp>
        <p:nvSpPr>
          <p:cNvPr id="94" name="Google Shape;94;p19"/>
          <p:cNvSpPr txBox="1"/>
          <p:nvPr>
            <p:ph idx="1" type="body"/>
          </p:nvPr>
        </p:nvSpPr>
        <p:spPr>
          <a:xfrm>
            <a:off x="311700" y="1225225"/>
            <a:ext cx="3491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In Data Warehouse, integration means the establishment of a common unit of measure for all similar data from the dissimilar database. The data also needs to be stored in the Data warehouse in common and universally acceptable manner.</a:t>
            </a:r>
            <a:endParaRPr/>
          </a:p>
        </p:txBody>
      </p:sp>
      <p:pic>
        <p:nvPicPr>
          <p:cNvPr id="95" name="Google Shape;95;p19"/>
          <p:cNvPicPr preferRelativeResize="0"/>
          <p:nvPr/>
        </p:nvPicPr>
        <p:blipFill>
          <a:blip r:embed="rId3">
            <a:alphaModFix/>
          </a:blip>
          <a:stretch>
            <a:fillRect/>
          </a:stretch>
        </p:blipFill>
        <p:spPr>
          <a:xfrm>
            <a:off x="4048525" y="887750"/>
            <a:ext cx="4783769" cy="36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Time-Variant</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time horizon for data warehouse is quite extensive compared with operational systems. The data collected in a data warehouse is recognized with a particular period and offers information from the historical point of view. It contains an element of time, explicitly or implicitly.</a:t>
            </a:r>
            <a:endParaRPr/>
          </a:p>
          <a:p>
            <a:pPr indent="0" lvl="0" marL="0" rtl="0" algn="l">
              <a:spcBef>
                <a:spcPts val="1600"/>
              </a:spcBef>
              <a:spcAft>
                <a:spcPts val="1600"/>
              </a:spcAft>
              <a:buNone/>
            </a:pPr>
            <a:r>
              <a:rPr lang="en-GB"/>
              <a:t>Another aspect of time variance is that once data is inserted in the warehouse, it can't be updated or changed.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Non-volatile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warehouse is also non-volatile means the previous data is not erased when new data is entered in it.</a:t>
            </a:r>
            <a:endParaRPr/>
          </a:p>
          <a:p>
            <a:pPr indent="0" lvl="0" marL="0" rtl="0" algn="l">
              <a:spcBef>
                <a:spcPts val="1600"/>
              </a:spcBef>
              <a:spcAft>
                <a:spcPts val="0"/>
              </a:spcAft>
              <a:buNone/>
            </a:pPr>
            <a:r>
              <a:rPr lang="en-GB"/>
              <a:t>Activities like delete, update, and insert which are performed in an operational application environment are omitted in Data warehouse environment. Only two types of data operations performed in the Data Warehousing are:</a:t>
            </a:r>
            <a:endParaRPr/>
          </a:p>
          <a:p>
            <a:pPr indent="-342900" lvl="0" marL="457200" rtl="0" algn="l">
              <a:spcBef>
                <a:spcPts val="1600"/>
              </a:spcBef>
              <a:spcAft>
                <a:spcPts val="0"/>
              </a:spcAft>
              <a:buSzPts val="1800"/>
              <a:buAutoNum type="arabicPeriod"/>
            </a:pPr>
            <a:r>
              <a:rPr lang="en-GB"/>
              <a:t>Data loading</a:t>
            </a:r>
            <a:endParaRPr/>
          </a:p>
          <a:p>
            <a:pPr indent="-342900" lvl="0" marL="457200" rtl="0" algn="l">
              <a:spcBef>
                <a:spcPts val="0"/>
              </a:spcBef>
              <a:spcAft>
                <a:spcPts val="0"/>
              </a:spcAft>
              <a:buSzPts val="1800"/>
              <a:buAutoNum type="arabicPeriod"/>
            </a:pPr>
            <a:r>
              <a:rPr lang="en-GB"/>
              <a:t>Data access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