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3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B069-49D4-42C4-B8D8-C2767ADF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DB6E8-6B18-41AE-BB4C-9ACB7737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817C-8112-43F8-A1C7-36550C1F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9D69-A089-4CE1-BEA9-940FBE62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3090-9240-4D0C-A043-70483137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4DE4-4DCD-4CEE-8606-7ED9A7B4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4D29-8A21-4AB1-8A0E-42CC9630A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94D-8B06-47F7-A648-026D0085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1C98-D3B5-417E-807F-1FAA011B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83B5-849F-47AF-AEA3-4357F9AF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56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97550-A4F9-4FCF-8C7A-43FE4D89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4C72B-FCB7-4DCB-9A3B-0896162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86F3-5005-48D2-B034-7966C0F9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8CBD-2171-4321-B4A2-0EFF351A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E200-2EDD-438A-BB2A-CFA01C48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34BE-AC6C-48D7-B27A-72242BB4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9A7C-FA43-4A96-BFEA-EFD7383D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FA68-1588-42C7-A4E5-42965ED7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C3C3-8F88-4308-84B3-8BF80525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7296-5210-43FA-A5BA-B9E06B7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8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97E-E1D3-453B-995F-D75366F1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8F25-A6AB-40CC-BA5A-3EE6B03B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600F-FDD9-4AB4-9879-186C583B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5C44-A363-4FA3-8C70-89D654A8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9451-9233-4C75-B860-E1CA0CF5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C216-7E7A-4245-A02E-303B80D6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4F8B-30E0-4320-806B-AA9886DD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3833-A94E-4A73-9690-1973105C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2B71-01F1-4CCA-B1C1-27C66BF4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568E-78EA-40B2-98CA-C2750BDE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16F5-BBCA-4354-9C5C-D9ADEB76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B8AD-F076-4E2D-9167-0785E58E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EE0E2-2150-4008-B5CD-75CDDE70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EFD7-2857-43C0-A998-CFD611F1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5B964-F4B9-4FA9-A0AF-E1019A12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01FCE-8C8C-4FB1-A872-E45082855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91A35-67A3-4C22-BDCD-57770561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0A6BC-BD3B-4580-98AA-008770FE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0FF7A-5217-4F83-82A9-EB26EA4D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DEC-981A-4445-B98F-CB39040D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4260D-6807-4176-AA7A-24C9034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F4CE-DBC3-4503-9545-C1D5FC0C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E4D86-705F-4F8E-8671-E9E9746B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DAC58-986A-402B-B802-BFE381C8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4BC-8330-45D1-8DD1-1D901ADD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BABD9-9AFA-4F50-8FE6-C3E65078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2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A9F-A03A-4DB2-869A-532C8977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910E-0C75-4640-9ADA-55C8B9C1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91B85-D79C-4581-B096-779A25AB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346A9-AAEB-4AAD-B16F-B1CBA9D4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8759-1F1C-4CEB-9601-9C030368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D8DCF-8DA8-4511-9C71-1A4862AF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0F1-599A-48AE-8B91-27A5BA15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BBED5-833B-47D2-A112-FF521455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5A54-2BD6-475A-9A9A-0EA79A5B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D19FE-E30E-4833-A75D-D1B1CE5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784D-072F-43A6-B89E-A54F41D6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666C-AC24-4904-BB82-83D73947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63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3FCDB-BEE0-4890-B652-F1BBBE8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594C-0E58-4432-AA63-651903EA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94C2-03E0-42FF-9E64-3176E8F03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86A7-89DC-4306-9528-CD700B8FC585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5B26-9B17-4207-AC66-9758D740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AD39-6573-4AF5-8FCD-D96CCCD1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5CCE-5A5D-468E-8A62-FA45B51BE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ooma.com/answers/what-is-ibm-infosphere-information-server" TargetMode="External"/><Relationship Id="rId7" Type="http://schemas.openxmlformats.org/officeDocument/2006/relationships/hyperlink" Target="https://nifi.apache.org/" TargetMode="External"/><Relationship Id="rId2" Type="http://schemas.openxmlformats.org/officeDocument/2006/relationships/hyperlink" Target="https://www.alooma.com/answers/what-is-oracle-data-integ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lend.com/products/talend-open-studio/" TargetMode="External"/><Relationship Id="rId5" Type="http://schemas.openxmlformats.org/officeDocument/2006/relationships/hyperlink" Target="https://kafka.apache.org/" TargetMode="External"/><Relationship Id="rId4" Type="http://schemas.openxmlformats.org/officeDocument/2006/relationships/hyperlink" Target="https://docs.microsoft.com/en-us/sql/integration-services/sql-server-integration-services?view=sql-server-201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tonight.com/dbms/database-normalization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FAF7-79FA-42D3-8442-8CAADEFA3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5035E-E8A1-4497-9230-377835B2B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Extract Transform Load</a:t>
            </a:r>
          </a:p>
        </p:txBody>
      </p:sp>
    </p:spTree>
    <p:extLst>
      <p:ext uri="{BB962C8B-B14F-4D97-AF65-F5344CB8AC3E}">
        <p14:creationId xmlns:p14="http://schemas.microsoft.com/office/powerpoint/2010/main" val="411381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17CF-EE1C-4F83-AFCC-FAB32920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ETL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FF07-051C-48B6-95D6-2A92FA35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Data Integration</a:t>
            </a:r>
          </a:p>
          <a:p>
            <a:pPr lvl="1"/>
            <a:r>
              <a:rPr lang="en-GB" dirty="0"/>
              <a:t>This is the whole point of the ETL process. Pulling together data from different sources and making it available in a logical, single place.</a:t>
            </a:r>
          </a:p>
          <a:p>
            <a:r>
              <a:rPr lang="en-GB" dirty="0"/>
              <a:t>Data Latency</a:t>
            </a:r>
          </a:p>
          <a:p>
            <a:pPr lvl="1"/>
            <a:r>
              <a:rPr lang="en-GB" dirty="0"/>
              <a:t>How quickly can you deliver the data to the end users?</a:t>
            </a:r>
          </a:p>
          <a:p>
            <a:pPr lvl="1"/>
            <a:r>
              <a:rPr lang="en-GB" dirty="0"/>
              <a:t>How often do you need to run the extract to be able to keep your end users happy?</a:t>
            </a:r>
          </a:p>
          <a:p>
            <a:r>
              <a:rPr lang="en-GB" dirty="0"/>
              <a:t>BI Interface</a:t>
            </a:r>
          </a:p>
          <a:p>
            <a:pPr lvl="1"/>
            <a:r>
              <a:rPr lang="en-GB" dirty="0"/>
              <a:t>What does the output from the ETL system need to look like? Is it is going to be stored in a data warehouse? Is it going to delivered directly to BI tools?</a:t>
            </a:r>
          </a:p>
          <a:p>
            <a:r>
              <a:rPr lang="en-GB" dirty="0"/>
              <a:t>Skills</a:t>
            </a:r>
          </a:p>
          <a:p>
            <a:pPr lvl="1"/>
            <a:r>
              <a:rPr lang="en-GB" dirty="0"/>
              <a:t>Are the relevant skills available?</a:t>
            </a:r>
          </a:p>
        </p:txBody>
      </p:sp>
    </p:spTree>
    <p:extLst>
      <p:ext uri="{BB962C8B-B14F-4D97-AF65-F5344CB8AC3E}">
        <p14:creationId xmlns:p14="http://schemas.microsoft.com/office/powerpoint/2010/main" val="35979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2D0A-AF04-4E43-A3D7-E8517AE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109-B29D-494E-B860-022A9185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first stage involves:</a:t>
            </a:r>
          </a:p>
          <a:p>
            <a:pPr lvl="1"/>
            <a:r>
              <a:rPr lang="en-GB" dirty="0"/>
              <a:t>Data collection from the various sources</a:t>
            </a:r>
          </a:p>
          <a:p>
            <a:pPr lvl="1"/>
            <a:r>
              <a:rPr lang="en-GB" dirty="0"/>
              <a:t>Sources can include:</a:t>
            </a:r>
          </a:p>
          <a:p>
            <a:pPr lvl="2"/>
            <a:r>
              <a:rPr lang="en-GB" dirty="0"/>
              <a:t>Databases</a:t>
            </a:r>
          </a:p>
          <a:p>
            <a:pPr lvl="2"/>
            <a:r>
              <a:rPr lang="en-GB" dirty="0"/>
              <a:t>Web server logs</a:t>
            </a:r>
          </a:p>
          <a:p>
            <a:pPr lvl="2"/>
            <a:r>
              <a:rPr lang="en-GB" dirty="0"/>
              <a:t>Customer Relationship Management systems</a:t>
            </a:r>
          </a:p>
          <a:p>
            <a:pPr lvl="2"/>
            <a:r>
              <a:rPr lang="en-GB" dirty="0"/>
              <a:t>Etc</a:t>
            </a:r>
          </a:p>
          <a:p>
            <a:pPr lvl="1"/>
            <a:r>
              <a:rPr lang="en-GB" dirty="0"/>
              <a:t>Formats can include</a:t>
            </a:r>
          </a:p>
          <a:p>
            <a:pPr lvl="2"/>
            <a:r>
              <a:rPr lang="en-GB" dirty="0"/>
              <a:t>CSV</a:t>
            </a:r>
          </a:p>
          <a:p>
            <a:pPr lvl="2"/>
            <a:r>
              <a:rPr lang="en-GB" dirty="0"/>
              <a:t>JSON</a:t>
            </a:r>
          </a:p>
          <a:p>
            <a:pPr lvl="2"/>
            <a:r>
              <a:rPr lang="en-GB" dirty="0"/>
              <a:t>XML</a:t>
            </a:r>
          </a:p>
          <a:p>
            <a:pPr lvl="2"/>
            <a:r>
              <a:rPr lang="en-GB" dirty="0"/>
              <a:t>Output from SQL queries</a:t>
            </a:r>
          </a:p>
        </p:txBody>
      </p:sp>
    </p:spTree>
    <p:extLst>
      <p:ext uri="{BB962C8B-B14F-4D97-AF65-F5344CB8AC3E}">
        <p14:creationId xmlns:p14="http://schemas.microsoft.com/office/powerpoint/2010/main" val="359721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80CE-5B89-4C5E-8067-E53D6F36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F3C3-34D2-434A-944D-6AAD56B3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need to take the extracted data and run transforms on it</a:t>
            </a:r>
          </a:p>
          <a:p>
            <a:r>
              <a:rPr lang="en-GB" dirty="0"/>
              <a:t>These include</a:t>
            </a:r>
          </a:p>
          <a:p>
            <a:pPr lvl="1"/>
            <a:r>
              <a:rPr lang="en-GB" dirty="0"/>
              <a:t>Checking and fixing different measurement units.</a:t>
            </a:r>
          </a:p>
          <a:p>
            <a:pPr lvl="2"/>
            <a:r>
              <a:rPr lang="en-GB" dirty="0"/>
              <a:t>If we are taking data from different countries are measurements in the same format? (Inches vs centimetres for example)</a:t>
            </a:r>
          </a:p>
          <a:p>
            <a:pPr lvl="1"/>
            <a:r>
              <a:rPr lang="en-GB" dirty="0"/>
              <a:t>Bringing different formats to a common format. </a:t>
            </a:r>
          </a:p>
          <a:p>
            <a:pPr lvl="2"/>
            <a:r>
              <a:rPr lang="en-GB" dirty="0"/>
              <a:t>Phone numbers in international format, remove dashes or spaces</a:t>
            </a:r>
          </a:p>
          <a:p>
            <a:pPr lvl="2"/>
            <a:r>
              <a:rPr lang="en-GB" dirty="0"/>
              <a:t>Do names have suffixes in some cases such as </a:t>
            </a:r>
            <a:r>
              <a:rPr lang="en-GB" dirty="0" err="1"/>
              <a:t>jnr</a:t>
            </a:r>
            <a:r>
              <a:rPr lang="en-GB" dirty="0"/>
              <a:t> or snr?</a:t>
            </a:r>
          </a:p>
          <a:p>
            <a:r>
              <a:rPr lang="en-GB" dirty="0"/>
              <a:t>It is the role of the transform stage to ensure data matches the output to a format that is correct for the next stage.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8FF1-9599-4687-8BBF-50042FF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F450-D38C-48D4-B6DF-D027507B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final stage in this process is to load the data into your target system.</a:t>
            </a:r>
          </a:p>
          <a:p>
            <a:r>
              <a:rPr lang="en-GB" dirty="0"/>
              <a:t>This may be the BI system or it could be a data warehouse.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1B32-B013-467B-A9DA-2FE3A924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91FC7-E2C6-4892-8E17-24A4D9525F10}"/>
              </a:ext>
            </a:extLst>
          </p:cNvPr>
          <p:cNvSpPr/>
          <p:nvPr/>
        </p:nvSpPr>
        <p:spPr>
          <a:xfrm>
            <a:off x="5146592" y="3258582"/>
            <a:ext cx="1828800" cy="838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ETL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33691-2769-4890-9171-082EBA06C4E0}"/>
              </a:ext>
            </a:extLst>
          </p:cNvPr>
          <p:cNvSpPr txBox="1"/>
          <p:nvPr/>
        </p:nvSpPr>
        <p:spPr>
          <a:xfrm>
            <a:off x="2919369" y="1837189"/>
            <a:ext cx="276825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Harry Smith, 01736-876501</a:t>
            </a:r>
          </a:p>
          <a:p>
            <a:r>
              <a:rPr lang="en-GB" dirty="0"/>
              <a:t>Joe Smith, 0161-334-8765</a:t>
            </a:r>
          </a:p>
          <a:p>
            <a:r>
              <a:rPr lang="en-GB" dirty="0"/>
              <a:t>John Smith, 0206-345-9876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4F805-51A7-4A81-94E5-A351B26ED045}"/>
              </a:ext>
            </a:extLst>
          </p:cNvPr>
          <p:cNvSpPr txBox="1"/>
          <p:nvPr/>
        </p:nvSpPr>
        <p:spPr>
          <a:xfrm>
            <a:off x="6434356" y="1832454"/>
            <a:ext cx="34412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Mr. Kieran </a:t>
            </a:r>
            <a:r>
              <a:rPr lang="en-GB" dirty="0" err="1"/>
              <a:t>Hissop</a:t>
            </a:r>
            <a:r>
              <a:rPr lang="en-GB" dirty="0"/>
              <a:t> (0121)-768-0928</a:t>
            </a:r>
          </a:p>
          <a:p>
            <a:r>
              <a:rPr lang="en-GB" dirty="0"/>
              <a:t>Miss Mandy Hurst (07654)-972653</a:t>
            </a:r>
          </a:p>
          <a:p>
            <a:r>
              <a:rPr lang="en-GB" dirty="0" err="1"/>
              <a:t>Dr.</a:t>
            </a:r>
            <a:r>
              <a:rPr lang="en-GB" dirty="0"/>
              <a:t> Alex </a:t>
            </a:r>
            <a:r>
              <a:rPr lang="en-GB" dirty="0" err="1"/>
              <a:t>Inksplot</a:t>
            </a:r>
            <a:r>
              <a:rPr lang="en-GB" dirty="0"/>
              <a:t> (0114)-2787656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3792CF-3647-4C3A-8AD5-1373FC18E63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303498" y="2760519"/>
            <a:ext cx="843094" cy="4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2FCBF8-7FF0-4A3E-BB2D-B4A7F5A7EE6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975392" y="2755784"/>
            <a:ext cx="1179596" cy="4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F303085-1F30-4B0A-B38C-8754D18D7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11024"/>
              </p:ext>
            </p:extLst>
          </p:nvPr>
        </p:nvGraphicFramePr>
        <p:xfrm>
          <a:off x="2684477" y="4730291"/>
          <a:ext cx="7685247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1749">
                  <a:extLst>
                    <a:ext uri="{9D8B030D-6E8A-4147-A177-3AD203B41FA5}">
                      <a16:colId xmlns:a16="http://schemas.microsoft.com/office/drawing/2014/main" val="1709119347"/>
                    </a:ext>
                  </a:extLst>
                </a:gridCol>
                <a:gridCol w="2561749">
                  <a:extLst>
                    <a:ext uri="{9D8B030D-6E8A-4147-A177-3AD203B41FA5}">
                      <a16:colId xmlns:a16="http://schemas.microsoft.com/office/drawing/2014/main" val="1592025483"/>
                    </a:ext>
                  </a:extLst>
                </a:gridCol>
                <a:gridCol w="2561749">
                  <a:extLst>
                    <a:ext uri="{9D8B030D-6E8A-4147-A177-3AD203B41FA5}">
                      <a16:colId xmlns:a16="http://schemas.microsoft.com/office/drawing/2014/main" val="219044361"/>
                    </a:ext>
                  </a:extLst>
                </a:gridCol>
              </a:tblGrid>
              <a:tr h="320038">
                <a:tc>
                  <a:txBody>
                    <a:bodyPr/>
                    <a:lstStyle/>
                    <a:p>
                      <a:r>
                        <a:rPr lang="en-GB" sz="1600" dirty="0"/>
                        <a:t>Kieran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Hissop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01217680928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72648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r>
                        <a:rPr lang="en-GB" sz="1600" dirty="0"/>
                        <a:t>Mandy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Hurst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07654972653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83746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r>
                        <a:rPr lang="en-GB" sz="1600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Inkspot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01142787656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65696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r>
                        <a:rPr lang="en-GB" sz="1600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01736876501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51390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r>
                        <a:rPr lang="en-GB" sz="16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01613348765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83522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r>
                        <a:rPr lang="en-GB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02063459876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41664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A06508BA-49A1-48C9-AB35-05B9412FC534}"/>
              </a:ext>
            </a:extLst>
          </p:cNvPr>
          <p:cNvSpPr/>
          <p:nvPr/>
        </p:nvSpPr>
        <p:spPr>
          <a:xfrm>
            <a:off x="5942874" y="4097481"/>
            <a:ext cx="306252" cy="59196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3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0D30-8818-49EE-B444-15B8F182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ETL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8D60-4488-46BB-B0BC-CE49D597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Paid For</a:t>
            </a:r>
          </a:p>
          <a:p>
            <a:r>
              <a:rPr lang="en-GB" dirty="0">
                <a:hlinkClick r:id="rId2"/>
              </a:rPr>
              <a:t>Oracle Data Integrator</a:t>
            </a:r>
            <a:endParaRPr lang="en-GB" dirty="0"/>
          </a:p>
          <a:p>
            <a:r>
              <a:rPr lang="en-GB" dirty="0">
                <a:hlinkClick r:id="rId3"/>
              </a:rPr>
              <a:t>IBM Infosphere DataStage</a:t>
            </a:r>
            <a:endParaRPr lang="en-GB" dirty="0"/>
          </a:p>
          <a:p>
            <a:r>
              <a:rPr lang="en-GB" dirty="0">
                <a:hlinkClick r:id="rId4"/>
              </a:rPr>
              <a:t>Microsoft SQL Server Integrated Services</a:t>
            </a:r>
            <a:endParaRPr lang="en-GB" dirty="0"/>
          </a:p>
          <a:p>
            <a:pPr marL="0" indent="0">
              <a:buNone/>
            </a:pPr>
            <a:r>
              <a:rPr lang="en-GB" u="sng" dirty="0"/>
              <a:t>Open Source</a:t>
            </a:r>
          </a:p>
          <a:p>
            <a:r>
              <a:rPr lang="en-GB" dirty="0">
                <a:hlinkClick r:id="rId5"/>
              </a:rPr>
              <a:t>Apache Kafka</a:t>
            </a:r>
            <a:endParaRPr lang="en-GB" dirty="0"/>
          </a:p>
          <a:p>
            <a:r>
              <a:rPr lang="en-GB" dirty="0">
                <a:hlinkClick r:id="rId6"/>
              </a:rPr>
              <a:t>Talend Open Studio</a:t>
            </a:r>
            <a:endParaRPr lang="en-GB" dirty="0"/>
          </a:p>
          <a:p>
            <a:r>
              <a:rPr lang="en-GB" dirty="0">
                <a:hlinkClick r:id="rId7"/>
              </a:rPr>
              <a:t>Apache </a:t>
            </a:r>
            <a:r>
              <a:rPr lang="en-GB" dirty="0" err="1">
                <a:hlinkClick r:id="rId7"/>
              </a:rPr>
              <a:t>NiFi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29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56DA-2D12-484D-B515-AA6241ED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Extract / Transform /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A058-31A5-481B-8114-D786DEA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  <a:p>
            <a:r>
              <a:rPr lang="en-GB" dirty="0"/>
              <a:t>Where is it?</a:t>
            </a:r>
          </a:p>
          <a:p>
            <a:r>
              <a:rPr lang="en-GB" dirty="0"/>
              <a:t>Is it important?</a:t>
            </a:r>
          </a:p>
          <a:p>
            <a:r>
              <a:rPr lang="en-GB" dirty="0"/>
              <a:t>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22599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5EC1-977D-4AFE-9D23-7828FDFD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A Quick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E9D8-045A-4F1C-96A4-7C3EF339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not covering ELT here.</a:t>
            </a:r>
          </a:p>
          <a:p>
            <a:r>
              <a:rPr lang="en-GB" dirty="0"/>
              <a:t>(Extract / Load / Transform)</a:t>
            </a:r>
          </a:p>
          <a:p>
            <a:r>
              <a:rPr lang="en-GB" dirty="0"/>
              <a:t>Mostly used in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38262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413B-5CF1-48A9-B202-4B5C991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What is ETL?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AD5D-3B7D-4012-8619-B04B9208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Extract, transform and load is, as the name suggests, made up of 3 logical processes.</a:t>
            </a:r>
          </a:p>
          <a:p>
            <a:r>
              <a:rPr lang="en-GB" dirty="0"/>
              <a:t>Extract the data</a:t>
            </a:r>
          </a:p>
          <a:p>
            <a:pPr lvl="1"/>
            <a:r>
              <a:rPr lang="en-GB" dirty="0"/>
              <a:t>Extraction is the first step.</a:t>
            </a:r>
          </a:p>
          <a:p>
            <a:pPr lvl="1"/>
            <a:r>
              <a:rPr lang="en-GB" dirty="0"/>
              <a:t>Data is collected from your data sources</a:t>
            </a:r>
          </a:p>
          <a:p>
            <a:r>
              <a:rPr lang="en-GB" dirty="0"/>
              <a:t>Transform the data</a:t>
            </a:r>
          </a:p>
          <a:p>
            <a:pPr lvl="1"/>
            <a:r>
              <a:rPr lang="en-GB" dirty="0"/>
              <a:t>The data collected by the extract process is cleansed, things like checking for missing data and mismatched formats</a:t>
            </a:r>
          </a:p>
          <a:p>
            <a:r>
              <a:rPr lang="en-GB" dirty="0"/>
              <a:t>Load the data</a:t>
            </a:r>
          </a:p>
          <a:p>
            <a:pPr lvl="1"/>
            <a:r>
              <a:rPr lang="en-GB" dirty="0"/>
              <a:t>This is the physical structuring of the transformed data and loading into the target. This could be the BI system itself or a data warehouse.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7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D62E-3750-450A-A38F-1FFF547E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Where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17F3-EDF1-49FD-8195-94C82DBE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577"/>
          </a:xfrm>
        </p:spPr>
        <p:txBody>
          <a:bodyPr/>
          <a:lstStyle/>
          <a:p>
            <a:r>
              <a:rPr lang="en-GB" dirty="0"/>
              <a:t>ETL sits between the operational systems and the data warehouse and BI systems.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5C969-43D9-40E1-9D08-471E79A0520C}"/>
              </a:ext>
            </a:extLst>
          </p:cNvPr>
          <p:cNvSpPr txBox="1"/>
          <p:nvPr/>
        </p:nvSpPr>
        <p:spPr>
          <a:xfrm>
            <a:off x="3879688" y="6362070"/>
            <a:ext cx="4432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https://panoply.io/data-warehouse-guide/3-ways-to-build-an-etl-process/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B85876-460A-444D-9DB3-26AB5A06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596742"/>
            <a:ext cx="7143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5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7F2-6D2D-4F2F-86AD-345B8C0E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BE93-7E82-4FCC-BD0B-2EF4D4C8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</a:t>
            </a:r>
          </a:p>
          <a:p>
            <a:r>
              <a:rPr lang="en-GB" dirty="0"/>
              <a:t>Without a proper ETL process can you rely on you data?</a:t>
            </a:r>
          </a:p>
          <a:p>
            <a:r>
              <a:rPr lang="en-GB" dirty="0"/>
              <a:t>Do all of your data sources provide you with data in exactly the same format?</a:t>
            </a:r>
          </a:p>
          <a:p>
            <a:r>
              <a:rPr lang="en-GB" dirty="0"/>
              <a:t>Are there missing values?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9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DE2B-971F-4525-8D76-090B4FBC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Data In / Data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74D7-BA69-49BA-9DB7-93536149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the data look like before it enters the ETL process?</a:t>
            </a:r>
          </a:p>
          <a:p>
            <a:r>
              <a:rPr lang="en-GB" dirty="0"/>
              <a:t>“That depends…”</a:t>
            </a:r>
          </a:p>
          <a:p>
            <a:r>
              <a:rPr lang="en-GB" dirty="0"/>
              <a:t>A database will be delivering data in, hopefully, properly normalised data. </a:t>
            </a:r>
            <a:r>
              <a:rPr lang="en-GB" sz="1800" dirty="0"/>
              <a:t>(</a:t>
            </a:r>
            <a:r>
              <a:rPr lang="en-GB" sz="1800" dirty="0">
                <a:hlinkClick r:id="rId2"/>
              </a:rPr>
              <a:t>https://www.studytonight.com/dbms/database-normalization.php</a:t>
            </a:r>
            <a:r>
              <a:rPr lang="en-GB" sz="1800" dirty="0"/>
              <a:t>)</a:t>
            </a:r>
          </a:p>
          <a:p>
            <a:r>
              <a:rPr lang="en-GB" dirty="0"/>
              <a:t>Flat files can be data sources, such as CSV or JSON</a:t>
            </a:r>
          </a:p>
          <a:p>
            <a:r>
              <a:rPr lang="en-GB" dirty="0"/>
              <a:t>So the question is what will the data look like?</a:t>
            </a:r>
          </a:p>
          <a:p>
            <a:r>
              <a:rPr lang="en-GB" dirty="0"/>
              <a:t>We can’t always be sure. It could be in 3 or 4 different formats</a:t>
            </a:r>
          </a:p>
          <a:p>
            <a:r>
              <a:rPr lang="en-GB" dirty="0"/>
              <a:t>It could have some data missing.</a:t>
            </a:r>
          </a:p>
        </p:txBody>
      </p:sp>
    </p:spTree>
    <p:extLst>
      <p:ext uri="{BB962C8B-B14F-4D97-AF65-F5344CB8AC3E}">
        <p14:creationId xmlns:p14="http://schemas.microsoft.com/office/powerpoint/2010/main" val="166834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AA59-193E-4C51-BCD6-18B6D2CE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B4DB-445D-4D09-A9FB-8E3AD5AA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There’s the problem.</a:t>
            </a:r>
          </a:p>
          <a:p>
            <a:r>
              <a:rPr lang="en-GB" dirty="0"/>
              <a:t>The answer is often “That depends…”</a:t>
            </a:r>
          </a:p>
          <a:p>
            <a:r>
              <a:rPr lang="en-GB" dirty="0"/>
              <a:t>On what?</a:t>
            </a:r>
          </a:p>
          <a:p>
            <a:pPr lvl="1"/>
            <a:r>
              <a:rPr lang="en-GB" dirty="0"/>
              <a:t>Sources</a:t>
            </a:r>
          </a:p>
          <a:p>
            <a:pPr lvl="1"/>
            <a:r>
              <a:rPr lang="en-GB" dirty="0"/>
              <a:t>Limitations on the data</a:t>
            </a:r>
          </a:p>
          <a:p>
            <a:pPr lvl="1"/>
            <a:r>
              <a:rPr lang="en-GB" dirty="0"/>
              <a:t>Availability of tools &amp; skills</a:t>
            </a:r>
          </a:p>
          <a:p>
            <a:r>
              <a:rPr lang="en-GB" dirty="0"/>
              <a:t>But this can be risky.</a:t>
            </a:r>
          </a:p>
          <a:p>
            <a:r>
              <a:rPr lang="en-GB" dirty="0"/>
              <a:t>There is no way to be 100% sure that all your data is ready to load into your BI system or data warehouse.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690B-FBFD-4EC6-879B-77622D2F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ETL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F8DC-2A7B-4F5A-B3F7-C7F581B1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Business Need</a:t>
            </a:r>
          </a:p>
          <a:p>
            <a:pPr lvl="1"/>
            <a:r>
              <a:rPr lang="en-GB" dirty="0"/>
              <a:t>What does the BI team need?</a:t>
            </a:r>
          </a:p>
          <a:p>
            <a:pPr lvl="1"/>
            <a:r>
              <a:rPr lang="en-GB" dirty="0"/>
              <a:t>What does the business itself need?</a:t>
            </a:r>
          </a:p>
          <a:p>
            <a:r>
              <a:rPr lang="en-GB" dirty="0"/>
              <a:t>Compliance</a:t>
            </a:r>
          </a:p>
          <a:p>
            <a:pPr lvl="1"/>
            <a:r>
              <a:rPr lang="en-GB" dirty="0"/>
              <a:t>The controls needed for the storage of your data are the same ones needed at each stage of the ETL process</a:t>
            </a:r>
          </a:p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As in the compliance stage, security is just as important all through the ETL process</a:t>
            </a:r>
          </a:p>
          <a:p>
            <a:r>
              <a:rPr lang="en-GB" dirty="0"/>
              <a:t>Data Quality</a:t>
            </a:r>
          </a:p>
          <a:p>
            <a:pPr lvl="1"/>
            <a:r>
              <a:rPr lang="en-GB" dirty="0"/>
              <a:t>You need to be able to trust the sources of your data. You must know where any issues such as missing data are likely to be found.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4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809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ETL</vt:lpstr>
      <vt:lpstr>Extract / Transform / Load</vt:lpstr>
      <vt:lpstr>A Quick Note</vt:lpstr>
      <vt:lpstr>What is ETL?</vt:lpstr>
      <vt:lpstr>Where is it?</vt:lpstr>
      <vt:lpstr>Is it important?</vt:lpstr>
      <vt:lpstr>Data In / Data Out</vt:lpstr>
      <vt:lpstr>How do we do it?</vt:lpstr>
      <vt:lpstr>ETL Requirements</vt:lpstr>
      <vt:lpstr>ETL Requirements</vt:lpstr>
      <vt:lpstr>Extract</vt:lpstr>
      <vt:lpstr>Transform</vt:lpstr>
      <vt:lpstr>Load</vt:lpstr>
      <vt:lpstr>An Example</vt:lpstr>
      <vt:lpstr>ETL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Mark Venn</dc:creator>
  <cp:lastModifiedBy>Mark Venn</cp:lastModifiedBy>
  <cp:revision>20</cp:revision>
  <dcterms:created xsi:type="dcterms:W3CDTF">2019-03-06T15:03:49Z</dcterms:created>
  <dcterms:modified xsi:type="dcterms:W3CDTF">2019-03-09T13:38:27Z</dcterms:modified>
</cp:coreProperties>
</file>