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</p:sldIdLst>
  <p:sldSz cy="5143500" cx="9144000"/>
  <p:notesSz cx="6858000" cy="9144000"/>
  <p:embeddedFontLst>
    <p:embeddedFont>
      <p:font typeface="Proxima Nova"/>
      <p:regular r:id="rId13"/>
      <p:bold r:id="rId14"/>
      <p:italic r:id="rId15"/>
      <p:boldItalic r:id="rId16"/>
    </p:embeddedFont>
    <p:embeddedFont>
      <p:font typeface="Alfa Slab One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font" Target="fonts/ProximaNova-regular.fntdata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font" Target="fonts/ProximaNova-italic.fntdata"/><Relationship Id="rId14" Type="http://schemas.openxmlformats.org/officeDocument/2006/relationships/font" Target="fonts/ProximaNova-bold.fntdata"/><Relationship Id="rId17" Type="http://schemas.openxmlformats.org/officeDocument/2006/relationships/font" Target="fonts/AlfaSlabOne-regular.fntdata"/><Relationship Id="rId16" Type="http://schemas.openxmlformats.org/officeDocument/2006/relationships/font" Target="fonts/ProximaNova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4" name="Google Shape;5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afac8edf6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afac8edf6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afac8edf6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afac8edf6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b79d3755d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b79d3755d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b76c6b5d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b76c6b5d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b79d3755de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b79d3755de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b97104421c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b97104421c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4278300" y="2751163"/>
            <a:ext cx="587400" cy="0"/>
          </a:xfrm>
          <a:prstGeom prst="straightConnector1">
            <a:avLst/>
          </a:prstGeom>
          <a:noFill/>
          <a:ln cap="flat" cmpd="sng" w="76200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1" name="Google Shape;11;p2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/>
        </p:txBody>
      </p:sp>
      <p:sp>
        <p:nvSpPr>
          <p:cNvPr id="12" name="Google Shape;12;p2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3" name="Google Shape;13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1"/>
          <p:cNvSpPr txBox="1"/>
          <p:nvPr>
            <p:ph hasCustomPrompt="1" type="title"/>
          </p:nvPr>
        </p:nvSpPr>
        <p:spPr>
          <a:xfrm>
            <a:off x="311700" y="1167925"/>
            <a:ext cx="8520600" cy="198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0"/>
              <a:buNone/>
              <a:defRPr sz="11000">
                <a:solidFill>
                  <a:schemeClr val="dk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8" name="Google Shape;48;p11"/>
          <p:cNvSpPr txBox="1"/>
          <p:nvPr>
            <p:ph idx="1" type="body"/>
          </p:nvPr>
        </p:nvSpPr>
        <p:spPr>
          <a:xfrm>
            <a:off x="311700" y="3224250"/>
            <a:ext cx="8520600" cy="1071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9" name="Google Shape;49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3"/>
          <p:cNvSpPr txBox="1"/>
          <p:nvPr>
            <p:ph type="title"/>
          </p:nvPr>
        </p:nvSpPr>
        <p:spPr>
          <a:xfrm>
            <a:off x="311700" y="2480550"/>
            <a:ext cx="8114400" cy="2445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800"/>
              <a:buNone/>
              <a:defRPr sz="6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6" name="Google Shape;16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title"/>
          </p:nvPr>
        </p:nvSpPr>
        <p:spPr>
          <a:xfrm>
            <a:off x="311700" y="6318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1" name="Google Shape;31;p7"/>
          <p:cNvSpPr txBox="1"/>
          <p:nvPr>
            <p:ph idx="1" type="body"/>
          </p:nvPr>
        </p:nvSpPr>
        <p:spPr>
          <a:xfrm>
            <a:off x="311700" y="1490875"/>
            <a:ext cx="2808000" cy="3078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2" name="Google Shape;32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3"/>
        </a:solidFill>
      </p:bgPr>
    </p:bg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/>
          <p:nvPr>
            <p:ph type="title"/>
          </p:nvPr>
        </p:nvSpPr>
        <p:spPr>
          <a:xfrm>
            <a:off x="490250" y="526350"/>
            <a:ext cx="5683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35" name="Google Shape;35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100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38" name="Google Shape;38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39" name="Google Shape;39;p9"/>
          <p:cNvSpPr txBox="1"/>
          <p:nvPr>
            <p:ph type="title"/>
          </p:nvPr>
        </p:nvSpPr>
        <p:spPr>
          <a:xfrm>
            <a:off x="265500" y="1375599"/>
            <a:ext cx="4045200" cy="15519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2pPr>
            <a:lvl3pPr lvl="2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3pPr>
            <a:lvl4pPr lvl="3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4pPr>
            <a:lvl5pPr lvl="4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5pPr>
            <a:lvl6pPr lvl="5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6pPr>
            <a:lvl7pPr lvl="6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7pPr>
            <a:lvl8pPr lvl="7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8pPr>
            <a:lvl9pPr lvl="8" algn="ct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9pPr>
          </a:lstStyle>
          <a:p/>
        </p:txBody>
      </p:sp>
      <p:sp>
        <p:nvSpPr>
          <p:cNvPr id="40" name="Google Shape;40;p9"/>
          <p:cNvSpPr txBox="1"/>
          <p:nvPr>
            <p:ph idx="1" type="subTitle"/>
          </p:nvPr>
        </p:nvSpPr>
        <p:spPr>
          <a:xfrm>
            <a:off x="265500" y="2981125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  <p:sp>
        <p:nvSpPr>
          <p:cNvPr id="41" name="Google Shape;41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42" name="Google Shape;42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0"/>
          <p:cNvSpPr txBox="1"/>
          <p:nvPr>
            <p:ph idx="1" type="body"/>
          </p:nvPr>
        </p:nvSpPr>
        <p:spPr>
          <a:xfrm>
            <a:off x="319500" y="423372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800"/>
              <a:buFont typeface="Alfa Slab One"/>
              <a:buNone/>
              <a:defRPr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</a:lstStyle>
          <a:p/>
        </p:txBody>
      </p:sp>
      <p:sp>
        <p:nvSpPr>
          <p:cNvPr id="45" name="Google Shape;45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ameday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3000"/>
              <a:buFont typeface="Alfa Slab One"/>
              <a:buNone/>
              <a:defRPr sz="3000">
                <a:solidFill>
                  <a:schemeClr val="accent3"/>
                </a:solidFill>
                <a:latin typeface="Alfa Slab One"/>
                <a:ea typeface="Alfa Slab One"/>
                <a:cs typeface="Alfa Slab One"/>
                <a:sym typeface="Alfa Slab On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6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type="ctrTitle"/>
          </p:nvPr>
        </p:nvSpPr>
        <p:spPr>
          <a:xfrm>
            <a:off x="311700" y="595975"/>
            <a:ext cx="8520600" cy="195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BI dimensionality </a:t>
            </a:r>
            <a:endParaRPr/>
          </a:p>
        </p:txBody>
      </p:sp>
      <p:sp>
        <p:nvSpPr>
          <p:cNvPr id="57" name="Google Shape;57;p13"/>
          <p:cNvSpPr txBox="1"/>
          <p:nvPr>
            <p:ph idx="1" type="subTitle"/>
          </p:nvPr>
        </p:nvSpPr>
        <p:spPr>
          <a:xfrm>
            <a:off x="311700" y="3165823"/>
            <a:ext cx="8520600" cy="73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Advanced topics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/>
          <p:nvPr>
            <p:ph type="title"/>
          </p:nvPr>
        </p:nvSpPr>
        <p:spPr>
          <a:xfrm>
            <a:off x="311700" y="1156500"/>
            <a:ext cx="35442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4200"/>
              <a:t>Attribute Hierarchies</a:t>
            </a:r>
            <a:endParaRPr sz="4200"/>
          </a:p>
        </p:txBody>
      </p:sp>
      <p:sp>
        <p:nvSpPr>
          <p:cNvPr id="63" name="Google Shape;63;p14"/>
          <p:cNvSpPr txBox="1"/>
          <p:nvPr>
            <p:ph idx="1" type="body"/>
          </p:nvPr>
        </p:nvSpPr>
        <p:spPr>
          <a:xfrm>
            <a:off x="311700" y="2257225"/>
            <a:ext cx="2808000" cy="253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/>
              <a:t>Provides a top-down organisation of the data</a:t>
            </a:r>
            <a:endParaRPr sz="1800"/>
          </a:p>
          <a:p>
            <a:pPr indent="0" lvl="0" marL="0" rtl="0" algn="l">
              <a:spcBef>
                <a:spcPts val="1600"/>
              </a:spcBef>
              <a:spcAft>
                <a:spcPts val="1600"/>
              </a:spcAft>
              <a:buNone/>
            </a:pPr>
            <a:r>
              <a:rPr lang="en-GB" sz="1800"/>
              <a:t>Provides the capability to perform drill-down and roll-up searches in a data warehouse.</a:t>
            </a:r>
            <a:endParaRPr sz="1800"/>
          </a:p>
        </p:txBody>
      </p:sp>
      <p:pic>
        <p:nvPicPr>
          <p:cNvPr id="64" name="Google Shape;64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447750" y="152400"/>
            <a:ext cx="3685882" cy="48387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5"/>
          <p:cNvSpPr txBox="1"/>
          <p:nvPr>
            <p:ph type="title"/>
          </p:nvPr>
        </p:nvSpPr>
        <p:spPr>
          <a:xfrm>
            <a:off x="148900" y="681675"/>
            <a:ext cx="2766900" cy="831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Balanced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Hierarchies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8325" y="238100"/>
            <a:ext cx="6415675" cy="4819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Ragged hierarchies</a:t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00650" y="1107175"/>
            <a:ext cx="3942700" cy="3601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Unbalanced hierarchies</a:t>
            </a:r>
            <a:endParaRPr/>
          </a:p>
        </p:txBody>
      </p:sp>
      <p:pic>
        <p:nvPicPr>
          <p:cNvPr id="82" name="Google Shape;82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55950" y="1082825"/>
            <a:ext cx="5832099" cy="3830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Bridge tables</a:t>
            </a:r>
            <a:endParaRPr/>
          </a:p>
        </p:txBody>
      </p:sp>
      <p:pic>
        <p:nvPicPr>
          <p:cNvPr id="88" name="Google Shape;88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24925" y="1510599"/>
            <a:ext cx="8294151" cy="2479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Outrigger</a:t>
            </a:r>
            <a:r>
              <a:rPr lang="en-GB"/>
              <a:t> tables</a:t>
            </a:r>
            <a:endParaRPr/>
          </a:p>
        </p:txBody>
      </p:sp>
      <p:pic>
        <p:nvPicPr>
          <p:cNvPr id="94" name="Google Shape;94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79438" y="1152475"/>
            <a:ext cx="6585125" cy="358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Gameday">
  <a:themeElements>
    <a:clrScheme name="Gameday">
      <a:dk1>
        <a:srgbClr val="4285F4"/>
      </a:dk1>
      <a:lt1>
        <a:srgbClr val="FFFFFF"/>
      </a:lt1>
      <a:dk2>
        <a:srgbClr val="666666"/>
      </a:dk2>
      <a:lt2>
        <a:srgbClr val="D9D9D9"/>
      </a:lt2>
      <a:accent1>
        <a:srgbClr val="455A64"/>
      </a:accent1>
      <a:accent2>
        <a:srgbClr val="607D8B"/>
      </a:accent2>
      <a:accent3>
        <a:srgbClr val="FF5722"/>
      </a:accent3>
      <a:accent4>
        <a:srgbClr val="D84315"/>
      </a:accent4>
      <a:accent5>
        <a:srgbClr val="1C3AA9"/>
      </a:accent5>
      <a:accent6>
        <a:srgbClr val="FFAB40"/>
      </a:accent6>
      <a:hlink>
        <a:srgbClr val="1C3AA9"/>
      </a:hlink>
      <a:folHlink>
        <a:srgbClr val="1C3AA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