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goodelearning.com/subject-areas/bpmn/common-bpmn-modeling-mistakes-swimlan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munda.com/bpmn/example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processincubator.com/content/the-pizza-collabor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PBOtnyt7BP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learning/creating-flowcharts-for-beginners/flowcharts-swimlanes-and-more?u=4244702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iMHF1ZStOd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mg.org/bpmn/Samples/Elements/Core_BPMN_Elements.ht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cecbad92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cecbad92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cecbad92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cecbad92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cecbad9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cecbad9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ecbad92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ecbad92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cecbad92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cecbad92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cecbad92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cecbad9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cecbad9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cecbad9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a:t>
            </a:r>
            <a:r>
              <a:rPr lang="en-GB" u="sng">
                <a:solidFill>
                  <a:schemeClr val="hlink"/>
                </a:solidFill>
                <a:hlinkClick r:id="rId2"/>
              </a:rPr>
              <a:t>https://blog.goodelearning.com/subject-areas/bpmn/common-bpmn-modeling-mistakes-swimlanes/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cecbad92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cecbad92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mapping is the act of creating a workflow diagram with the goal of gaining a clearer understanding of how a process and its parallel processes 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cecbad92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cecbad92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cecbad926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cecbad926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cecbad92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cecbad92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Weather example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cecbad9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cecbad9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5E696C"/>
                </a:solidFill>
              </a:rPr>
              <a:t>This and more examples at: </a:t>
            </a:r>
            <a:r>
              <a:rPr lang="en-GB" u="sng">
                <a:solidFill>
                  <a:srgbClr val="AF4345"/>
                </a:solidFill>
                <a:hlinkClick r:id="rId2">
                  <a:extLst>
                    <a:ext uri="{A12FA001-AC4F-418D-AE19-62706E023703}">
                      <ahyp:hlinkClr val="tx"/>
                    </a:ext>
                  </a:extLst>
                </a:hlinkClick>
              </a:rPr>
              <a:t>https://camunda.com/bpmn/examples/</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cecbad92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cecbad92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a:t>
            </a:r>
            <a:r>
              <a:rPr lang="en-GB" u="sng">
                <a:solidFill>
                  <a:schemeClr val="hlink"/>
                </a:solidFill>
                <a:hlinkClick r:id="rId2"/>
              </a:rPr>
              <a:t>https://www.businessprocessincubator.com/content/the-pizza-collaboration/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cecbad92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cecbad92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“Failure to understand the why behind the what results in a project delivering something that fails to meet the real needs of the organization (i.e. failure to ask or answer the question “what are we really trying to achieve?”)”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ecbad92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cecbad92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https://www.youtube.com/watch?v=PBOtnyt7BP4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cecbad92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cecbad92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Business Process Model and Notation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cecbad9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cecbad9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uFill>
                  <a:noFill/>
                </a:uFill>
                <a:latin typeface="Roboto"/>
                <a:ea typeface="Roboto"/>
                <a:cs typeface="Roboto"/>
                <a:sym typeface="Roboto"/>
                <a:hlinkClick r:id="rId2">
                  <a:extLst>
                    <a:ext uri="{A12FA001-AC4F-418D-AE19-62706E023703}">
                      <ahyp:hlinkClr val="tx"/>
                    </a:ext>
                  </a:extLst>
                </a:hlinkClick>
              </a:rPr>
              <a:t>Business Process Model and Notation, BPMN, is a process mapping standard from the Object Management Group that was designed to enhance communication between business stakeholders and the IT people who provide systems to support them, especially for processes that can be automated. On the plus side, BPMN employs flowchart like symbols for familiarity. However, BPMN shapes can include numerous visual adornments that can make diagrams complex and hard to read. Like both flowcharts and cross-functional flowcharts, BPMN diagrams are visually helpful, but may not provide sufficient detail about the who, what, where and how of a process.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cecbad92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cecbad92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cecbad92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cecbad92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https://www.youtube.com/watch?v=iMHF1ZStOdE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cecbad92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cecbad92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https://www.omg.org/bpmn/Samples/Elements/Core_BPMN_Elements.htm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PBOtnyt7BP4" TargetMode="Externa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omg.org/spec/BPMN/2.0/About-BPMN/" TargetMode="External"/><Relationship Id="rId4" Type="http://schemas.openxmlformats.org/officeDocument/2006/relationships/hyperlink" Target="http://www.youtube.com/watch?v=iMHF1ZStOdE" TargetMode="External"/><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Business process modelling notation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BPMN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BPMN 2.0 Scope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Provides a notation and model for Business Processes and an unified way to exchange BPMN Process definitions between different tools. </a:t>
            </a:r>
            <a:endParaRPr/>
          </a:p>
          <a:p>
            <a:pPr indent="0" lvl="0" marL="0" rtl="0" algn="l">
              <a:spcBef>
                <a:spcPts val="1200"/>
              </a:spcBef>
              <a:spcAft>
                <a:spcPts val="0"/>
              </a:spcAft>
              <a:buNone/>
            </a:pPr>
            <a:r>
              <a:rPr lang="en-GB"/>
              <a:t>BPMN some out of scope examples: </a:t>
            </a:r>
            <a:endParaRPr/>
          </a:p>
          <a:p>
            <a:pPr indent="-342900" lvl="0" marL="457200" rtl="0" algn="l">
              <a:spcBef>
                <a:spcPts val="1200"/>
              </a:spcBef>
              <a:spcAft>
                <a:spcPts val="0"/>
              </a:spcAft>
              <a:buSzPts val="1800"/>
              <a:buChar char="●"/>
            </a:pPr>
            <a:r>
              <a:rPr lang="en-GB"/>
              <a:t>Definition of organizational models and resources </a:t>
            </a:r>
            <a:endParaRPr/>
          </a:p>
          <a:p>
            <a:pPr indent="-342900" lvl="0" marL="457200" rtl="0" algn="l">
              <a:spcBef>
                <a:spcPts val="0"/>
              </a:spcBef>
              <a:spcAft>
                <a:spcPts val="0"/>
              </a:spcAft>
              <a:buSzPts val="1800"/>
              <a:buChar char="●"/>
            </a:pPr>
            <a:r>
              <a:rPr lang="en-GB"/>
              <a:t>Modeling of functional breakdowns </a:t>
            </a:r>
            <a:endParaRPr/>
          </a:p>
          <a:p>
            <a:pPr indent="-342900" lvl="0" marL="457200" rtl="0" algn="l">
              <a:spcBef>
                <a:spcPts val="0"/>
              </a:spcBef>
              <a:spcAft>
                <a:spcPts val="0"/>
              </a:spcAft>
              <a:buSzPts val="1800"/>
              <a:buChar char="●"/>
            </a:pPr>
            <a:r>
              <a:rPr lang="en-GB"/>
              <a:t>Data and information models </a:t>
            </a:r>
            <a:endParaRPr/>
          </a:p>
          <a:p>
            <a:pPr indent="-342900" lvl="0" marL="457200" rtl="0" algn="l">
              <a:spcBef>
                <a:spcPts val="0"/>
              </a:spcBef>
              <a:spcAft>
                <a:spcPts val="0"/>
              </a:spcAft>
              <a:buSzPts val="1800"/>
              <a:buChar char="●"/>
            </a:pPr>
            <a:r>
              <a:rPr lang="en-GB"/>
              <a:t>Modeling of strategy </a:t>
            </a:r>
            <a:endParaRPr/>
          </a:p>
          <a:p>
            <a:pPr indent="-342900" lvl="0" marL="457200" rtl="0" algn="l">
              <a:spcBef>
                <a:spcPts val="0"/>
              </a:spcBef>
              <a:spcAft>
                <a:spcPts val="0"/>
              </a:spcAft>
              <a:buSzPts val="1800"/>
              <a:buChar char="●"/>
            </a:pPr>
            <a:r>
              <a:rPr lang="en-GB"/>
              <a:t>Business rules models</a:t>
            </a:r>
            <a:endParaRPr/>
          </a:p>
        </p:txBody>
      </p:sp>
      <p:pic>
        <p:nvPicPr>
          <p:cNvPr id="116" name="Google Shape;116;p22"/>
          <p:cNvPicPr preferRelativeResize="0"/>
          <p:nvPr/>
        </p:nvPicPr>
        <p:blipFill>
          <a:blip r:embed="rId3">
            <a:alphaModFix/>
          </a:blip>
          <a:stretch>
            <a:fillRect/>
          </a:stretch>
        </p:blipFill>
        <p:spPr>
          <a:xfrm>
            <a:off x="6546300" y="2568625"/>
            <a:ext cx="2286000"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391375"/>
            <a:ext cx="59907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t>Start Events indicate the initiation of a process or a Sub-Process.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GB" sz="1800"/>
              <a:t>Intermediate Events indicate something that occurs or is caused during the process.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GB" sz="1800"/>
              <a:t>The End Event indicates where a path in the Process ends. </a:t>
            </a:r>
            <a:endParaRPr sz="1800"/>
          </a:p>
        </p:txBody>
      </p:sp>
      <p:pic>
        <p:nvPicPr>
          <p:cNvPr id="122" name="Google Shape;122;p23"/>
          <p:cNvPicPr preferRelativeResize="0"/>
          <p:nvPr/>
        </p:nvPicPr>
        <p:blipFill>
          <a:blip r:embed="rId3">
            <a:alphaModFix/>
          </a:blip>
          <a:stretch>
            <a:fillRect/>
          </a:stretch>
        </p:blipFill>
        <p:spPr>
          <a:xfrm>
            <a:off x="6748475" y="1391375"/>
            <a:ext cx="1282824" cy="760815"/>
          </a:xfrm>
          <a:prstGeom prst="rect">
            <a:avLst/>
          </a:prstGeom>
          <a:noFill/>
          <a:ln>
            <a:noFill/>
          </a:ln>
        </p:spPr>
      </p:pic>
      <p:pic>
        <p:nvPicPr>
          <p:cNvPr id="123" name="Google Shape;123;p23"/>
          <p:cNvPicPr preferRelativeResize="0"/>
          <p:nvPr/>
        </p:nvPicPr>
        <p:blipFill rotWithShape="1">
          <a:blip r:embed="rId4">
            <a:alphaModFix/>
          </a:blip>
          <a:srcRect b="0" l="0" r="0" t="-4657"/>
          <a:stretch/>
        </p:blipFill>
        <p:spPr>
          <a:xfrm>
            <a:off x="6748475" y="2672442"/>
            <a:ext cx="1863725" cy="689040"/>
          </a:xfrm>
          <a:prstGeom prst="rect">
            <a:avLst/>
          </a:prstGeom>
          <a:noFill/>
          <a:ln>
            <a:noFill/>
          </a:ln>
        </p:spPr>
      </p:pic>
      <p:pic>
        <p:nvPicPr>
          <p:cNvPr id="124" name="Google Shape;124;p23"/>
          <p:cNvPicPr preferRelativeResize="0"/>
          <p:nvPr/>
        </p:nvPicPr>
        <p:blipFill>
          <a:blip r:embed="rId5">
            <a:alphaModFix/>
          </a:blip>
          <a:stretch>
            <a:fillRect/>
          </a:stretch>
        </p:blipFill>
        <p:spPr>
          <a:xfrm>
            <a:off x="6702075" y="3881735"/>
            <a:ext cx="1028262" cy="689040"/>
          </a:xfrm>
          <a:prstGeom prst="rect">
            <a:avLst/>
          </a:prstGeom>
          <a:noFill/>
          <a:ln>
            <a:noFill/>
          </a:ln>
        </p:spPr>
      </p:pic>
      <p:sp>
        <p:nvSpPr>
          <p:cNvPr id="125" name="Google Shape;125;p23"/>
          <p:cNvSpPr txBox="1"/>
          <p:nvPr>
            <p:ph type="title"/>
          </p:nvPr>
        </p:nvSpPr>
        <p:spPr>
          <a:xfrm>
            <a:off x="311700" y="391350"/>
            <a:ext cx="8520600" cy="62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200"/>
              <a:t>BPMN Elements: Events</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91350"/>
            <a:ext cx="8520600" cy="62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200"/>
              <a:t>BPMN Elements: Tasks (or activities)</a:t>
            </a:r>
            <a:endParaRPr sz="3200"/>
          </a:p>
        </p:txBody>
      </p:sp>
      <p:pic>
        <p:nvPicPr>
          <p:cNvPr id="131" name="Google Shape;131;p24"/>
          <p:cNvPicPr preferRelativeResize="0"/>
          <p:nvPr/>
        </p:nvPicPr>
        <p:blipFill rotWithShape="1">
          <a:blip r:embed="rId3">
            <a:alphaModFix/>
          </a:blip>
          <a:srcRect b="17512" l="0" r="18066" t="0"/>
          <a:stretch/>
        </p:blipFill>
        <p:spPr>
          <a:xfrm>
            <a:off x="311725" y="1503225"/>
            <a:ext cx="1521850" cy="1084275"/>
          </a:xfrm>
          <a:prstGeom prst="rect">
            <a:avLst/>
          </a:prstGeom>
          <a:noFill/>
          <a:ln>
            <a:noFill/>
          </a:ln>
        </p:spPr>
      </p:pic>
      <p:pic>
        <p:nvPicPr>
          <p:cNvPr id="132" name="Google Shape;132;p24"/>
          <p:cNvPicPr preferRelativeResize="0"/>
          <p:nvPr/>
        </p:nvPicPr>
        <p:blipFill>
          <a:blip r:embed="rId4">
            <a:alphaModFix/>
          </a:blip>
          <a:stretch>
            <a:fillRect/>
          </a:stretch>
        </p:blipFill>
        <p:spPr>
          <a:xfrm>
            <a:off x="3690938" y="1503225"/>
            <a:ext cx="1762125" cy="2714625"/>
          </a:xfrm>
          <a:prstGeom prst="rect">
            <a:avLst/>
          </a:prstGeom>
          <a:noFill/>
          <a:ln>
            <a:noFill/>
          </a:ln>
        </p:spPr>
      </p:pic>
      <p:pic>
        <p:nvPicPr>
          <p:cNvPr id="133" name="Google Shape;133;p24"/>
          <p:cNvPicPr preferRelativeResize="0"/>
          <p:nvPr/>
        </p:nvPicPr>
        <p:blipFill>
          <a:blip r:embed="rId5">
            <a:alphaModFix/>
          </a:blip>
          <a:stretch>
            <a:fillRect/>
          </a:stretch>
        </p:blipFill>
        <p:spPr>
          <a:xfrm>
            <a:off x="6918575" y="1507013"/>
            <a:ext cx="1795200" cy="2707048"/>
          </a:xfrm>
          <a:prstGeom prst="rect">
            <a:avLst/>
          </a:prstGeom>
          <a:noFill/>
          <a:ln>
            <a:noFill/>
          </a:ln>
        </p:spPr>
      </p:pic>
      <p:pic>
        <p:nvPicPr>
          <p:cNvPr id="134" name="Google Shape;134;p24"/>
          <p:cNvPicPr preferRelativeResize="0"/>
          <p:nvPr/>
        </p:nvPicPr>
        <p:blipFill rotWithShape="1">
          <a:blip r:embed="rId6">
            <a:alphaModFix/>
          </a:blip>
          <a:srcRect b="0" l="0" r="4897" t="0"/>
          <a:stretch/>
        </p:blipFill>
        <p:spPr>
          <a:xfrm>
            <a:off x="311724" y="2851975"/>
            <a:ext cx="1521850" cy="1362075"/>
          </a:xfrm>
          <a:prstGeom prst="rect">
            <a:avLst/>
          </a:prstGeom>
          <a:noFill/>
          <a:ln>
            <a:noFill/>
          </a:ln>
        </p:spPr>
      </p:pic>
      <p:sp>
        <p:nvSpPr>
          <p:cNvPr id="135" name="Google Shape;135;p24"/>
          <p:cNvSpPr txBox="1"/>
          <p:nvPr/>
        </p:nvSpPr>
        <p:spPr>
          <a:xfrm>
            <a:off x="311725" y="2373175"/>
            <a:ext cx="2998200" cy="2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GB" sz="1200"/>
              <a:t>Abstract Task</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1391375"/>
            <a:ext cx="58797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1200"/>
              </a:spcBef>
              <a:spcAft>
                <a:spcPts val="0"/>
              </a:spcAft>
              <a:buNone/>
            </a:pPr>
            <a:r>
              <a:rPr lang="en-GB" sz="1800"/>
              <a:t>Gateways are usually exclusive (only 1 path to follow) or inclusive (1 or more paths to follow).</a:t>
            </a:r>
            <a:endParaRPr sz="1800"/>
          </a:p>
          <a:p>
            <a:pPr indent="0" lvl="0" marL="0" rtl="0" algn="l">
              <a:spcBef>
                <a:spcPts val="1200"/>
              </a:spcBef>
              <a:spcAft>
                <a:spcPts val="1200"/>
              </a:spcAft>
              <a:buNone/>
            </a:pPr>
            <a:r>
              <a:rPr lang="en-GB" sz="1800"/>
              <a:t>A parallel gateway will activate all paths and will wait for all processes to finish before activation. </a:t>
            </a:r>
            <a:endParaRPr sz="1800"/>
          </a:p>
        </p:txBody>
      </p:sp>
      <p:sp>
        <p:nvSpPr>
          <p:cNvPr id="141" name="Google Shape;141;p25"/>
          <p:cNvSpPr txBox="1"/>
          <p:nvPr>
            <p:ph type="title"/>
          </p:nvPr>
        </p:nvSpPr>
        <p:spPr>
          <a:xfrm>
            <a:off x="311700" y="391350"/>
            <a:ext cx="8520600" cy="62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200"/>
              <a:t>BPMN Elements: Gateways</a:t>
            </a:r>
            <a:endParaRPr sz="3200"/>
          </a:p>
        </p:txBody>
      </p:sp>
      <p:pic>
        <p:nvPicPr>
          <p:cNvPr id="142" name="Google Shape;142;p25"/>
          <p:cNvPicPr preferRelativeResize="0"/>
          <p:nvPr/>
        </p:nvPicPr>
        <p:blipFill>
          <a:blip r:embed="rId3">
            <a:alphaModFix/>
          </a:blip>
          <a:stretch>
            <a:fillRect/>
          </a:stretch>
        </p:blipFill>
        <p:spPr>
          <a:xfrm>
            <a:off x="7272600" y="1146025"/>
            <a:ext cx="1381125" cy="2200275"/>
          </a:xfrm>
          <a:prstGeom prst="rect">
            <a:avLst/>
          </a:prstGeom>
          <a:noFill/>
          <a:ln>
            <a:noFill/>
          </a:ln>
        </p:spPr>
      </p:pic>
      <p:pic>
        <p:nvPicPr>
          <p:cNvPr id="143" name="Google Shape;143;p25"/>
          <p:cNvPicPr preferRelativeResize="0"/>
          <p:nvPr/>
        </p:nvPicPr>
        <p:blipFill>
          <a:blip r:embed="rId4">
            <a:alphaModFix/>
          </a:blip>
          <a:stretch>
            <a:fillRect/>
          </a:stretch>
        </p:blipFill>
        <p:spPr>
          <a:xfrm>
            <a:off x="7272600" y="3346300"/>
            <a:ext cx="1200150" cy="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1152475"/>
            <a:ext cx="717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Sequence flow: shows the order in which tasks will be performed.</a:t>
            </a:r>
            <a:endParaRPr/>
          </a:p>
          <a:p>
            <a:pPr indent="0" lvl="0" marL="0" rtl="0" algn="l">
              <a:spcBef>
                <a:spcPts val="1200"/>
              </a:spcBef>
              <a:spcAft>
                <a:spcPts val="0"/>
              </a:spcAft>
              <a:buNone/>
            </a:pPr>
            <a:r>
              <a:rPr lang="en-GB"/>
              <a:t>Message flow: shows the flow between a process's sender and a process's receiver.</a:t>
            </a:r>
            <a:endParaRPr/>
          </a:p>
          <a:p>
            <a:pPr indent="0" lvl="0" marL="0" rtl="0" algn="l">
              <a:spcBef>
                <a:spcPts val="1200"/>
              </a:spcBef>
              <a:spcAft>
                <a:spcPts val="0"/>
              </a:spcAft>
              <a:buNone/>
            </a:pPr>
            <a:r>
              <a:rPr lang="en-GB"/>
              <a:t>Association: is an annotation.</a:t>
            </a:r>
            <a:endParaRPr/>
          </a:p>
          <a:p>
            <a:pPr indent="0" lvl="0" marL="0" rtl="0" algn="l">
              <a:spcBef>
                <a:spcPts val="1200"/>
              </a:spcBef>
              <a:spcAft>
                <a:spcPts val="1200"/>
              </a:spcAft>
              <a:buNone/>
            </a:pPr>
            <a:r>
              <a:rPr lang="en-GB"/>
              <a:t>Data association: used to link data with other elements (e.g. tasks). </a:t>
            </a:r>
            <a:endParaRPr/>
          </a:p>
        </p:txBody>
      </p:sp>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200"/>
              <a:t>BPMN Elements: </a:t>
            </a:r>
            <a:r>
              <a:rPr lang="en-GB"/>
              <a:t>Flows</a:t>
            </a:r>
            <a:endParaRPr sz="3200"/>
          </a:p>
        </p:txBody>
      </p:sp>
      <p:pic>
        <p:nvPicPr>
          <p:cNvPr id="150" name="Google Shape;150;p26"/>
          <p:cNvPicPr preferRelativeResize="0"/>
          <p:nvPr/>
        </p:nvPicPr>
        <p:blipFill>
          <a:blip r:embed="rId3">
            <a:alphaModFix/>
          </a:blip>
          <a:stretch>
            <a:fillRect/>
          </a:stretch>
        </p:blipFill>
        <p:spPr>
          <a:xfrm>
            <a:off x="7565463" y="1152463"/>
            <a:ext cx="1266825" cy="254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BPMN Elements: Data</a:t>
            </a:r>
            <a:endParaRPr/>
          </a:p>
        </p:txBody>
      </p:sp>
      <p:sp>
        <p:nvSpPr>
          <p:cNvPr id="156" name="Google Shape;156;p27"/>
          <p:cNvSpPr txBox="1"/>
          <p:nvPr>
            <p:ph idx="1" type="body"/>
          </p:nvPr>
        </p:nvSpPr>
        <p:spPr>
          <a:xfrm>
            <a:off x="311700" y="1152475"/>
            <a:ext cx="625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Data Object represents the data that are used as inputs and outputs to the tasks.</a:t>
            </a:r>
            <a:endParaRPr/>
          </a:p>
          <a:p>
            <a:pPr indent="0" lvl="0" marL="0" rtl="0" algn="l">
              <a:spcBef>
                <a:spcPts val="1200"/>
              </a:spcBef>
              <a:spcAft>
                <a:spcPts val="0"/>
              </a:spcAft>
              <a:buNone/>
            </a:pPr>
            <a:r>
              <a:rPr lang="en-GB"/>
              <a:t>A Data Store is a place where the process can read or write data.</a:t>
            </a:r>
            <a:endParaRPr/>
          </a:p>
          <a:p>
            <a:pPr indent="0" lvl="0" marL="0" rtl="0" algn="l">
              <a:spcBef>
                <a:spcPts val="1200"/>
              </a:spcBef>
              <a:spcAft>
                <a:spcPts val="1200"/>
              </a:spcAft>
              <a:buNone/>
            </a:pPr>
            <a:r>
              <a:t/>
            </a:r>
            <a:endParaRPr/>
          </a:p>
        </p:txBody>
      </p:sp>
      <p:pic>
        <p:nvPicPr>
          <p:cNvPr id="157" name="Google Shape;157;p27"/>
          <p:cNvPicPr preferRelativeResize="0"/>
          <p:nvPr/>
        </p:nvPicPr>
        <p:blipFill rotWithShape="1">
          <a:blip r:embed="rId3">
            <a:alphaModFix/>
          </a:blip>
          <a:srcRect b="0" l="7097" r="0" t="0"/>
          <a:stretch/>
        </p:blipFill>
        <p:spPr>
          <a:xfrm>
            <a:off x="7144774" y="1152475"/>
            <a:ext cx="893775" cy="847725"/>
          </a:xfrm>
          <a:prstGeom prst="rect">
            <a:avLst/>
          </a:prstGeom>
          <a:noFill/>
          <a:ln>
            <a:noFill/>
          </a:ln>
        </p:spPr>
      </p:pic>
      <p:pic>
        <p:nvPicPr>
          <p:cNvPr id="158" name="Google Shape;158;p27"/>
          <p:cNvPicPr preferRelativeResize="0"/>
          <p:nvPr/>
        </p:nvPicPr>
        <p:blipFill>
          <a:blip r:embed="rId4">
            <a:alphaModFix/>
          </a:blip>
          <a:stretch>
            <a:fillRect/>
          </a:stretch>
        </p:blipFill>
        <p:spPr>
          <a:xfrm>
            <a:off x="7144775" y="2208150"/>
            <a:ext cx="800100"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BPMN Elements: Swimlanes</a:t>
            </a:r>
            <a:endParaRPr/>
          </a:p>
        </p:txBody>
      </p:sp>
      <p:sp>
        <p:nvSpPr>
          <p:cNvPr id="164" name="Google Shape;164;p28"/>
          <p:cNvSpPr txBox="1"/>
          <p:nvPr>
            <p:ph idx="1" type="body"/>
          </p:nvPr>
        </p:nvSpPr>
        <p:spPr>
          <a:xfrm>
            <a:off x="311700" y="1120725"/>
            <a:ext cx="728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pool is a container of a process and is superior to a lane. </a:t>
            </a:r>
            <a:endParaRPr/>
          </a:p>
          <a:p>
            <a:pPr indent="0" lvl="0" marL="0" rtl="0" algn="l">
              <a:spcBef>
                <a:spcPts val="1200"/>
              </a:spcBef>
              <a:spcAft>
                <a:spcPts val="1200"/>
              </a:spcAft>
              <a:buNone/>
            </a:pPr>
            <a:r>
              <a:rPr lang="en-GB"/>
              <a:t>A lane represents a pool of subordinate role.</a:t>
            </a:r>
            <a:endParaRPr/>
          </a:p>
        </p:txBody>
      </p:sp>
      <p:pic>
        <p:nvPicPr>
          <p:cNvPr id="165" name="Google Shape;165;p28"/>
          <p:cNvPicPr preferRelativeResize="0"/>
          <p:nvPr/>
        </p:nvPicPr>
        <p:blipFill rotWithShape="1">
          <a:blip r:embed="rId3">
            <a:alphaModFix/>
          </a:blip>
          <a:srcRect b="10233" l="0" r="0" t="0"/>
          <a:stretch/>
        </p:blipFill>
        <p:spPr>
          <a:xfrm>
            <a:off x="4897450" y="2428325"/>
            <a:ext cx="3934850" cy="192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produce a process map</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Consult with the experts. </a:t>
            </a:r>
            <a:endParaRPr/>
          </a:p>
          <a:p>
            <a:pPr indent="-317500" lvl="1" marL="914400" rtl="0" algn="l">
              <a:spcBef>
                <a:spcPts val="0"/>
              </a:spcBef>
              <a:spcAft>
                <a:spcPts val="0"/>
              </a:spcAft>
              <a:buSzPts val="1400"/>
              <a:buChar char="○"/>
            </a:pPr>
            <a:r>
              <a:rPr lang="en-GB"/>
              <a:t>These are the people managing and working with the process. </a:t>
            </a:r>
            <a:endParaRPr/>
          </a:p>
          <a:p>
            <a:pPr indent="-342900" lvl="0" marL="457200" rtl="0" algn="l">
              <a:spcBef>
                <a:spcPts val="0"/>
              </a:spcBef>
              <a:spcAft>
                <a:spcPts val="0"/>
              </a:spcAft>
              <a:buSzPts val="1800"/>
              <a:buChar char="●"/>
            </a:pPr>
            <a:r>
              <a:rPr lang="en-GB"/>
              <a:t>Identify the boundaries. </a:t>
            </a:r>
            <a:endParaRPr/>
          </a:p>
          <a:p>
            <a:pPr indent="-317500" lvl="1" marL="914400" rtl="0" algn="l">
              <a:spcBef>
                <a:spcPts val="0"/>
              </a:spcBef>
              <a:spcAft>
                <a:spcPts val="0"/>
              </a:spcAft>
              <a:buSzPts val="1400"/>
              <a:buChar char="○"/>
            </a:pPr>
            <a:r>
              <a:rPr lang="en-GB"/>
              <a:t>Where does the process begin? where does it end? Some processes will have more than one possible endings.</a:t>
            </a:r>
            <a:endParaRPr/>
          </a:p>
          <a:p>
            <a:pPr indent="-342900" lvl="0" marL="457200" rtl="0" algn="l">
              <a:spcBef>
                <a:spcPts val="0"/>
              </a:spcBef>
              <a:spcAft>
                <a:spcPts val="0"/>
              </a:spcAft>
              <a:buSzPts val="1800"/>
              <a:buChar char="●"/>
            </a:pPr>
            <a:r>
              <a:rPr lang="en-GB"/>
              <a:t>Identify the participants. </a:t>
            </a:r>
            <a:endParaRPr/>
          </a:p>
          <a:p>
            <a:pPr indent="-317500" lvl="1" marL="914400" rtl="0" algn="l">
              <a:spcBef>
                <a:spcPts val="0"/>
              </a:spcBef>
              <a:spcAft>
                <a:spcPts val="0"/>
              </a:spcAft>
              <a:buSzPts val="1400"/>
              <a:buChar char="○"/>
            </a:pPr>
            <a:r>
              <a:rPr lang="en-GB"/>
              <a:t>What roles are involved in the processes? </a:t>
            </a:r>
            <a:endParaRPr/>
          </a:p>
          <a:p>
            <a:pPr indent="-342900" lvl="0" marL="457200" rtl="0" algn="l">
              <a:spcBef>
                <a:spcPts val="0"/>
              </a:spcBef>
              <a:spcAft>
                <a:spcPts val="0"/>
              </a:spcAft>
              <a:buSzPts val="1800"/>
              <a:buChar char="●"/>
            </a:pPr>
            <a:r>
              <a:rPr lang="en-GB"/>
              <a:t>Identify and order the steps.  </a:t>
            </a:r>
            <a:endParaRPr/>
          </a:p>
          <a:p>
            <a:pPr indent="-317500" lvl="1" marL="914400" rtl="0" algn="l">
              <a:spcBef>
                <a:spcPts val="0"/>
              </a:spcBef>
              <a:spcAft>
                <a:spcPts val="0"/>
              </a:spcAft>
              <a:buSzPts val="1400"/>
              <a:buChar char="○"/>
            </a:pPr>
            <a:r>
              <a:rPr lang="en-GB"/>
              <a:t>What is done first? What is done next? By who? You can either stick to the strictly necessary information or choose to go into detail for every action.</a:t>
            </a:r>
            <a:endParaRPr/>
          </a:p>
          <a:p>
            <a:pPr indent="-317500" lvl="1" marL="914400" rtl="0" algn="l">
              <a:spcBef>
                <a:spcPts val="0"/>
              </a:spcBef>
              <a:spcAft>
                <a:spcPts val="0"/>
              </a:spcAft>
              <a:buSzPts val="1400"/>
              <a:buChar char="○"/>
            </a:pPr>
            <a:r>
              <a:rPr lang="en-GB"/>
              <a:t>Each action should trigger the subsequent step in the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produce a process map</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marR="0" rtl="0" algn="l">
              <a:lnSpc>
                <a:spcPct val="115000"/>
              </a:lnSpc>
              <a:spcBef>
                <a:spcPts val="0"/>
              </a:spcBef>
              <a:spcAft>
                <a:spcPts val="0"/>
              </a:spcAft>
              <a:buSzPct val="100000"/>
              <a:buChar char="●"/>
            </a:pPr>
            <a:r>
              <a:rPr lang="en-GB"/>
              <a:t>Draw an initial process flow. </a:t>
            </a:r>
            <a:endParaRPr/>
          </a:p>
          <a:p>
            <a:pPr indent="-304165" lvl="1" marL="914400" marR="0" rtl="0" algn="l">
              <a:lnSpc>
                <a:spcPct val="115000"/>
              </a:lnSpc>
              <a:spcBef>
                <a:spcPts val="0"/>
              </a:spcBef>
              <a:spcAft>
                <a:spcPts val="0"/>
              </a:spcAft>
              <a:buSzPct val="100000"/>
              <a:buChar char="○"/>
            </a:pPr>
            <a:r>
              <a:rPr lang="en-GB"/>
              <a:t>Make sure you’re using the appropriate symbols to map your processes steps: ovals for the beginning/end of process, rectangles for tasks/steps, diamonds for decision points and arrows to mark the process direction flow. </a:t>
            </a:r>
            <a:endParaRPr/>
          </a:p>
          <a:p>
            <a:pPr indent="-304165" lvl="1" marL="914400" marR="0" rtl="0" algn="l">
              <a:lnSpc>
                <a:spcPct val="115000"/>
              </a:lnSpc>
              <a:spcBef>
                <a:spcPts val="0"/>
              </a:spcBef>
              <a:spcAft>
                <a:spcPts val="0"/>
              </a:spcAft>
              <a:buSzPct val="100000"/>
              <a:buChar char="○"/>
            </a:pPr>
            <a:r>
              <a:rPr lang="en-GB"/>
              <a:t>Normally, only one arrow comes out of each box – if you’re faced with two arrows coming out of a box, you may need to add a </a:t>
            </a:r>
            <a:r>
              <a:rPr lang="en-GB" u="sng"/>
              <a:t>decision point</a:t>
            </a:r>
            <a:r>
              <a:rPr lang="en-GB"/>
              <a:t>.</a:t>
            </a:r>
            <a:endParaRPr/>
          </a:p>
          <a:p>
            <a:pPr indent="-304165" lvl="1" marL="914400" marR="0" rtl="0" algn="l">
              <a:lnSpc>
                <a:spcPct val="115000"/>
              </a:lnSpc>
              <a:spcBef>
                <a:spcPts val="0"/>
              </a:spcBef>
              <a:spcAft>
                <a:spcPts val="0"/>
              </a:spcAft>
              <a:buSzPct val="100000"/>
              <a:buChar char="○"/>
            </a:pPr>
            <a:r>
              <a:rPr lang="en-GB"/>
              <a:t>If the process you’re mapping is cyclical, make sure the feedback loop is closed, taking you back to the beginning.</a:t>
            </a:r>
            <a:endParaRPr/>
          </a:p>
          <a:p>
            <a:pPr indent="-325755" lvl="0" marL="457200" marR="0" rtl="0" algn="l">
              <a:lnSpc>
                <a:spcPct val="115000"/>
              </a:lnSpc>
              <a:spcBef>
                <a:spcPts val="0"/>
              </a:spcBef>
              <a:spcAft>
                <a:spcPts val="0"/>
              </a:spcAft>
              <a:buSzPct val="100000"/>
              <a:buChar char="●"/>
            </a:pPr>
            <a:r>
              <a:rPr lang="en-GB"/>
              <a:t>Check for completeness. </a:t>
            </a:r>
            <a:endParaRPr/>
          </a:p>
          <a:p>
            <a:pPr indent="-304165" lvl="1" marL="914400" marR="0" rtl="0" algn="l">
              <a:lnSpc>
                <a:spcPct val="115000"/>
              </a:lnSpc>
              <a:spcBef>
                <a:spcPts val="0"/>
              </a:spcBef>
              <a:spcAft>
                <a:spcPts val="0"/>
              </a:spcAft>
              <a:buSzPct val="100000"/>
              <a:buChar char="○"/>
            </a:pPr>
            <a:r>
              <a:rPr lang="en-GB"/>
              <a:t>Are all participants represented? Are all processes shown? Are there any alternatives that have not been considered? Refine and finalise.</a:t>
            </a:r>
            <a:endParaRPr/>
          </a:p>
          <a:p>
            <a:pPr indent="-325755" lvl="0" marL="457200" marR="0" rtl="0" algn="l">
              <a:lnSpc>
                <a:spcPct val="115000"/>
              </a:lnSpc>
              <a:spcBef>
                <a:spcPts val="0"/>
              </a:spcBef>
              <a:spcAft>
                <a:spcPts val="0"/>
              </a:spcAft>
              <a:buSzPct val="100000"/>
              <a:buChar char="●"/>
            </a:pPr>
            <a:r>
              <a:rPr lang="en-GB"/>
              <a:t>Review with the experts to ensure completeness.</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pic>
        <p:nvPicPr>
          <p:cNvPr id="183" name="Google Shape;183;p31"/>
          <p:cNvPicPr preferRelativeResize="0"/>
          <p:nvPr/>
        </p:nvPicPr>
        <p:blipFill>
          <a:blip r:embed="rId3">
            <a:alphaModFix/>
          </a:blip>
          <a:stretch>
            <a:fillRect/>
          </a:stretch>
        </p:blipFill>
        <p:spPr>
          <a:xfrm>
            <a:off x="1211350" y="2300450"/>
            <a:ext cx="6257925" cy="1314450"/>
          </a:xfrm>
          <a:prstGeom prst="rect">
            <a:avLst/>
          </a:prstGeom>
          <a:noFill/>
          <a:ln>
            <a:noFill/>
          </a:ln>
        </p:spPr>
      </p:pic>
      <p:sp>
        <p:nvSpPr>
          <p:cNvPr id="184" name="Google Shape;184;p31"/>
          <p:cNvSpPr txBox="1"/>
          <p:nvPr/>
        </p:nvSpPr>
        <p:spPr>
          <a:xfrm>
            <a:off x="2078100" y="160835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The hungry student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Risks and uncertainty</a:t>
            </a:r>
            <a:endParaRPr/>
          </a:p>
        </p:txBody>
      </p:sp>
      <p:sp>
        <p:nvSpPr>
          <p:cNvPr id="63" name="Google Shape;63;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 I need more resources?</a:t>
            </a:r>
            <a:endParaRPr/>
          </a:p>
          <a:p>
            <a:pPr indent="0" lvl="0" marL="0" rtl="0" algn="l">
              <a:spcBef>
                <a:spcPts val="1200"/>
              </a:spcBef>
              <a:spcAft>
                <a:spcPts val="0"/>
              </a:spcAft>
              <a:buNone/>
            </a:pPr>
            <a:r>
              <a:rPr lang="en-GB"/>
              <a:t>Do I need more knowledge? </a:t>
            </a:r>
            <a:endParaRPr/>
          </a:p>
          <a:p>
            <a:pPr indent="0" lvl="0" marL="0" rtl="0" algn="l">
              <a:spcBef>
                <a:spcPts val="1200"/>
              </a:spcBef>
              <a:spcAft>
                <a:spcPts val="0"/>
              </a:spcAft>
              <a:buNone/>
            </a:pPr>
            <a:r>
              <a:rPr lang="en-GB"/>
              <a:t>Why does it matter? </a:t>
            </a:r>
            <a:endParaRPr/>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311707" y="2812701"/>
            <a:ext cx="3067418" cy="1997125"/>
          </a:xfrm>
          <a:prstGeom prst="rect">
            <a:avLst/>
          </a:prstGeom>
          <a:noFill/>
          <a:ln>
            <a:noFill/>
          </a:ln>
        </p:spPr>
      </p:pic>
      <p:pic>
        <p:nvPicPr>
          <p:cNvPr id="65" name="Google Shape;65;p14"/>
          <p:cNvPicPr preferRelativeResize="0"/>
          <p:nvPr/>
        </p:nvPicPr>
        <p:blipFill>
          <a:blip r:embed="rId4">
            <a:alphaModFix/>
          </a:blip>
          <a:stretch>
            <a:fillRect/>
          </a:stretch>
        </p:blipFill>
        <p:spPr>
          <a:xfrm>
            <a:off x="4375450" y="1017451"/>
            <a:ext cx="4456849" cy="37923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BPMN Example - scenario</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Creating a bill: In order to create the bill, a discount needs to be computed. The sum of the order and the customer type are the relevant criteria to compute the discount.</a:t>
            </a:r>
            <a:endParaRPr/>
          </a:p>
          <a:p>
            <a:pPr indent="0" lvl="0" marL="0" rtl="0" algn="l">
              <a:spcBef>
                <a:spcPts val="120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2301238" y="2165400"/>
            <a:ext cx="4541525" cy="240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rPr lang="en-GB"/>
              <a:t>Pizza </a:t>
            </a:r>
            <a:endParaRPr/>
          </a:p>
          <a:p>
            <a:pPr indent="0" lvl="0" marL="0" rtl="0" algn="l">
              <a:spcBef>
                <a:spcPts val="0"/>
              </a:spcBef>
              <a:spcAft>
                <a:spcPts val="0"/>
              </a:spcAft>
              <a:buNone/>
            </a:pPr>
            <a:r>
              <a:rPr lang="en-GB"/>
              <a:t>Place</a:t>
            </a:r>
            <a:endParaRPr/>
          </a:p>
        </p:txBody>
      </p:sp>
      <p:pic>
        <p:nvPicPr>
          <p:cNvPr id="197" name="Google Shape;197;p33"/>
          <p:cNvPicPr preferRelativeResize="0"/>
          <p:nvPr/>
        </p:nvPicPr>
        <p:blipFill rotWithShape="1">
          <a:blip r:embed="rId3">
            <a:alphaModFix/>
          </a:blip>
          <a:srcRect b="7388" l="2798" r="5760" t="19016"/>
          <a:stretch/>
        </p:blipFill>
        <p:spPr>
          <a:xfrm>
            <a:off x="2286100" y="72125"/>
            <a:ext cx="6767299" cy="485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know that ‘this’ is what we need?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Uncertainties manifest themselves as ignorance and doubt.</a:t>
            </a:r>
            <a:endParaRPr/>
          </a:p>
          <a:p>
            <a:pPr indent="0" lvl="0" marL="0" rtl="0" algn="l">
              <a:spcBef>
                <a:spcPts val="1200"/>
              </a:spcBef>
              <a:spcAft>
                <a:spcPts val="0"/>
              </a:spcAft>
              <a:buNone/>
            </a:pPr>
            <a:r>
              <a:rPr lang="en-GB"/>
              <a:t>What do we need? Why do we need it?</a:t>
            </a:r>
            <a:endParaRPr/>
          </a:p>
          <a:p>
            <a:pPr indent="-342900" lvl="0" marL="457200" rtl="0" algn="l">
              <a:spcBef>
                <a:spcPts val="1200"/>
              </a:spcBef>
              <a:spcAft>
                <a:spcPts val="0"/>
              </a:spcAft>
              <a:buSzPts val="1800"/>
              <a:buAutoNum type="arabicPeriod"/>
            </a:pPr>
            <a:r>
              <a:rPr lang="en-GB"/>
              <a:t>Opportunity</a:t>
            </a:r>
            <a:endParaRPr/>
          </a:p>
          <a:p>
            <a:pPr indent="-342900" lvl="0" marL="457200" rtl="0" algn="l">
              <a:spcBef>
                <a:spcPts val="0"/>
              </a:spcBef>
              <a:spcAft>
                <a:spcPts val="0"/>
              </a:spcAft>
              <a:buSzPts val="1800"/>
              <a:buAutoNum type="arabicPeriod"/>
            </a:pPr>
            <a:r>
              <a:rPr lang="en-GB"/>
              <a:t>Evaluate the opportunity</a:t>
            </a:r>
            <a:endParaRPr/>
          </a:p>
          <a:p>
            <a:pPr indent="-317500" lvl="1" marL="914400" rtl="0" algn="l">
              <a:spcBef>
                <a:spcPts val="0"/>
              </a:spcBef>
              <a:spcAft>
                <a:spcPts val="0"/>
              </a:spcAft>
              <a:buSzPts val="1400"/>
              <a:buAutoNum type="alphaLcPeriod"/>
            </a:pPr>
            <a:r>
              <a:rPr lang="en-GB"/>
              <a:t>Personal evaluation (thinking about the opportunity)</a:t>
            </a:r>
            <a:endParaRPr/>
          </a:p>
          <a:p>
            <a:pPr indent="-317500" lvl="1" marL="914400" rtl="0" algn="l">
              <a:spcBef>
                <a:spcPts val="0"/>
              </a:spcBef>
              <a:spcAft>
                <a:spcPts val="0"/>
              </a:spcAft>
              <a:buSzPts val="1400"/>
              <a:buAutoNum type="alphaLcPeriod"/>
            </a:pPr>
            <a:r>
              <a:rPr lang="en-GB"/>
              <a:t>Feasibility study (formal 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SWOT analysis</a:t>
            </a:r>
            <a:endParaRPr/>
          </a:p>
        </p:txBody>
      </p:sp>
      <p:sp>
        <p:nvSpPr>
          <p:cNvPr id="77" name="Google Shape;77;p16"/>
          <p:cNvSpPr txBox="1"/>
          <p:nvPr>
            <p:ph idx="1" type="body"/>
          </p:nvPr>
        </p:nvSpPr>
        <p:spPr>
          <a:xfrm>
            <a:off x="311700" y="1152475"/>
            <a:ext cx="323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GB"/>
              <a:t>S</a:t>
            </a:r>
            <a:r>
              <a:rPr lang="en-GB"/>
              <a:t>trengths</a:t>
            </a:r>
            <a:endParaRPr/>
          </a:p>
          <a:p>
            <a:pPr indent="0" lvl="0" marL="0" rtl="0" algn="l">
              <a:spcBef>
                <a:spcPts val="1200"/>
              </a:spcBef>
              <a:spcAft>
                <a:spcPts val="0"/>
              </a:spcAft>
              <a:buNone/>
            </a:pPr>
            <a:r>
              <a:rPr b="1" lang="en-GB"/>
              <a:t>W</a:t>
            </a:r>
            <a:r>
              <a:rPr lang="en-GB"/>
              <a:t>eaknesses</a:t>
            </a:r>
            <a:endParaRPr/>
          </a:p>
          <a:p>
            <a:pPr indent="0" lvl="0" marL="0" rtl="0" algn="l">
              <a:spcBef>
                <a:spcPts val="1200"/>
              </a:spcBef>
              <a:spcAft>
                <a:spcPts val="0"/>
              </a:spcAft>
              <a:buNone/>
            </a:pPr>
            <a:r>
              <a:rPr b="1" lang="en-GB"/>
              <a:t>O</a:t>
            </a:r>
            <a:r>
              <a:rPr lang="en-GB"/>
              <a:t>pportunities</a:t>
            </a:r>
            <a:endParaRPr/>
          </a:p>
          <a:p>
            <a:pPr indent="0" lvl="0" marL="0" rtl="0" algn="l">
              <a:spcBef>
                <a:spcPts val="1200"/>
              </a:spcBef>
              <a:spcAft>
                <a:spcPts val="0"/>
              </a:spcAft>
              <a:buNone/>
            </a:pPr>
            <a:r>
              <a:rPr b="1" lang="en-GB"/>
              <a:t>T</a:t>
            </a:r>
            <a:r>
              <a:rPr lang="en-GB"/>
              <a:t>hreats</a:t>
            </a:r>
            <a:endParaRPr/>
          </a:p>
          <a:p>
            <a:pPr indent="0" lvl="0" marL="0" rtl="0" algn="l">
              <a:spcBef>
                <a:spcPts val="1200"/>
              </a:spcBef>
              <a:spcAft>
                <a:spcPts val="1200"/>
              </a:spcAft>
              <a:buNone/>
            </a:pPr>
            <a:r>
              <a:t/>
            </a:r>
            <a:endParaRPr/>
          </a:p>
        </p:txBody>
      </p:sp>
      <p:pic>
        <p:nvPicPr>
          <p:cNvPr descr="To find more about Personal SWOT Analysis, check out our article at: https://www.mindtools.com/personalswot&#10;&#10;SWOT Analysis is a tool that many businesses use as part of developing their strategies. &#10;&#10;It stands for strengths, weaknesses, opportunities, and threats, and it helps organizations think about what they should and shouldn’t be doing. &#10;&#10;But, you can use this framework on a personal level as well. To spot opportunities that you didn't know existed, for instance, or to identify problems or circumstances that might have a negative effect on your career.&#10;&#10;So why not carry out your own Personal SWOT today? Find out how by watching this short video." id="78" name="Google Shape;78;p16" title="How to Carry Out a Personal SWOT Analysis">
            <a:hlinkClick r:id="rId3"/>
          </p:cNvPr>
          <p:cNvPicPr preferRelativeResize="0"/>
          <p:nvPr/>
        </p:nvPicPr>
        <p:blipFill>
          <a:blip r:embed="rId4">
            <a:alphaModFix/>
          </a:blip>
          <a:stretch>
            <a:fillRect/>
          </a:stretch>
        </p:blipFill>
        <p:spPr>
          <a:xfrm>
            <a:off x="3822675" y="114617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to document and how?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t>Why do we document the current situation?</a:t>
            </a:r>
            <a:r>
              <a:rPr lang="en-GB"/>
              <a:t> </a:t>
            </a:r>
            <a:endParaRPr/>
          </a:p>
          <a:p>
            <a:pPr indent="-317500" lvl="1" marL="914400" rtl="0" algn="l">
              <a:spcBef>
                <a:spcPts val="0"/>
              </a:spcBef>
              <a:spcAft>
                <a:spcPts val="0"/>
              </a:spcAft>
              <a:buSzPts val="1400"/>
              <a:buChar char="○"/>
            </a:pPr>
            <a:r>
              <a:rPr lang="en-GB"/>
              <a:t>To aid analysis – highlight the flaws</a:t>
            </a:r>
            <a:endParaRPr/>
          </a:p>
          <a:p>
            <a:pPr indent="-317500" lvl="1" marL="914400" rtl="0" algn="l">
              <a:spcBef>
                <a:spcPts val="0"/>
              </a:spcBef>
              <a:spcAft>
                <a:spcPts val="0"/>
              </a:spcAft>
              <a:buSzPts val="1400"/>
              <a:buChar char="○"/>
            </a:pPr>
            <a:r>
              <a:rPr lang="en-GB"/>
              <a:t>Assist with design</a:t>
            </a:r>
            <a:endParaRPr/>
          </a:p>
          <a:p>
            <a:pPr indent="-317500" lvl="1" marL="914400" rtl="0" algn="l">
              <a:spcBef>
                <a:spcPts val="0"/>
              </a:spcBef>
              <a:spcAft>
                <a:spcPts val="0"/>
              </a:spcAft>
              <a:buSzPts val="1400"/>
              <a:buChar char="○"/>
            </a:pPr>
            <a:r>
              <a:rPr lang="en-GB"/>
              <a:t>To identify change</a:t>
            </a:r>
            <a:endParaRPr/>
          </a:p>
          <a:p>
            <a:pPr indent="-342900" lvl="0" marL="457200" rtl="0" algn="l">
              <a:spcBef>
                <a:spcPts val="0"/>
              </a:spcBef>
              <a:spcAft>
                <a:spcPts val="0"/>
              </a:spcAft>
              <a:buSzPts val="1800"/>
              <a:buChar char="●"/>
            </a:pPr>
            <a:r>
              <a:rPr lang="en-GB"/>
              <a:t>How do we document it? </a:t>
            </a:r>
            <a:endParaRPr/>
          </a:p>
          <a:p>
            <a:pPr indent="-317500" lvl="1" marL="914400" rtl="0" algn="l">
              <a:spcBef>
                <a:spcPts val="0"/>
              </a:spcBef>
              <a:spcAft>
                <a:spcPts val="0"/>
              </a:spcAft>
              <a:buSzPts val="1400"/>
              <a:buChar char="○"/>
            </a:pPr>
            <a:r>
              <a:rPr lang="en-GB"/>
              <a:t>A number of techniques such as: Business Process Modelling (e.g. BPMN and Activity diagrams), Use case diagrams (last week).</a:t>
            </a:r>
            <a:endParaRPr/>
          </a:p>
          <a:p>
            <a:pPr indent="-342900" lvl="0" marL="457200" rtl="0" algn="l">
              <a:spcBef>
                <a:spcPts val="0"/>
              </a:spcBef>
              <a:spcAft>
                <a:spcPts val="0"/>
              </a:spcAft>
              <a:buSzPts val="1800"/>
              <a:buChar char="●"/>
            </a:pPr>
            <a:r>
              <a:rPr lang="en-GB" u="sng"/>
              <a:t>Use the same techniques to document the proposed system</a:t>
            </a:r>
            <a:endParaRPr u="sng"/>
          </a:p>
          <a:p>
            <a:pPr indent="-342900" lvl="0" marL="457200" rtl="0" algn="l">
              <a:spcBef>
                <a:spcPts val="0"/>
              </a:spcBef>
              <a:spcAft>
                <a:spcPts val="0"/>
              </a:spcAft>
              <a:buSzPts val="1800"/>
              <a:buChar char="●"/>
            </a:pPr>
            <a:r>
              <a:rPr lang="en-GB"/>
              <a:t>We are going to use BPMN diagrams</a:t>
            </a:r>
            <a:endParaRPr/>
          </a:p>
          <a:p>
            <a:pPr indent="-317500" lvl="1" marL="914400" rtl="0" algn="l">
              <a:spcBef>
                <a:spcPts val="0"/>
              </a:spcBef>
              <a:spcAft>
                <a:spcPts val="0"/>
              </a:spcAft>
              <a:buSzPts val="1400"/>
              <a:buChar char="○"/>
            </a:pPr>
            <a:r>
              <a:rPr lang="en-GB"/>
              <a:t>Widely used in Industry</a:t>
            </a:r>
            <a:endParaRPr/>
          </a:p>
          <a:p>
            <a:pPr indent="-317500" lvl="1" marL="914400" rtl="0" algn="l">
              <a:spcBef>
                <a:spcPts val="0"/>
              </a:spcBef>
              <a:spcAft>
                <a:spcPts val="0"/>
              </a:spcAft>
              <a:buSzPts val="1400"/>
              <a:buChar char="○"/>
            </a:pPr>
            <a:r>
              <a:rPr lang="en-GB"/>
              <a:t>Adaptation of flowcharts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Process Modelling</a:t>
            </a:r>
            <a:endParaRPr/>
          </a:p>
        </p:txBody>
      </p:sp>
      <p:pic>
        <p:nvPicPr>
          <p:cNvPr id="90" name="Google Shape;90;p18"/>
          <p:cNvPicPr preferRelativeResize="0"/>
          <p:nvPr/>
        </p:nvPicPr>
        <p:blipFill rotWithShape="1">
          <a:blip r:embed="rId3">
            <a:alphaModFix/>
          </a:blip>
          <a:srcRect b="3409" l="2597" r="2597" t="0"/>
          <a:stretch/>
        </p:blipFill>
        <p:spPr>
          <a:xfrm>
            <a:off x="526288" y="1017350"/>
            <a:ext cx="7818753" cy="3885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Process Modelling</a:t>
            </a:r>
            <a:endParaRPr/>
          </a:p>
        </p:txBody>
      </p:sp>
      <p:sp>
        <p:nvSpPr>
          <p:cNvPr id="96" name="Google Shape;96;p19"/>
          <p:cNvSpPr txBox="1"/>
          <p:nvPr>
            <p:ph idx="1" type="body"/>
          </p:nvPr>
        </p:nvSpPr>
        <p:spPr>
          <a:xfrm>
            <a:off x="311700" y="113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BPM helps us to understand business current processes and identify opportunities to improve them.</a:t>
            </a:r>
            <a:endParaRPr/>
          </a:p>
          <a:p>
            <a:pPr indent="0" lvl="0" marL="0" rtl="0" algn="l">
              <a:spcBef>
                <a:spcPts val="1200"/>
              </a:spcBef>
              <a:spcAft>
                <a:spcPts val="0"/>
              </a:spcAft>
              <a:buNone/>
            </a:pPr>
            <a:r>
              <a:rPr lang="en-GB"/>
              <a:t>BPM helps leaders maintain consistent processes and adapt to and evolve with changes effectively.</a:t>
            </a:r>
            <a:endParaRPr/>
          </a:p>
          <a:p>
            <a:pPr indent="0" lvl="0" marL="0" rtl="0" algn="l">
              <a:spcBef>
                <a:spcPts val="1200"/>
              </a:spcBef>
              <a:spcAft>
                <a:spcPts val="0"/>
              </a:spcAft>
              <a:buNone/>
            </a:pPr>
            <a:r>
              <a:rPr lang="en-GB"/>
              <a:t>Consistent, standard processes improve efficiency across the board.</a:t>
            </a:r>
            <a:endParaRPr/>
          </a:p>
          <a:p>
            <a:pPr indent="0" lvl="0" marL="0" rtl="0" algn="l">
              <a:spcBef>
                <a:spcPts val="1200"/>
              </a:spcBef>
              <a:spcAft>
                <a:spcPts val="1200"/>
              </a:spcAft>
              <a:buNone/>
            </a:pPr>
            <a:r>
              <a:rPr lang="en-GB"/>
              <a:t>BPM helps prevent bottlenecks and miscommunications.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BPMN 2.0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u="sng">
                <a:solidFill>
                  <a:schemeClr val="hlink"/>
                </a:solidFill>
                <a:hlinkClick r:id="rId3"/>
              </a:rPr>
              <a:t>https://www.omg.org/spec/BPMN/2.0/About-BPMN/</a:t>
            </a:r>
            <a:endParaRPr/>
          </a:p>
          <a:p>
            <a:pPr indent="0" lvl="0" marL="0" rtl="0" algn="l">
              <a:spcBef>
                <a:spcPts val="1200"/>
              </a:spcBef>
              <a:spcAft>
                <a:spcPts val="0"/>
              </a:spcAft>
              <a:buNone/>
            </a:pPr>
            <a:r>
              <a:rPr lang="en-GB"/>
              <a:t>Key elements are:</a:t>
            </a:r>
            <a:endParaRPr/>
          </a:p>
          <a:p>
            <a:pPr indent="-334327" lvl="0" marL="457200" rtl="0" algn="l">
              <a:spcBef>
                <a:spcPts val="1200"/>
              </a:spcBef>
              <a:spcAft>
                <a:spcPts val="0"/>
              </a:spcAft>
              <a:buSzPct val="100000"/>
              <a:buChar char="●"/>
            </a:pPr>
            <a:r>
              <a:rPr lang="en-GB"/>
              <a:t>Process</a:t>
            </a:r>
            <a:endParaRPr/>
          </a:p>
          <a:p>
            <a:pPr indent="-334327" lvl="0" marL="457200" rtl="0" algn="l">
              <a:spcBef>
                <a:spcPts val="0"/>
              </a:spcBef>
              <a:spcAft>
                <a:spcPts val="0"/>
              </a:spcAft>
              <a:buSzPct val="100000"/>
              <a:buChar char="●"/>
            </a:pPr>
            <a:r>
              <a:rPr lang="en-GB"/>
              <a:t>Lane</a:t>
            </a:r>
            <a:endParaRPr/>
          </a:p>
          <a:p>
            <a:pPr indent="-334327" lvl="0" marL="457200" rtl="0" algn="l">
              <a:spcBef>
                <a:spcPts val="0"/>
              </a:spcBef>
              <a:spcAft>
                <a:spcPts val="0"/>
              </a:spcAft>
              <a:buSzPct val="100000"/>
              <a:buChar char="●"/>
            </a:pPr>
            <a:r>
              <a:rPr lang="en-GB"/>
              <a:t>Events</a:t>
            </a:r>
            <a:endParaRPr/>
          </a:p>
          <a:p>
            <a:pPr indent="-334327" lvl="0" marL="457200" rtl="0" algn="l">
              <a:spcBef>
                <a:spcPts val="0"/>
              </a:spcBef>
              <a:spcAft>
                <a:spcPts val="0"/>
              </a:spcAft>
              <a:buSzPct val="100000"/>
              <a:buChar char="●"/>
            </a:pPr>
            <a:r>
              <a:rPr lang="en-GB"/>
              <a:t>Tasks</a:t>
            </a:r>
            <a:endParaRPr/>
          </a:p>
          <a:p>
            <a:pPr indent="-334327" lvl="0" marL="457200" rtl="0" algn="l">
              <a:spcBef>
                <a:spcPts val="0"/>
              </a:spcBef>
              <a:spcAft>
                <a:spcPts val="0"/>
              </a:spcAft>
              <a:buSzPct val="100000"/>
              <a:buChar char="●"/>
            </a:pPr>
            <a:r>
              <a:rPr lang="en-GB"/>
              <a:t>Gateways</a:t>
            </a:r>
            <a:endParaRPr/>
          </a:p>
          <a:p>
            <a:pPr indent="-334327" lvl="0" marL="457200" rtl="0" algn="l">
              <a:spcBef>
                <a:spcPts val="0"/>
              </a:spcBef>
              <a:spcAft>
                <a:spcPts val="0"/>
              </a:spcAft>
              <a:buSzPct val="100000"/>
              <a:buChar char="●"/>
            </a:pPr>
            <a:r>
              <a:rPr lang="en-GB"/>
              <a:t>Data Objects</a:t>
            </a:r>
            <a:endParaRPr/>
          </a:p>
          <a:p>
            <a:pPr indent="-334327" lvl="0" marL="457200" rtl="0" algn="l">
              <a:spcBef>
                <a:spcPts val="0"/>
              </a:spcBef>
              <a:spcAft>
                <a:spcPts val="0"/>
              </a:spcAft>
              <a:buSzPct val="100000"/>
              <a:buChar char="●"/>
            </a:pPr>
            <a:r>
              <a:rPr lang="en-GB"/>
              <a:t>Sequence flow</a:t>
            </a:r>
            <a:endParaRPr/>
          </a:p>
          <a:p>
            <a:pPr indent="-334327" lvl="0" marL="457200" rtl="0" algn="l">
              <a:spcBef>
                <a:spcPts val="0"/>
              </a:spcBef>
              <a:spcAft>
                <a:spcPts val="0"/>
              </a:spcAft>
              <a:buSzPct val="100000"/>
              <a:buChar char="●"/>
            </a:pPr>
            <a:r>
              <a:rPr lang="en-GB"/>
              <a:t>Message flow</a:t>
            </a:r>
            <a:endParaRPr/>
          </a:p>
          <a:p>
            <a:pPr indent="0" lvl="0" marL="0" rtl="0" algn="l">
              <a:spcBef>
                <a:spcPts val="1200"/>
              </a:spcBef>
              <a:spcAft>
                <a:spcPts val="1200"/>
              </a:spcAft>
              <a:buNone/>
            </a:pPr>
            <a:r>
              <a:t/>
            </a:r>
            <a:endParaRPr/>
          </a:p>
        </p:txBody>
      </p:sp>
      <p:pic>
        <p:nvPicPr>
          <p:cNvPr descr="BPMN diagrams consist of two main types of elements: nodes and connections. In BPMN 2.0, nodes are represented with data, flow objects, swim lanes and artifacts whereas connections are represented with connecting objects.&#10;&#10;This video is part of the BPMN Distilled Series from Orbus Software. Make sure you check for the next the video in the series next week.&#10;&#10;To find out more information, please visit: orbussoftware.com/business-process-analysis/" id="103" name="Google Shape;103;p20" title="What Constitutes a BPMN Process Diagram?">
            <a:hlinkClick r:id="rId4"/>
          </p:cNvPr>
          <p:cNvPicPr preferRelativeResize="0"/>
          <p:nvPr/>
        </p:nvPicPr>
        <p:blipFill>
          <a:blip r:embed="rId5">
            <a:alphaModFix/>
          </a:blip>
          <a:stretch>
            <a:fillRect/>
          </a:stretch>
        </p:blipFill>
        <p:spPr>
          <a:xfrm>
            <a:off x="4260300" y="15897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Core BPMN Elements</a:t>
            </a:r>
            <a:endParaRPr/>
          </a:p>
        </p:txBody>
      </p:sp>
      <p:pic>
        <p:nvPicPr>
          <p:cNvPr id="109" name="Google Shape;109;p21"/>
          <p:cNvPicPr preferRelativeResize="0"/>
          <p:nvPr/>
        </p:nvPicPr>
        <p:blipFill>
          <a:blip r:embed="rId3">
            <a:alphaModFix/>
          </a:blip>
          <a:stretch>
            <a:fillRect/>
          </a:stretch>
        </p:blipFill>
        <p:spPr>
          <a:xfrm>
            <a:off x="829175" y="1082275"/>
            <a:ext cx="7175456" cy="382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