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0"/>
  </p:notesMasterIdLst>
  <p:handoutMasterIdLst>
    <p:handoutMasterId r:id="rId21"/>
  </p:handoutMasterIdLst>
  <p:sldIdLst>
    <p:sldId id="365" r:id="rId2"/>
    <p:sldId id="407" r:id="rId3"/>
    <p:sldId id="379" r:id="rId4"/>
    <p:sldId id="431" r:id="rId5"/>
    <p:sldId id="434" r:id="rId6"/>
    <p:sldId id="435" r:id="rId7"/>
    <p:sldId id="436" r:id="rId8"/>
    <p:sldId id="432" r:id="rId9"/>
    <p:sldId id="408" r:id="rId10"/>
    <p:sldId id="438" r:id="rId11"/>
    <p:sldId id="440" r:id="rId12"/>
    <p:sldId id="454" r:id="rId13"/>
    <p:sldId id="441" r:id="rId14"/>
    <p:sldId id="453" r:id="rId15"/>
    <p:sldId id="443" r:id="rId16"/>
    <p:sldId id="445" r:id="rId17"/>
    <p:sldId id="446" r:id="rId18"/>
    <p:sldId id="3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EDACF7-CBE9-4DE2-9203-2AA84496B4BC}">
          <p14:sldIdLst>
            <p14:sldId id="365"/>
            <p14:sldId id="407"/>
            <p14:sldId id="379"/>
            <p14:sldId id="431"/>
            <p14:sldId id="434"/>
            <p14:sldId id="435"/>
            <p14:sldId id="436"/>
            <p14:sldId id="432"/>
            <p14:sldId id="408"/>
            <p14:sldId id="438"/>
            <p14:sldId id="440"/>
            <p14:sldId id="454"/>
            <p14:sldId id="441"/>
            <p14:sldId id="453"/>
            <p14:sldId id="443"/>
            <p14:sldId id="445"/>
            <p14:sldId id="446"/>
          </p14:sldIdLst>
        </p14:section>
        <p14:section name="Untitled Section" id="{13540975-14A0-4521-BDD6-27C7907256C0}">
          <p14:sldIdLst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91">
          <p15:clr>
            <a:srgbClr val="A4A3A4"/>
          </p15:clr>
        </p15:guide>
        <p15:guide id="3" orient="horz" pos="3870">
          <p15:clr>
            <a:srgbClr val="A4A3A4"/>
          </p15:clr>
        </p15:guide>
        <p15:guide id="4" orient="horz" pos="1069">
          <p15:clr>
            <a:srgbClr val="A4A3A4"/>
          </p15:clr>
        </p15:guide>
        <p15:guide id="5" orient="horz" pos="1955">
          <p15:clr>
            <a:srgbClr val="A4A3A4"/>
          </p15:clr>
        </p15:guide>
        <p15:guide id="6" orient="horz" pos="357">
          <p15:clr>
            <a:srgbClr val="A4A3A4"/>
          </p15:clr>
        </p15:guide>
        <p15:guide id="7" pos="5550">
          <p15:clr>
            <a:srgbClr val="A4A3A4"/>
          </p15:clr>
        </p15:guide>
        <p15:guide id="8" pos="3078">
          <p15:clr>
            <a:srgbClr val="A4A3A4"/>
          </p15:clr>
        </p15:guide>
        <p15:guide id="9" pos="2533">
          <p15:clr>
            <a:srgbClr val="A4A3A4"/>
          </p15:clr>
        </p15:guide>
        <p15:guide id="10" pos="3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4770" autoAdjust="0"/>
  </p:normalViewPr>
  <p:slideViewPr>
    <p:cSldViewPr snapToGrid="0">
      <p:cViewPr varScale="1">
        <p:scale>
          <a:sx n="96" d="100"/>
          <a:sy n="96" d="100"/>
        </p:scale>
        <p:origin x="1896" y="84"/>
      </p:cViewPr>
      <p:guideLst>
        <p:guide orient="horz" pos="2160"/>
        <p:guide orient="horz" pos="791"/>
        <p:guide orient="horz" pos="3870"/>
        <p:guide orient="horz" pos="1069"/>
        <p:guide orient="horz" pos="1955"/>
        <p:guide orient="horz" pos="357"/>
        <p:guide pos="5550"/>
        <p:guide pos="3078"/>
        <p:guide pos="2533"/>
        <p:guide pos="36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"/>
    </p:cViewPr>
  </p:sorterViewPr>
  <p:notesViewPr>
    <p:cSldViewPr snapToGrid="0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0E4229BE-3042-445E-A20F-5C7D3641F6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E4FDFC6-9B57-4F21-A98F-E2EB361EA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4FE1C-325C-4DC8-BBC1-0282F71A5968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A57F86A-4E50-47AC-8466-D6EC7B6B87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A0FE093-C2FD-4CBB-9E23-E2A31EC0B3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1801E-884E-4CFF-9FDA-DB575CD03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36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AF676-6C75-4EB8-89B0-06311F1A4E7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A84D8-D690-4E28-AF9C-7EC52C5D5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923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A84D8-D690-4E28-AF9C-7EC52C5D5E1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53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A84D8-D690-4E28-AF9C-7EC52C5D5E1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22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b="1"/>
              <a:t>OECD</a:t>
            </a:r>
            <a:r>
              <a:rPr lang="en-US"/>
              <a:t> – </a:t>
            </a:r>
            <a:r>
              <a:rPr lang="en-US" i="1"/>
              <a:t>Organisation for Economic Co-operation and Development</a:t>
            </a:r>
          </a:p>
          <a:p>
            <a:r>
              <a:rPr lang="en-US"/>
              <a:t>An international organization of 38 countries (mostly developed) that promotes policies to improve economic and social well-being.</a:t>
            </a:r>
          </a:p>
          <a:p>
            <a:endParaRPr lang="en-US" i="1"/>
          </a:p>
          <a:p>
            <a:r>
              <a:rPr lang="en-US"/>
              <a:t>BLS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U.S. Bureau of Labor Statistics</a:t>
            </a:r>
            <a:endParaRPr lang="en-SG"/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A84D8-D690-4E28-AF9C-7EC52C5D5E1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412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A84D8-D690-4E28-AF9C-7EC52C5D5E1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643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A84D8-D690-4E28-AF9C-7EC52C5D5E1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139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Who Is Most at Risk?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A84D8-D690-4E28-AF9C-7EC52C5D5E1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68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Jobs Gaining or Losing Ground in the Age of Automation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A84D8-D690-4E28-AF9C-7EC52C5D5E1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58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Afbeelding 22">
            <a:extLst>
              <a:ext uri="{FF2B5EF4-FFF2-40B4-BE49-F238E27FC236}">
                <a16:creationId xmlns:a16="http://schemas.microsoft.com/office/drawing/2014/main" id="{E63E3581-10E1-4073-944D-F8E146E171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A199696C-1A0F-4C0D-85B6-89CC710B73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4983" y="3991479"/>
            <a:ext cx="7632772" cy="11679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45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EDIT TITLE</a:t>
            </a:r>
            <a:endParaRPr lang="en-GB" dirty="0"/>
          </a:p>
        </p:txBody>
      </p:sp>
      <p:sp>
        <p:nvSpPr>
          <p:cNvPr id="12" name="Ondertitel 2">
            <a:extLst>
              <a:ext uri="{FF2B5EF4-FFF2-40B4-BE49-F238E27FC236}">
                <a16:creationId xmlns:a16="http://schemas.microsoft.com/office/drawing/2014/main" id="{7D927364-844D-4A85-B6EB-FBFEED2E48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spc="50" baseline="0">
                <a:solidFill>
                  <a:schemeClr val="tx2"/>
                </a:solidFill>
                <a:latin typeface="+mn-lt"/>
                <a:ea typeface="Aero Light" pitchFamily="50" charset="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Click to edit subtitle </a:t>
            </a:r>
            <a:endParaRPr lang="en-GB" dirty="0"/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id="{BFA6C715-12C9-4F92-B6DE-60323A6EC8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983" y="5788551"/>
            <a:ext cx="5823635" cy="681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spc="50" baseline="0">
                <a:solidFill>
                  <a:schemeClr val="tx2"/>
                </a:solidFill>
                <a:latin typeface="+mj-lt"/>
                <a:ea typeface="Aero Light" pitchFamily="50" charset="2"/>
              </a:defRPr>
            </a:lvl1pPr>
          </a:lstStyle>
          <a:p>
            <a:pPr lvl="0"/>
            <a:r>
              <a:rPr lang="nl-NL" dirty="0"/>
              <a:t>Click to add presenter’s name and job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886325" y="566738"/>
            <a:ext cx="3924300" cy="286226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4F078DCB-93EE-4BE7-A995-4A147D857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904" y="560367"/>
            <a:ext cx="4523421" cy="113667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ADD TITLE</a:t>
            </a:r>
            <a:endParaRPr lang="en-GB" dirty="0"/>
          </a:p>
        </p:txBody>
      </p:sp>
      <p:pic>
        <p:nvPicPr>
          <p:cNvPr id="5" name="Afbeelding 13">
            <a:extLst>
              <a:ext uri="{FF2B5EF4-FFF2-40B4-BE49-F238E27FC236}">
                <a16:creationId xmlns:a16="http://schemas.microsoft.com/office/drawing/2014/main" id="{A6DEE0E1-E6DD-48F9-961A-927DFCE674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886325" y="547689"/>
            <a:ext cx="3924300" cy="288131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886325" y="3425979"/>
            <a:ext cx="3924300" cy="270812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09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4F078DCB-93EE-4BE7-A995-4A147D857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904" y="560367"/>
            <a:ext cx="8447720" cy="113667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ADD TITLE</a:t>
            </a:r>
            <a:endParaRPr lang="en-GB" dirty="0"/>
          </a:p>
        </p:txBody>
      </p:sp>
      <p:pic>
        <p:nvPicPr>
          <p:cNvPr id="5" name="Afbeelding 13">
            <a:extLst>
              <a:ext uri="{FF2B5EF4-FFF2-40B4-BE49-F238E27FC236}">
                <a16:creationId xmlns:a16="http://schemas.microsoft.com/office/drawing/2014/main" id="{A6DEE0E1-E6DD-48F9-961A-927DFCE674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8711" y="1708353"/>
            <a:ext cx="8441913" cy="44257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682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4F078DCB-93EE-4BE7-A995-4A147D857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904" y="560367"/>
            <a:ext cx="8447720" cy="113667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ADD TITLE</a:t>
            </a:r>
            <a:endParaRPr lang="en-GB" dirty="0"/>
          </a:p>
        </p:txBody>
      </p:sp>
      <p:pic>
        <p:nvPicPr>
          <p:cNvPr id="5" name="Afbeelding 13">
            <a:extLst>
              <a:ext uri="{FF2B5EF4-FFF2-40B4-BE49-F238E27FC236}">
                <a16:creationId xmlns:a16="http://schemas.microsoft.com/office/drawing/2014/main" id="{A6DEE0E1-E6DD-48F9-961A-927DFCE674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766184" y="1708353"/>
            <a:ext cx="4038600" cy="44257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799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c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4F078DCB-93EE-4BE7-A995-4A147D857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904" y="560367"/>
            <a:ext cx="4523421" cy="113667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ADD TITLE</a:t>
            </a:r>
            <a:endParaRPr lang="en-GB" dirty="0"/>
          </a:p>
        </p:txBody>
      </p:sp>
      <p:pic>
        <p:nvPicPr>
          <p:cNvPr id="5" name="Afbeelding 13">
            <a:extLst>
              <a:ext uri="{FF2B5EF4-FFF2-40B4-BE49-F238E27FC236}">
                <a16:creationId xmlns:a16="http://schemas.microsoft.com/office/drawing/2014/main" id="{A6DEE0E1-E6DD-48F9-961A-927DFCE674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886325" y="547689"/>
            <a:ext cx="3924300" cy="288131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886325" y="3425979"/>
            <a:ext cx="3924300" cy="270812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16">
            <a:extLst>
              <a:ext uri="{FF2B5EF4-FFF2-40B4-BE49-F238E27FC236}">
                <a16:creationId xmlns:a16="http://schemas.microsoft.com/office/drawing/2014/main" id="{BE1EC009-1AB6-46B3-89FC-A2752A5CC63B}"/>
              </a:ext>
            </a:extLst>
          </p:cNvPr>
          <p:cNvSpPr/>
          <p:nvPr userDrawn="1"/>
        </p:nvSpPr>
        <p:spPr>
          <a:xfrm>
            <a:off x="1071717" y="2841524"/>
            <a:ext cx="8072284" cy="4016478"/>
          </a:xfrm>
          <a:prstGeom prst="rect">
            <a:avLst/>
          </a:prstGeom>
          <a:solidFill>
            <a:srgbClr val="6213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341199" y="3746090"/>
            <a:ext cx="8802801" cy="3111910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jdelijke aanduiding voor tekst 12">
            <a:extLst>
              <a:ext uri="{FF2B5EF4-FFF2-40B4-BE49-F238E27FC236}">
                <a16:creationId xmlns:a16="http://schemas.microsoft.com/office/drawing/2014/main" id="{615C7DB6-2966-4805-BDB8-3CC368712F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058" y="5486761"/>
            <a:ext cx="4189268" cy="447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buNone/>
              <a:defRPr sz="2400" spc="40" baseline="0">
                <a:solidFill>
                  <a:schemeClr val="bg1"/>
                </a:solidFill>
                <a:latin typeface="+mn-lt"/>
                <a:ea typeface="Aero Light" pitchFamily="50" charset="2"/>
              </a:defRPr>
            </a:lvl1pPr>
            <a:lvl2pPr marL="457200" indent="0">
              <a:buNone/>
              <a:defRPr sz="2000">
                <a:latin typeface="Aero Light" pitchFamily="50" charset="2"/>
                <a:ea typeface="Aero Light" pitchFamily="50" charset="2"/>
              </a:defRPr>
            </a:lvl2pPr>
            <a:lvl3pPr marL="914400" indent="0">
              <a:buNone/>
              <a:defRPr sz="1800">
                <a:latin typeface="Aero Light" pitchFamily="50" charset="2"/>
                <a:ea typeface="Aero Light" pitchFamily="50" charset="2"/>
              </a:defRPr>
            </a:lvl3pPr>
            <a:lvl4pPr marL="1371600" indent="0">
              <a:buNone/>
              <a:defRPr sz="1600">
                <a:latin typeface="Aero Light" pitchFamily="50" charset="2"/>
                <a:ea typeface="Aero Light" pitchFamily="50" charset="2"/>
              </a:defRPr>
            </a:lvl4pPr>
            <a:lvl5pPr marL="1828800" indent="0">
              <a:buNone/>
              <a:defRPr sz="1600">
                <a:latin typeface="Aero Light" pitchFamily="50" charset="2"/>
                <a:ea typeface="Aero Light" pitchFamily="50" charset="2"/>
              </a:defRPr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subtitle</a:t>
            </a:r>
            <a:endParaRPr lang="en-GB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E5147CD9-9D85-4ED3-84D6-AA0AB22B9B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1" y="546281"/>
            <a:ext cx="4325121" cy="15392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0422" y="4171745"/>
            <a:ext cx="4185903" cy="13048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4400" kern="1200" spc="70" baseline="0" dirty="0">
                <a:solidFill>
                  <a:schemeClr val="bg1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defRPr>
            </a:lvl1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86325" y="566738"/>
            <a:ext cx="3924300" cy="556736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3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b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Afbeelding 22">
            <a:extLst>
              <a:ext uri="{FF2B5EF4-FFF2-40B4-BE49-F238E27FC236}">
                <a16:creationId xmlns:a16="http://schemas.microsoft.com/office/drawing/2014/main" id="{E63E3581-10E1-4073-944D-F8E146E171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A199696C-1A0F-4C0D-85B6-89CC710B73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45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EDIT TITLE</a:t>
            </a:r>
            <a:endParaRPr lang="en-GB" dirty="0"/>
          </a:p>
        </p:txBody>
      </p:sp>
      <p:sp>
        <p:nvSpPr>
          <p:cNvPr id="12" name="Ondertitel 2">
            <a:extLst>
              <a:ext uri="{FF2B5EF4-FFF2-40B4-BE49-F238E27FC236}">
                <a16:creationId xmlns:a16="http://schemas.microsoft.com/office/drawing/2014/main" id="{7D927364-844D-4A85-B6EB-FBFEED2E48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spc="50" baseline="0">
                <a:solidFill>
                  <a:schemeClr val="tx2"/>
                </a:solidFill>
                <a:latin typeface="+mn-lt"/>
                <a:ea typeface="Aero Light" pitchFamily="50" charset="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Click to edit subtitle </a:t>
            </a:r>
            <a:endParaRPr lang="en-GB" dirty="0"/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id="{BFA6C715-12C9-4F92-B6DE-60323A6EC8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984" y="5788551"/>
            <a:ext cx="4181342" cy="681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spc="50" baseline="0">
                <a:solidFill>
                  <a:schemeClr val="tx2"/>
                </a:solidFill>
                <a:latin typeface="+mj-lt"/>
                <a:ea typeface="Aero Light" pitchFamily="50" charset="2"/>
              </a:defRPr>
            </a:lvl1pPr>
          </a:lstStyle>
          <a:p>
            <a:pPr lvl="0"/>
            <a:r>
              <a:rPr lang="nl-NL" dirty="0"/>
              <a:t>Click to add presenter’s name and job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886325" y="546100"/>
            <a:ext cx="3924300" cy="5588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46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c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Afbeelding 22">
            <a:extLst>
              <a:ext uri="{FF2B5EF4-FFF2-40B4-BE49-F238E27FC236}">
                <a16:creationId xmlns:a16="http://schemas.microsoft.com/office/drawing/2014/main" id="{E63E3581-10E1-4073-944D-F8E146E171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A199696C-1A0F-4C0D-85B6-89CC710B73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45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EDIT TITLE</a:t>
            </a:r>
            <a:endParaRPr lang="en-GB" dirty="0"/>
          </a:p>
        </p:txBody>
      </p:sp>
      <p:sp>
        <p:nvSpPr>
          <p:cNvPr id="12" name="Ondertitel 2">
            <a:extLst>
              <a:ext uri="{FF2B5EF4-FFF2-40B4-BE49-F238E27FC236}">
                <a16:creationId xmlns:a16="http://schemas.microsoft.com/office/drawing/2014/main" id="{7D927364-844D-4A85-B6EB-FBFEED2E48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spc="50" baseline="0">
                <a:solidFill>
                  <a:schemeClr val="tx2"/>
                </a:solidFill>
                <a:latin typeface="+mn-lt"/>
                <a:ea typeface="Aero Light" pitchFamily="50" charset="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Click to edit subtitle </a:t>
            </a:r>
            <a:endParaRPr lang="en-GB" dirty="0"/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id="{BFA6C715-12C9-4F92-B6DE-60323A6EC8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984" y="5788551"/>
            <a:ext cx="4181342" cy="681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spc="50" baseline="0">
                <a:solidFill>
                  <a:schemeClr val="tx2"/>
                </a:solidFill>
                <a:latin typeface="+mj-lt"/>
                <a:ea typeface="Aero Light" pitchFamily="50" charset="2"/>
              </a:defRPr>
            </a:lvl1pPr>
          </a:lstStyle>
          <a:p>
            <a:pPr lvl="0"/>
            <a:r>
              <a:rPr lang="nl-NL" dirty="0"/>
              <a:t>Click to add presenter’s name </a:t>
            </a:r>
            <a:br>
              <a:rPr lang="nl-NL" dirty="0"/>
            </a:br>
            <a:r>
              <a:rPr lang="nl-NL" dirty="0"/>
              <a:t>Job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886325" y="566738"/>
            <a:ext cx="3924300" cy="286226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886325" y="3429000"/>
            <a:ext cx="3924300" cy="27051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97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BE1EC009-1AB6-46B3-89FC-A2752A5CC63B}"/>
              </a:ext>
            </a:extLst>
          </p:cNvPr>
          <p:cNvSpPr/>
          <p:nvPr userDrawn="1"/>
        </p:nvSpPr>
        <p:spPr>
          <a:xfrm>
            <a:off x="3243741" y="2741424"/>
            <a:ext cx="5896843" cy="4116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363785" y="3415144"/>
            <a:ext cx="8432223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A199696C-1A0F-4C0D-85B6-89CC710B73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4983" y="3991479"/>
            <a:ext cx="7632772" cy="11679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4500"/>
              </a:lnSpc>
              <a:defRPr sz="4400" spc="70" baseline="0">
                <a:solidFill>
                  <a:schemeClr val="bg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EDIT TITLE</a:t>
            </a:r>
            <a:endParaRPr lang="en-GB" dirty="0"/>
          </a:p>
        </p:txBody>
      </p:sp>
      <p:sp>
        <p:nvSpPr>
          <p:cNvPr id="20" name="Ondertitel 2">
            <a:extLst>
              <a:ext uri="{FF2B5EF4-FFF2-40B4-BE49-F238E27FC236}">
                <a16:creationId xmlns:a16="http://schemas.microsoft.com/office/drawing/2014/main" id="{7D927364-844D-4A85-B6EB-FBFEED2E48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spc="50" baseline="0">
                <a:solidFill>
                  <a:schemeClr val="bg2"/>
                </a:solidFill>
                <a:latin typeface="+mn-lt"/>
                <a:ea typeface="Aero Light" pitchFamily="50" charset="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Click to edit subtitle </a:t>
            </a:r>
            <a:endParaRPr lang="en-GB" dirty="0"/>
          </a:p>
        </p:txBody>
      </p:sp>
      <p:sp>
        <p:nvSpPr>
          <p:cNvPr id="21" name="Tijdelijke aanduiding voor tekst 9">
            <a:extLst>
              <a:ext uri="{FF2B5EF4-FFF2-40B4-BE49-F238E27FC236}">
                <a16:creationId xmlns:a16="http://schemas.microsoft.com/office/drawing/2014/main" id="{BFA6C715-12C9-4F92-B6DE-60323A6EC8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983" y="5788551"/>
            <a:ext cx="5823635" cy="681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spc="50" baseline="0">
                <a:solidFill>
                  <a:schemeClr val="bg2"/>
                </a:solidFill>
                <a:latin typeface="+mj-lt"/>
                <a:ea typeface="Aero Light" pitchFamily="50" charset="2"/>
              </a:defRPr>
            </a:lvl1pPr>
          </a:lstStyle>
          <a:p>
            <a:pPr lvl="0"/>
            <a:r>
              <a:rPr lang="nl-NL" dirty="0"/>
              <a:t>Click to add presenter’s name and job title</a:t>
            </a: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E63E3581-10E1-4073-944D-F8E146E171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886325" y="546100"/>
            <a:ext cx="3924300" cy="286861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8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b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BE1EC009-1AB6-46B3-89FC-A2752A5CC63B}"/>
              </a:ext>
            </a:extLst>
          </p:cNvPr>
          <p:cNvSpPr/>
          <p:nvPr userDrawn="1"/>
        </p:nvSpPr>
        <p:spPr>
          <a:xfrm>
            <a:off x="3243741" y="2741424"/>
            <a:ext cx="5896843" cy="4116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363785" y="3415144"/>
            <a:ext cx="8432223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A199696C-1A0F-4C0D-85B6-89CC710B73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4500"/>
              </a:lnSpc>
              <a:defRPr sz="4400" spc="70" baseline="0">
                <a:solidFill>
                  <a:schemeClr val="bg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EDIT</a:t>
            </a:r>
            <a:br>
              <a:rPr lang="nl-NL" dirty="0"/>
            </a:br>
            <a:r>
              <a:rPr lang="nl-NL" dirty="0"/>
              <a:t>TITLE</a:t>
            </a:r>
            <a:endParaRPr lang="en-GB" dirty="0"/>
          </a:p>
        </p:txBody>
      </p:sp>
      <p:sp>
        <p:nvSpPr>
          <p:cNvPr id="20" name="Ondertitel 2">
            <a:extLst>
              <a:ext uri="{FF2B5EF4-FFF2-40B4-BE49-F238E27FC236}">
                <a16:creationId xmlns:a16="http://schemas.microsoft.com/office/drawing/2014/main" id="{7D927364-844D-4A85-B6EB-FBFEED2E48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spc="50" baseline="0">
                <a:solidFill>
                  <a:schemeClr val="bg2"/>
                </a:solidFill>
                <a:latin typeface="+mn-lt"/>
                <a:ea typeface="Aero Light" pitchFamily="50" charset="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Click to edit subtitle </a:t>
            </a:r>
            <a:endParaRPr lang="en-GB" dirty="0"/>
          </a:p>
        </p:txBody>
      </p:sp>
      <p:sp>
        <p:nvSpPr>
          <p:cNvPr id="21" name="Tijdelijke aanduiding voor tekst 9">
            <a:extLst>
              <a:ext uri="{FF2B5EF4-FFF2-40B4-BE49-F238E27FC236}">
                <a16:creationId xmlns:a16="http://schemas.microsoft.com/office/drawing/2014/main" id="{BFA6C715-12C9-4F92-B6DE-60323A6EC8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984" y="5788551"/>
            <a:ext cx="4181342" cy="6024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spc="50" baseline="0">
                <a:solidFill>
                  <a:schemeClr val="bg2"/>
                </a:solidFill>
                <a:latin typeface="+mj-lt"/>
                <a:ea typeface="Aero Light" pitchFamily="50" charset="2"/>
              </a:defRPr>
            </a:lvl1pPr>
          </a:lstStyle>
          <a:p>
            <a:pPr lvl="0"/>
            <a:r>
              <a:rPr lang="nl-NL" dirty="0"/>
              <a:t>Click to add presenter’s name and </a:t>
            </a:r>
            <a:br>
              <a:rPr lang="nl-NL" dirty="0"/>
            </a:br>
            <a:r>
              <a:rPr lang="nl-NL" dirty="0"/>
              <a:t>job title</a:t>
            </a: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E63E3581-10E1-4073-944D-F8E146E171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886325" y="566738"/>
            <a:ext cx="3924300" cy="556736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33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BE1EC009-1AB6-46B3-89FC-A2752A5CC63B}"/>
              </a:ext>
            </a:extLst>
          </p:cNvPr>
          <p:cNvSpPr/>
          <p:nvPr userDrawn="1"/>
        </p:nvSpPr>
        <p:spPr>
          <a:xfrm>
            <a:off x="3243741" y="2741424"/>
            <a:ext cx="5896843" cy="4116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378402" y="3415144"/>
            <a:ext cx="8432223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A199696C-1A0F-4C0D-85B6-89CC710B73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4500"/>
              </a:lnSpc>
              <a:defRPr sz="4400" spc="70" baseline="0">
                <a:solidFill>
                  <a:schemeClr val="bg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EDIT TITLE</a:t>
            </a:r>
            <a:endParaRPr lang="en-GB" dirty="0"/>
          </a:p>
        </p:txBody>
      </p:sp>
      <p:sp>
        <p:nvSpPr>
          <p:cNvPr id="20" name="Ondertitel 2">
            <a:extLst>
              <a:ext uri="{FF2B5EF4-FFF2-40B4-BE49-F238E27FC236}">
                <a16:creationId xmlns:a16="http://schemas.microsoft.com/office/drawing/2014/main" id="{7D927364-844D-4A85-B6EB-FBFEED2E48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spc="50" baseline="0">
                <a:solidFill>
                  <a:schemeClr val="bg2"/>
                </a:solidFill>
                <a:latin typeface="+mn-lt"/>
                <a:ea typeface="Aero Light" pitchFamily="50" charset="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Click to edit subtitle </a:t>
            </a:r>
            <a:endParaRPr lang="en-GB" dirty="0"/>
          </a:p>
        </p:txBody>
      </p:sp>
      <p:sp>
        <p:nvSpPr>
          <p:cNvPr id="21" name="Tijdelijke aanduiding voor tekst 9">
            <a:extLst>
              <a:ext uri="{FF2B5EF4-FFF2-40B4-BE49-F238E27FC236}">
                <a16:creationId xmlns:a16="http://schemas.microsoft.com/office/drawing/2014/main" id="{BFA6C715-12C9-4F92-B6DE-60323A6EC8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984" y="5788551"/>
            <a:ext cx="4181342" cy="681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spc="50" baseline="0">
                <a:solidFill>
                  <a:schemeClr val="bg2"/>
                </a:solidFill>
                <a:latin typeface="+mj-lt"/>
                <a:ea typeface="Aero Light" pitchFamily="50" charset="2"/>
              </a:defRPr>
            </a:lvl1pPr>
          </a:lstStyle>
          <a:p>
            <a:pPr lvl="0"/>
            <a:r>
              <a:rPr lang="nl-NL" dirty="0"/>
              <a:t>Click to add presenter’s name and job title</a:t>
            </a: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E63E3581-10E1-4073-944D-F8E146E171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jdelijke aanduiding voor afbeelding 4">
            <a:extLst>
              <a:ext uri="{FF2B5EF4-FFF2-40B4-BE49-F238E27FC236}">
                <a16:creationId xmlns:a16="http://schemas.microsoft.com/office/drawing/2014/main" id="{CF0C1C67-8795-4378-A1C9-7F9D220294C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6326" y="546281"/>
            <a:ext cx="3909682" cy="286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txBody>
          <a:bodyPr anchor="t" anchorCtr="0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  <a:ea typeface="Aero Light" pitchFamily="50" charset="2"/>
              </a:defRPr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9" name="Tijdelijke aanduiding voor afbeelding 4">
            <a:extLst>
              <a:ext uri="{FF2B5EF4-FFF2-40B4-BE49-F238E27FC236}">
                <a16:creationId xmlns:a16="http://schemas.microsoft.com/office/drawing/2014/main" id="{CF0C1C67-8795-4378-A1C9-7F9D220294C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891111" y="3424976"/>
            <a:ext cx="3909682" cy="286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txBody>
          <a:bodyPr anchor="t" anchorCtr="0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  <a:ea typeface="Aero Light" pitchFamily="50" charset="2"/>
              </a:defRPr>
            </a:lvl1pPr>
          </a:lstStyle>
          <a:p>
            <a:r>
              <a:rPr lang="en-GB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3831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_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13">
            <a:extLst>
              <a:ext uri="{FF2B5EF4-FFF2-40B4-BE49-F238E27FC236}">
                <a16:creationId xmlns:a16="http://schemas.microsoft.com/office/drawing/2014/main" id="{A6DEE0E1-E6DD-48F9-961A-927DFCE674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87A365B2-30D8-46C0-9FAA-25F176FE6749}"/>
              </a:ext>
            </a:extLst>
          </p:cNvPr>
          <p:cNvSpPr txBox="1">
            <a:spLocks/>
          </p:cNvSpPr>
          <p:nvPr userDrawn="1"/>
        </p:nvSpPr>
        <p:spPr>
          <a:xfrm>
            <a:off x="346075" y="4184651"/>
            <a:ext cx="4530013" cy="1949450"/>
          </a:xfrm>
          <a:prstGeom prst="rect">
            <a:avLst/>
          </a:prstGeom>
          <a:solidFill>
            <a:schemeClr val="tx2"/>
          </a:solidFill>
        </p:spPr>
        <p:txBody>
          <a:bodyPr lIns="252000" tIns="25200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Aero Light" pitchFamily="50" charset="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endParaRPr lang="en-GB" sz="2200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02" y="3247779"/>
            <a:ext cx="2537455" cy="582209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" b="11158"/>
          <a:stretch/>
        </p:blipFill>
        <p:spPr bwMode="auto">
          <a:xfrm>
            <a:off x="1199898" y="1696762"/>
            <a:ext cx="957263" cy="38749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2677440" y="4949770"/>
            <a:ext cx="2191666" cy="9501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+mj-lt"/>
              </a:rPr>
              <a:t>UK city for students</a:t>
            </a:r>
          </a:p>
          <a:p>
            <a:pPr algn="ctr"/>
            <a:r>
              <a:rPr lang="en-GB" sz="1600" dirty="0" err="1">
                <a:solidFill>
                  <a:schemeClr val="bg1"/>
                </a:solidFill>
                <a:latin typeface="+mj-lt"/>
              </a:rPr>
              <a:t>Natwest</a:t>
            </a:r>
            <a:r>
              <a:rPr lang="en-GB" sz="1600" dirty="0">
                <a:solidFill>
                  <a:schemeClr val="bg1"/>
                </a:solidFill>
                <a:latin typeface="+mj-lt"/>
              </a:rPr>
              <a:t> student living index 2016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057035" y="5385545"/>
            <a:ext cx="2929007" cy="84224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+mj-lt"/>
              </a:rPr>
              <a:t>University of Portsmouth in top 15% for student satisfaction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+mj-lt"/>
              </a:rPr>
              <a:t>(National Student Survey 2017)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450787" y="3973968"/>
            <a:ext cx="3395937" cy="95476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+mj-lt"/>
              </a:rPr>
              <a:t>of </a:t>
            </a:r>
            <a:r>
              <a:rPr lang="en-GB" sz="1600" dirty="0">
                <a:solidFill>
                  <a:schemeClr val="bg1"/>
                </a:solidFill>
                <a:latin typeface="Calibri bold" panose="020F0702030404030204" pitchFamily="34" charset="0"/>
              </a:rPr>
              <a:t>GRADUATES WORKING </a:t>
            </a:r>
            <a:br>
              <a:rPr lang="en-GB" sz="1600" dirty="0">
                <a:solidFill>
                  <a:schemeClr val="bg1"/>
                </a:solidFill>
                <a:latin typeface="Calibri bold" panose="020F0702030404030204" pitchFamily="34" charset="0"/>
              </a:rPr>
            </a:br>
            <a:r>
              <a:rPr lang="en-GB" sz="1600" dirty="0">
                <a:solidFill>
                  <a:schemeClr val="bg1"/>
                </a:solidFill>
                <a:latin typeface="+mj-lt"/>
              </a:rPr>
              <a:t>or in </a:t>
            </a:r>
            <a:r>
              <a:rPr lang="en-GB" sz="1600" dirty="0">
                <a:solidFill>
                  <a:schemeClr val="bg1"/>
                </a:solidFill>
                <a:latin typeface="Calibri bold" panose="020F0702030404030204" pitchFamily="34" charset="0"/>
              </a:rPr>
              <a:t>FURTHER STUDY </a:t>
            </a:r>
            <a:br>
              <a:rPr lang="en-GB" sz="16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 err="1">
                <a:solidFill>
                  <a:schemeClr val="bg1"/>
                </a:solidFill>
                <a:latin typeface="+mj-lt"/>
              </a:rPr>
              <a:t>DLHE</a:t>
            </a:r>
            <a:r>
              <a:rPr lang="en-GB" sz="1600" dirty="0">
                <a:solidFill>
                  <a:schemeClr val="bg1"/>
                </a:solidFill>
                <a:latin typeface="+mj-lt"/>
              </a:rPr>
              <a:t> 2016)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10632" y="4408668"/>
            <a:ext cx="2429356" cy="150023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GB" sz="1700" dirty="0">
                <a:solidFill>
                  <a:schemeClr val="bg2"/>
                </a:solidFill>
                <a:latin typeface="Calibri bold" panose="020F0702030404030204" pitchFamily="34" charset="0"/>
              </a:rPr>
              <a:t>NEW UNIVERSITIES </a:t>
            </a:r>
            <a:br>
              <a:rPr lang="en-GB" sz="1700" dirty="0">
                <a:solidFill>
                  <a:schemeClr val="bg2"/>
                </a:solidFill>
                <a:latin typeface="+mj-lt"/>
              </a:rPr>
            </a:br>
            <a:r>
              <a:rPr lang="en-GB" sz="1600" dirty="0">
                <a:solidFill>
                  <a:schemeClr val="bg2"/>
                </a:solidFill>
                <a:latin typeface="+mj-lt"/>
              </a:rPr>
              <a:t>in the Times Higher Education Young</a:t>
            </a:r>
            <a:br>
              <a:rPr lang="en-GB" sz="1600" dirty="0">
                <a:solidFill>
                  <a:schemeClr val="bg2"/>
                </a:solidFill>
                <a:latin typeface="+mj-lt"/>
              </a:rPr>
            </a:br>
            <a:r>
              <a:rPr lang="en-GB" sz="1600" dirty="0">
                <a:solidFill>
                  <a:schemeClr val="bg2"/>
                </a:solidFill>
                <a:latin typeface="+mj-lt"/>
              </a:rPr>
              <a:t>University Rankings 2017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174008" y="816535"/>
            <a:ext cx="2655668" cy="71703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GB" sz="1600" dirty="0">
                <a:solidFill>
                  <a:schemeClr val="bg2"/>
                </a:solidFill>
                <a:latin typeface="+mj-lt"/>
              </a:rPr>
              <a:t>in The Guardian’s </a:t>
            </a:r>
            <a:br>
              <a:rPr lang="en-GB" sz="1600" dirty="0">
                <a:solidFill>
                  <a:schemeClr val="bg2"/>
                </a:solidFill>
                <a:latin typeface="+mj-lt"/>
              </a:rPr>
            </a:br>
            <a:r>
              <a:rPr lang="en-GB" sz="1600" dirty="0">
                <a:solidFill>
                  <a:schemeClr val="bg2"/>
                </a:solidFill>
                <a:latin typeface="+mj-lt"/>
              </a:rPr>
              <a:t>University guide 2018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74093" y="1034054"/>
            <a:ext cx="2657475" cy="171291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ctr"/>
            <a:r>
              <a:rPr lang="en-GB" dirty="0">
                <a:solidFill>
                  <a:schemeClr val="tx2"/>
                </a:solidFill>
                <a:latin typeface="+mj-lt"/>
              </a:rPr>
              <a:t>in the UK for </a:t>
            </a:r>
            <a:r>
              <a:rPr lang="en-GB" dirty="0">
                <a:solidFill>
                  <a:schemeClr val="tx2"/>
                </a:solidFill>
                <a:latin typeface="Calibri bold" panose="020F0702030404030204" pitchFamily="34" charset="0"/>
              </a:rPr>
              <a:t>BOOSTING GRADUATE SALARIES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2749513" y="4321325"/>
            <a:ext cx="1097280" cy="108204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r>
              <a:rPr lang="en-GB" sz="7200" b="1" spc="70" dirty="0">
                <a:solidFill>
                  <a:schemeClr val="accent1"/>
                </a:solidFill>
                <a:latin typeface="Vrinda" panose="020B0502040204020203" pitchFamily="34" charset="0"/>
                <a:ea typeface="Aero Bold" panose="02000000000000000000" pitchFamily="50" charset="2"/>
                <a:cs typeface="Vrinda" panose="020B0502040204020203" pitchFamily="34" charset="0"/>
              </a:rPr>
              <a:t>£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7182771" y="899412"/>
            <a:ext cx="1499357" cy="14557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l"/>
            <a:r>
              <a:rPr lang="en-GB" sz="4000" spc="70" dirty="0">
                <a:solidFill>
                  <a:schemeClr val="bg2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  <a:sym typeface="Wingdings"/>
              </a:rPr>
              <a:t>5</a:t>
            </a:r>
            <a:endParaRPr lang="en-GB" sz="4000" spc="70" dirty="0">
              <a:solidFill>
                <a:schemeClr val="bg2"/>
              </a:solidFill>
              <a:latin typeface="Calibri bold" panose="020F0702030404030204" pitchFamily="34" charset="0"/>
              <a:ea typeface="Aero Bold" panose="02000000000000000000" pitchFamily="50" charset="2"/>
              <a:cs typeface="Calibri bold" panose="020F070203040403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174008" y="443579"/>
            <a:ext cx="26556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spc="70" dirty="0">
                <a:solidFill>
                  <a:schemeClr val="bg2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rPr>
              <a:t>TOP 40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531320" y="4324688"/>
            <a:ext cx="20002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spc="70" dirty="0">
                <a:solidFill>
                  <a:schemeClr val="bg2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rPr>
              <a:t>TOP 100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7367090" y="1338869"/>
            <a:ext cx="1046763" cy="107325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l"/>
            <a:r>
              <a:rPr lang="en-GB" sz="4800" spc="70" dirty="0">
                <a:solidFill>
                  <a:schemeClr val="accent1"/>
                </a:solidFill>
                <a:latin typeface="Berlin Sans FB Demi" panose="020E0802020502020306" pitchFamily="34" charset="0"/>
                <a:ea typeface="Aero Bold" panose="02000000000000000000" pitchFamily="50" charset="2"/>
                <a:cs typeface="Calibri bold" panose="020F0702030404030204" pitchFamily="34" charset="0"/>
                <a:sym typeface="Wingdings"/>
              </a:rPr>
              <a:t></a:t>
            </a:r>
            <a:endParaRPr lang="en-GB" sz="4800" spc="70" dirty="0">
              <a:solidFill>
                <a:schemeClr val="accent1"/>
              </a:solidFill>
              <a:latin typeface="Berlin Sans FB Demi" panose="020E0802020502020306" pitchFamily="34" charset="0"/>
              <a:ea typeface="Aero Bold" panose="02000000000000000000" pitchFamily="50" charset="2"/>
              <a:cs typeface="Calibri bold" panose="020F0702030404030204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3001290" y="4272575"/>
            <a:ext cx="2017041" cy="74541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Calibri bold" panose="020F0702030404030204" pitchFamily="34" charset="0"/>
              </a:rPr>
              <a:t>MOST</a:t>
            </a:r>
            <a:r>
              <a:rPr lang="en-GB" sz="1600" dirty="0">
                <a:solidFill>
                  <a:schemeClr val="bg1"/>
                </a:solidFill>
                <a:latin typeface="Calibri bold" panose="020F070203040403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928377" y="4756148"/>
            <a:ext cx="2191666" cy="39364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alibri bold" panose="020F0702030404030204" pitchFamily="34" charset="0"/>
              </a:rPr>
              <a:t>AFFORDABLE</a:t>
            </a:r>
            <a:r>
              <a:rPr lang="en-GB" sz="1700" dirty="0">
                <a:solidFill>
                  <a:schemeClr val="bg1"/>
                </a:solidFill>
                <a:latin typeface="Calibri bold" panose="020F0702030404030204" pitchFamily="34" charset="0"/>
              </a:rPr>
              <a:t> </a:t>
            </a:r>
            <a:endParaRPr lang="en-GB" sz="1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5355568" y="4984039"/>
            <a:ext cx="2929007" cy="61912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GB" sz="4300" spc="70" dirty="0">
                <a:solidFill>
                  <a:schemeClr val="bg1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rPr>
              <a:t>88% </a:t>
            </a:r>
            <a:endParaRPr lang="en-GB" sz="4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4849322" y="3645637"/>
            <a:ext cx="2554123" cy="67151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92500" lnSpcReduction="10000"/>
          </a:bodyPr>
          <a:lstStyle/>
          <a:p>
            <a:pPr algn="ctr"/>
            <a:r>
              <a:rPr lang="en-GB" sz="4300" spc="70" dirty="0">
                <a:solidFill>
                  <a:schemeClr val="bg1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rPr>
              <a:t>96.5% 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6135908" y="2342544"/>
            <a:ext cx="2831083" cy="95476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GB" sz="1700" dirty="0">
                <a:solidFill>
                  <a:schemeClr val="bg2"/>
                </a:solidFill>
                <a:latin typeface="+mj-lt"/>
              </a:rPr>
              <a:t>Rating for </a:t>
            </a:r>
            <a:br>
              <a:rPr lang="en-GB" sz="1700" dirty="0">
                <a:solidFill>
                  <a:schemeClr val="bg2"/>
                </a:solidFill>
                <a:latin typeface="+mj-lt"/>
              </a:rPr>
            </a:br>
            <a:r>
              <a:rPr lang="en-GB" sz="1700" dirty="0">
                <a:solidFill>
                  <a:schemeClr val="bg2"/>
                </a:solidFill>
                <a:latin typeface="Calibri bold" panose="020F0702030404030204" pitchFamily="34" charset="0"/>
              </a:rPr>
              <a:t>TEACHING,  EMPLOYABILITY </a:t>
            </a:r>
            <a:br>
              <a:rPr lang="en-GB" sz="1700" dirty="0">
                <a:solidFill>
                  <a:schemeClr val="bg2"/>
                </a:solidFill>
                <a:latin typeface="Calibri bold" panose="020F0702030404030204" pitchFamily="34" charset="0"/>
              </a:rPr>
            </a:br>
            <a:r>
              <a:rPr lang="en-GB" sz="1700" dirty="0">
                <a:solidFill>
                  <a:schemeClr val="bg2"/>
                </a:solidFill>
                <a:latin typeface="+mj-lt"/>
              </a:rPr>
              <a:t>and </a:t>
            </a:r>
            <a:r>
              <a:rPr lang="en-GB" sz="1700" dirty="0">
                <a:solidFill>
                  <a:schemeClr val="bg2"/>
                </a:solidFill>
                <a:latin typeface="Calibri bold" panose="020F0702030404030204" pitchFamily="34" charset="0"/>
              </a:rPr>
              <a:t>FACILITIES</a:t>
            </a:r>
          </a:p>
          <a:p>
            <a:pPr algn="ctr"/>
            <a:r>
              <a:rPr lang="en-GB" sz="1600" dirty="0">
                <a:solidFill>
                  <a:schemeClr val="bg2"/>
                </a:solidFill>
                <a:latin typeface="+mj-lt"/>
              </a:rPr>
              <a:t>(QS World University Ranking)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82605" y="546434"/>
            <a:ext cx="2657475" cy="171291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ctr"/>
            <a:r>
              <a:rPr lang="en-GB" sz="4400" spc="70" dirty="0">
                <a:solidFill>
                  <a:schemeClr val="tx2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rPr>
              <a:t>NO.1</a:t>
            </a:r>
            <a:endParaRPr lang="en-GB" dirty="0">
              <a:solidFill>
                <a:schemeClr val="tx2"/>
              </a:solidFill>
              <a:latin typeface="Calibri bold" panose="020F07020304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36621" y="583586"/>
            <a:ext cx="5812134" cy="1130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4400" kern="1200" spc="70" baseline="0" dirty="0">
                <a:solidFill>
                  <a:schemeClr val="tx2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11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4F078DCB-93EE-4BE7-A995-4A147D857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904" y="560367"/>
            <a:ext cx="8358309" cy="113667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ADD TITLE</a:t>
            </a:r>
            <a:endParaRPr lang="en-GB" dirty="0"/>
          </a:p>
        </p:txBody>
      </p:sp>
      <p:pic>
        <p:nvPicPr>
          <p:cNvPr id="5" name="Afbeelding 13">
            <a:extLst>
              <a:ext uri="{FF2B5EF4-FFF2-40B4-BE49-F238E27FC236}">
                <a16:creationId xmlns:a16="http://schemas.microsoft.com/office/drawing/2014/main" id="{A6DEE0E1-E6DD-48F9-961A-927DFCE674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8711" y="1708353"/>
            <a:ext cx="8373651" cy="44257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5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4F078DCB-93EE-4BE7-A995-4A147D857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904" y="560367"/>
            <a:ext cx="8447721" cy="113667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ADD TITLE</a:t>
            </a:r>
            <a:endParaRPr lang="en-GB" dirty="0"/>
          </a:p>
        </p:txBody>
      </p:sp>
      <p:pic>
        <p:nvPicPr>
          <p:cNvPr id="5" name="Afbeelding 13">
            <a:extLst>
              <a:ext uri="{FF2B5EF4-FFF2-40B4-BE49-F238E27FC236}">
                <a16:creationId xmlns:a16="http://schemas.microsoft.com/office/drawing/2014/main" id="{A6DEE0E1-E6DD-48F9-961A-927DFCE674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766184" y="1708353"/>
            <a:ext cx="4038600" cy="44257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9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7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67" r:id="rId4"/>
    <p:sldLayoutId id="2147483836" r:id="rId5"/>
    <p:sldLayoutId id="2147483871" r:id="rId6"/>
    <p:sldLayoutId id="2147483866" r:id="rId7"/>
    <p:sldLayoutId id="2147483864" r:id="rId8"/>
    <p:sldLayoutId id="2147483875" r:id="rId9"/>
    <p:sldLayoutId id="2147483873" r:id="rId10"/>
    <p:sldLayoutId id="2147483874" r:id="rId11"/>
    <p:sldLayoutId id="2147483872" r:id="rId12"/>
    <p:sldLayoutId id="2147483876" r:id="rId13"/>
    <p:sldLayoutId id="214748382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ero Bold" panose="02000000000000000000" pitchFamily="50" charset="2"/>
          <a:ea typeface="Aero Bold" panose="02000000000000000000" pitchFamily="50" charset="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drewmvd/occupation-salary-and-likelihood-of-automation?resource=downloa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bls.gov/soc/socguide.htm?" TargetMode="External"/><Relationship Id="rId4" Type="http://schemas.openxmlformats.org/officeDocument/2006/relationships/hyperlink" Target="https://www.bls.gov/emp/tables.ht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jankumar03/Master-of-Science-MS---Artificial-Intelligence-and-Machine-Learning/blob/main/TERM%20IV/COURSEWORK/Part_2/CBK_BPMN_Model.drawio" TargetMode="External"/><Relationship Id="rId2" Type="http://schemas.openxmlformats.org/officeDocument/2006/relationships/hyperlink" Target="https://mobilizecbk.med.umich.edu/about/manifesto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app.diagrams.ne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nuMurali08/Automation-Risk-Across-U.S.-Jobs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13347" y="4338981"/>
            <a:ext cx="4172979" cy="1204111"/>
          </a:xfrm>
        </p:spPr>
        <p:txBody>
          <a:bodyPr/>
          <a:lstStyle/>
          <a:p>
            <a:r>
              <a:rPr lang="en-GB" sz="1200" dirty="0"/>
              <a:t>    </a:t>
            </a:r>
            <a:r>
              <a:rPr lang="en-GB" sz="1800" b="1" dirty="0"/>
              <a:t>Team Student IDs:</a:t>
            </a:r>
          </a:p>
          <a:p>
            <a:r>
              <a:rPr lang="en-GB" sz="1200" dirty="0"/>
              <a:t>    </a:t>
            </a:r>
            <a:r>
              <a:rPr lang="en-GB" sz="1400" i="1" dirty="0"/>
              <a:t>UP2301022</a:t>
            </a:r>
          </a:p>
          <a:p>
            <a:r>
              <a:rPr lang="en-GB" sz="1400" i="1" dirty="0"/>
              <a:t>   UP2301025</a:t>
            </a:r>
            <a:endParaRPr lang="en-GB" sz="1400" dirty="0"/>
          </a:p>
          <a:p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04984" y="5648323"/>
            <a:ext cx="4181342" cy="906856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GB" altLang="en-US" sz="1400" dirty="0">
                <a:solidFill>
                  <a:schemeClr val="bg1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Masters in Artificial Intelligence &amp; Machine Learning (MSc AI&amp;ML)</a:t>
            </a:r>
          </a:p>
          <a:p>
            <a:pPr algn="ctr">
              <a:spcBef>
                <a:spcPct val="0"/>
              </a:spcBef>
            </a:pPr>
            <a:r>
              <a:rPr lang="en-GB" altLang="en-US" sz="1400" dirty="0">
                <a:solidFill>
                  <a:schemeClr val="bg1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 Part Time, 2024-2025</a:t>
            </a:r>
          </a:p>
          <a:p>
            <a:pPr algn="ctr">
              <a:spcBef>
                <a:spcPct val="0"/>
              </a:spcBef>
            </a:pPr>
            <a:r>
              <a:rPr lang="en-US" altLang="en-US" sz="1000" dirty="0">
                <a:solidFill>
                  <a:schemeClr val="bg1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M33878 BUSINESS INTELLIGENCE (BI) Coursework Item 2</a:t>
            </a:r>
            <a:endParaRPr lang="en-GB" altLang="en-US" sz="1000" dirty="0">
              <a:solidFill>
                <a:schemeClr val="bg1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FCB9E7-AC61-4351-B8CB-17480F3C0DBF}"/>
              </a:ext>
            </a:extLst>
          </p:cNvPr>
          <p:cNvSpPr txBox="1"/>
          <p:nvPr/>
        </p:nvSpPr>
        <p:spPr>
          <a:xfrm>
            <a:off x="497941" y="3748135"/>
            <a:ext cx="3414087" cy="91440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41C5A-0A89-47C3-90EB-3E1D0ABEA065}"/>
              </a:ext>
            </a:extLst>
          </p:cNvPr>
          <p:cNvSpPr txBox="1"/>
          <p:nvPr/>
        </p:nvSpPr>
        <p:spPr>
          <a:xfrm flipH="1">
            <a:off x="3241140" y="2842788"/>
            <a:ext cx="59028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BPMN to represent the mobilization of Computable Biomedical Knowledge (CBK) </a:t>
            </a:r>
            <a:endParaRPr lang="en-SG" sz="2400" dirty="0">
              <a:solidFill>
                <a:schemeClr val="bg1"/>
              </a:solidFill>
              <a:latin typeface="Segoe UI" panose="020B0502040204020203" pitchFamily="34" charset="0"/>
              <a:ea typeface="Arial" panose="020B0604020202020204" pitchFamily="34" charset="0"/>
            </a:endParaRPr>
          </a:p>
          <a:p>
            <a:r>
              <a:rPr lang="en-SG" sz="24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&amp;</a:t>
            </a:r>
          </a:p>
          <a:p>
            <a:r>
              <a:rPr lang="en-SG" sz="2400" dirty="0">
                <a:solidFill>
                  <a:schemeClr val="bg1"/>
                </a:solidFill>
                <a:latin typeface="Segoe UI" panose="020B0502040204020203" pitchFamily="34" charset="0"/>
              </a:rPr>
              <a:t>Data Story using Tableau </a:t>
            </a:r>
            <a:endParaRPr lang="en-SG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8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F30B-3CAB-A156-5389-57BFC237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04" y="178904"/>
            <a:ext cx="8358309" cy="447263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Dataset 1: Automation Data by State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706B-E135-0FE2-CBEE-BF4F99500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12" y="626168"/>
            <a:ext cx="8169002" cy="1421294"/>
          </a:xfrm>
        </p:spPr>
        <p:txBody>
          <a:bodyPr/>
          <a:lstStyle/>
          <a:p>
            <a:pPr algn="just">
              <a:defRPr sz="1800"/>
            </a:pPr>
            <a:r>
              <a:rPr lang="en-US" sz="1400" dirty="0"/>
              <a:t>Source: Frey &amp; Osborne (2017), adapted via U.S. labor statistics</a:t>
            </a:r>
          </a:p>
          <a:p>
            <a:pPr algn="just">
              <a:defRPr sz="1800"/>
            </a:pPr>
            <a:r>
              <a:rPr lang="en-US" sz="1400" dirty="0"/>
              <a:t>Combined and cleaned by </a:t>
            </a:r>
            <a:r>
              <a:rPr lang="en-US" sz="1400" dirty="0" err="1"/>
              <a:t>AndrewMVD</a:t>
            </a:r>
            <a:r>
              <a:rPr lang="en-US" sz="1400" dirty="0"/>
              <a:t> (Kaggle, 2020)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i="1" dirty="0">
                <a:sym typeface="Wingdings" panose="05000000000000000000" pitchFamily="2" charset="2"/>
                <a:hlinkClick r:id="rId3"/>
              </a:rPr>
              <a:t>Click for the link</a:t>
            </a:r>
            <a:endParaRPr lang="en-US" sz="1400" i="1" dirty="0"/>
          </a:p>
          <a:p>
            <a:pPr algn="just">
              <a:defRPr sz="1800"/>
            </a:pPr>
            <a:r>
              <a:rPr lang="en-US" sz="1400" dirty="0"/>
              <a:t>Variables: SOC code</a:t>
            </a:r>
            <a:r>
              <a:rPr lang="en-US" sz="1400"/>
              <a:t>, Occupation, Probability of Automation, </a:t>
            </a:r>
            <a:r>
              <a:rPr lang="en-US" sz="1400" dirty="0"/>
              <a:t>Employment by StateSample: 700+ occupations across all </a:t>
            </a:r>
            <a:r>
              <a:rPr lang="en-US" sz="1400"/>
              <a:t>50 states</a:t>
            </a:r>
            <a:endParaRPr lang="en-US" sz="1400" dirty="0"/>
          </a:p>
          <a:p>
            <a:pPr algn="just">
              <a:defRPr sz="1800"/>
            </a:pPr>
            <a:r>
              <a:rPr lang="en-US" sz="1400" dirty="0"/>
              <a:t>Note: Based on predicted automation likelihood from task-based modeling</a:t>
            </a:r>
          </a:p>
          <a:p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B94709-CA68-4552-8656-B5F8E59B16E6}"/>
              </a:ext>
            </a:extLst>
          </p:cNvPr>
          <p:cNvSpPr txBox="1">
            <a:spLocks/>
          </p:cNvSpPr>
          <p:nvPr/>
        </p:nvSpPr>
        <p:spPr>
          <a:xfrm>
            <a:off x="362904" y="2047462"/>
            <a:ext cx="8510709" cy="516841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kern="1200" spc="70" baseline="0">
                <a:solidFill>
                  <a:schemeClr val="tx2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Dataset 2: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Occupational Projections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A04F68-ABF6-42E1-8E93-4B86AE985C6C}"/>
              </a:ext>
            </a:extLst>
          </p:cNvPr>
          <p:cNvSpPr txBox="1">
            <a:spLocks/>
          </p:cNvSpPr>
          <p:nvPr/>
        </p:nvSpPr>
        <p:spPr>
          <a:xfrm>
            <a:off x="362904" y="2494723"/>
            <a:ext cx="8174810" cy="12324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r>
              <a:rPr lang="en-US" sz="1400" dirty="0"/>
              <a:t>Source: U.S. Bureau of Labor Statistics (2023 release)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>
                <a:sym typeface="Wingdings" panose="05000000000000000000" pitchFamily="2" charset="2"/>
                <a:hlinkClick r:id="rId4"/>
              </a:rPr>
              <a:t>Click for the link</a:t>
            </a:r>
            <a:endParaRPr lang="en-US" sz="1400" dirty="0"/>
          </a:p>
          <a:p>
            <a:pPr>
              <a:defRPr sz="1800"/>
            </a:pPr>
            <a:r>
              <a:rPr lang="en-US" sz="1400" dirty="0"/>
              <a:t>Variables: </a:t>
            </a:r>
            <a:r>
              <a:rPr lang="en-US" sz="1400"/>
              <a:t>Employment 2023-2033 </a:t>
            </a:r>
            <a:r>
              <a:rPr lang="en-US" sz="1400" dirty="0"/>
              <a:t>% change, Education Required, Median Wage</a:t>
            </a:r>
          </a:p>
          <a:p>
            <a:pPr>
              <a:defRPr sz="1800"/>
            </a:pPr>
            <a:r>
              <a:rPr lang="en-US" sz="1400" dirty="0"/>
              <a:t>Sample: 30+ occupation groups</a:t>
            </a:r>
          </a:p>
          <a:p>
            <a:pPr>
              <a:defRPr sz="1800"/>
            </a:pPr>
            <a:r>
              <a:rPr lang="en-US" sz="1400" dirty="0"/>
              <a:t>Note: Official projections based on industry and economic trends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3CF681-70C9-4CC9-8574-7018F834032A}"/>
              </a:ext>
            </a:extLst>
          </p:cNvPr>
          <p:cNvSpPr txBox="1">
            <a:spLocks/>
          </p:cNvSpPr>
          <p:nvPr/>
        </p:nvSpPr>
        <p:spPr>
          <a:xfrm>
            <a:off x="362904" y="3707297"/>
            <a:ext cx="8663109" cy="755374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kern="1200" spc="70" baseline="0">
                <a:solidFill>
                  <a:schemeClr val="tx2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defRPr>
            </a:lvl1pPr>
          </a:lstStyle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Dataset 3: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Standard Occupational Classification (SOC) Codes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6964F1-78B1-4AF5-B52A-F34953BD91CD}"/>
              </a:ext>
            </a:extLst>
          </p:cNvPr>
          <p:cNvSpPr txBox="1">
            <a:spLocks/>
          </p:cNvSpPr>
          <p:nvPr/>
        </p:nvSpPr>
        <p:spPr>
          <a:xfrm>
            <a:off x="362904" y="4581939"/>
            <a:ext cx="8327210" cy="18288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fontAlgn="base">
              <a:spcAft>
                <a:spcPct val="0"/>
              </a:spcAft>
              <a:buClrTx/>
              <a:buSzTx/>
              <a:tabLst/>
              <a:defRPr sz="1800"/>
            </a:pPr>
            <a:r>
              <a:rPr lang="en-US" altLang="en-US" sz="1400" dirty="0"/>
              <a:t>Source: U.S. Bureau of Labor Statistics </a:t>
            </a:r>
            <a:r>
              <a:rPr lang="en-US" altLang="en-US" sz="1400" dirty="0">
                <a:sym typeface="Wingdings" panose="05000000000000000000" pitchFamily="2" charset="2"/>
              </a:rPr>
              <a:t></a:t>
            </a:r>
            <a:r>
              <a:rPr lang="en-US" altLang="en-US" sz="1400" dirty="0"/>
              <a:t>SOC User Guide </a:t>
            </a:r>
            <a:r>
              <a:rPr lang="en-US" altLang="en-US" sz="1400" dirty="0">
                <a:sym typeface="Wingdings" panose="05000000000000000000" pitchFamily="2" charset="2"/>
              </a:rPr>
              <a:t> </a:t>
            </a:r>
            <a:r>
              <a:rPr lang="en-US" altLang="en-US" sz="1400" dirty="0">
                <a:sym typeface="Wingdings" panose="05000000000000000000" pitchFamily="2" charset="2"/>
                <a:hlinkClick r:id="rId5"/>
              </a:rPr>
              <a:t>Click for the link</a:t>
            </a:r>
            <a:endParaRPr lang="en-US" altLang="en-US" sz="1400" dirty="0"/>
          </a:p>
          <a:p>
            <a:pPr marR="0" lvl="0" fontAlgn="base">
              <a:spcAft>
                <a:spcPct val="0"/>
              </a:spcAft>
              <a:buClrTx/>
              <a:buSzTx/>
              <a:tabLst/>
              <a:defRPr sz="1800"/>
            </a:pPr>
            <a:r>
              <a:rPr lang="en-US" altLang="en-US" sz="1400" dirty="0"/>
              <a:t>Details: Includes a structured classification of U.S. occupations grouped by industry and functional roles.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  <a:defRPr sz="1800"/>
            </a:pPr>
            <a:r>
              <a:rPr lang="en-US" altLang="en-US" sz="1400" dirty="0"/>
              <a:t>Variables: SOC Code, Occupational Group Category (e.g., Healthcare, Management, Legal, etc.)</a:t>
            </a:r>
          </a:p>
          <a:p>
            <a:pPr>
              <a:defRPr sz="1800"/>
            </a:pPr>
            <a:r>
              <a:rPr lang="en-US" altLang="en-US" sz="1400" dirty="0"/>
              <a:t>Structure: Two-digit SOC codes representing 23 major occupational groups.</a:t>
            </a:r>
          </a:p>
          <a:p>
            <a:pPr>
              <a:defRPr sz="1800"/>
            </a:pPr>
            <a:r>
              <a:rPr lang="en-US" altLang="en-US" sz="1400" dirty="0"/>
              <a:t>Purpose: Helps standardize job classifications across datasets, enabling comparison and categorization in  	analysis.</a:t>
            </a:r>
          </a:p>
          <a:p>
            <a:pPr>
              <a:defRPr sz="18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632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4BE7-98E2-496A-47AD-F6E1C8A4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34" y="103167"/>
            <a:ext cx="8358309" cy="682024"/>
          </a:xfrm>
        </p:spPr>
        <p:txBody>
          <a:bodyPr/>
          <a:lstStyle/>
          <a:p>
            <a:r>
              <a:rPr lang="en-US" sz="2800" dirty="0"/>
              <a:t>Combining Data Sources in Tableau</a:t>
            </a:r>
            <a:endParaRPr lang="en-SG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7F1F0C-DB80-BA83-CE90-4A610C01C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09" y="2651310"/>
            <a:ext cx="854765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To analyze automation risk effectively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, we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combined three separate Excel datasets using Tableau’s data model feature.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Datasets Used: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Automation_Data_By_State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altLang="en-US" sz="14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Includes job risk levels across states by SOC codes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Occupational_Projections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Contains 2023 job growth, wage, and employment estimates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SOC_Code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Provides job category names and definitions based on standardized SOC codes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Join Logic: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first 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connects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automation_data_by_state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with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Occupational_Projection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by matching: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SOC (from Automation data)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to 2023 National Employment Matrix code (from Projections)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second 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links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Occupational_Projection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to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SOC_Code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using: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SOC Prefix = SOC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These joins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allowed us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to blend automation risk, employment forecasts, and job descriptions, enabling deeper visual analysis of trends across states, education levels, and job types.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5C52B-5C78-1025-730B-ACE83B9B5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4" y="785191"/>
            <a:ext cx="8264262" cy="18661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79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3A88-19A1-A0AA-A83D-14AF065C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52" y="48881"/>
            <a:ext cx="8055539" cy="840385"/>
          </a:xfrm>
        </p:spPr>
        <p:txBody>
          <a:bodyPr/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Job Distribution Across U.S. States</a:t>
            </a:r>
            <a:endParaRPr lang="en-SG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92D66-0108-CC8A-FC9D-EF35AC59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6" y="724983"/>
            <a:ext cx="8449325" cy="4592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235BD3-29A9-962F-0968-8D1EDAF976F9}"/>
              </a:ext>
            </a:extLst>
          </p:cNvPr>
          <p:cNvSpPr txBox="1"/>
          <p:nvPr/>
        </p:nvSpPr>
        <p:spPr>
          <a:xfrm>
            <a:off x="1838738" y="5317435"/>
            <a:ext cx="655982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/>
              <a:t>This map shows total job counts across U.S. states, with darker states having more jobs.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California</a:t>
            </a:r>
            <a:r>
              <a:rPr lang="en-US" sz="1400"/>
              <a:t> and </a:t>
            </a:r>
            <a:r>
              <a:rPr lang="en-US" sz="1400" b="1"/>
              <a:t>Texas</a:t>
            </a:r>
            <a:r>
              <a:rPr lang="en-US" sz="1400"/>
              <a:t> lead, each with over 10 million jobs.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States like </a:t>
            </a:r>
            <a:r>
              <a:rPr lang="en-US" sz="1400" b="1"/>
              <a:t>Wyoming</a:t>
            </a:r>
            <a:r>
              <a:rPr lang="en-US" sz="1400"/>
              <a:t> and </a:t>
            </a:r>
            <a:r>
              <a:rPr lang="en-US" sz="1400" b="1"/>
              <a:t>North Dakota</a:t>
            </a:r>
            <a:r>
              <a:rPr lang="en-US" sz="1400"/>
              <a:t> have fewer jobs.</a:t>
            </a:r>
          </a:p>
          <a:p>
            <a:r>
              <a:rPr lang="en-US" sz="1400" b="1"/>
              <a:t>Purpose:</a:t>
            </a:r>
            <a:br>
              <a:rPr lang="en-US" sz="1400"/>
            </a:br>
            <a:r>
              <a:rPr lang="en-US" sz="1400"/>
              <a:t>Identifying high-employment areas for strategic workforce planning.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8D84A6-FFCB-0A9A-D1C6-EA889B9C1560}"/>
              </a:ext>
            </a:extLst>
          </p:cNvPr>
          <p:cNvSpPr/>
          <p:nvPr/>
        </p:nvSpPr>
        <p:spPr>
          <a:xfrm>
            <a:off x="1411356" y="995955"/>
            <a:ext cx="1729409" cy="4373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387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CED6-8E18-E2A1-726A-D854B994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22" y="113107"/>
            <a:ext cx="8358309" cy="592571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Top 10 U.S. States with High Automation Exposure</a:t>
            </a:r>
            <a:endParaRPr lang="en-S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238d57d-3c48-42ee-8e84-37b627bbbeed.png">
            <a:extLst>
              <a:ext uri="{FF2B5EF4-FFF2-40B4-BE49-F238E27FC236}">
                <a16:creationId xmlns:a16="http://schemas.microsoft.com/office/drawing/2014/main" id="{5C708230-114F-4AFE-2AB4-98CED35F8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1" y="1063486"/>
            <a:ext cx="8358309" cy="3725111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5BC8991-3254-CAB4-9975-64543066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78" y="4885439"/>
            <a:ext cx="835830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States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California, Texas, and New York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have the highest job volumes at risk.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California shows over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14 million roles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with a significant share in high-risk categories.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While large population states dominate in total numbers,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automation disproportionately affects certain local economies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chart reflects both job density and economic vulnerability at the state level.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6EFE98-DC2C-FBFB-D0E2-9B40E6B562EF}"/>
              </a:ext>
            </a:extLst>
          </p:cNvPr>
          <p:cNvSpPr/>
          <p:nvPr/>
        </p:nvSpPr>
        <p:spPr>
          <a:xfrm>
            <a:off x="2305878" y="1302026"/>
            <a:ext cx="1729409" cy="4373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2727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44E7-42BB-7C28-CF62-1E8F23CF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11" y="141266"/>
            <a:ext cx="8358309" cy="582633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Risk by Income, Education, &amp; Occupation</a:t>
            </a:r>
            <a:endParaRPr lang="en-S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5f830b7-897e-4554-b9e0-ab25cd77e344.png">
            <a:extLst>
              <a:ext uri="{FF2B5EF4-FFF2-40B4-BE49-F238E27FC236}">
                <a16:creationId xmlns:a16="http://schemas.microsoft.com/office/drawing/2014/main" id="{A0D77320-3846-68BA-7AC4-8DBCF55FE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1" y="894522"/>
            <a:ext cx="8119306" cy="376270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D1532FA-12B2-0467-C41C-C9A31A91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10" y="4735134"/>
            <a:ext cx="83583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Income: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High-risk jobs are concentrated in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lower wage brackets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 low-risk jobs cluster around higher incomes.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Education: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Most high-risk jobs require only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school diploma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less, whereas low-risk occupations often demand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college degrees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Occupations: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Nearly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46% of job types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fall into the high-risk category, indicating broad exposure across sectors.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Insight: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Education and income are key buffers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against automation’s impact.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54BB63-17D0-1119-CB1A-87138D4BADBD}"/>
              </a:ext>
            </a:extLst>
          </p:cNvPr>
          <p:cNvSpPr/>
          <p:nvPr/>
        </p:nvSpPr>
        <p:spPr>
          <a:xfrm>
            <a:off x="3916017" y="1123122"/>
            <a:ext cx="1729409" cy="4373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8789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DB5E-FB05-DB03-1D5E-979A4649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62" y="83289"/>
            <a:ext cx="8358309" cy="532937"/>
          </a:xfrm>
        </p:spPr>
        <p:txBody>
          <a:bodyPr/>
          <a:lstStyle/>
          <a:p>
            <a: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  <a:t>Employment Growth vs. Risk</a:t>
            </a:r>
          </a:p>
        </p:txBody>
      </p:sp>
      <p:pic>
        <p:nvPicPr>
          <p:cNvPr id="6" name="Picture 5" descr="5d9cc065-1685-4d4b-bdeb-96d240885005.png">
            <a:extLst>
              <a:ext uri="{FF2B5EF4-FFF2-40B4-BE49-F238E27FC236}">
                <a16:creationId xmlns:a16="http://schemas.microsoft.com/office/drawing/2014/main" id="{416A1541-8502-14B7-9570-FBD99D740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3" y="616226"/>
            <a:ext cx="8189843" cy="3906078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236A8E9-80EB-9C03-D8EE-8C97636E6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62" y="4630025"/>
            <a:ext cx="814045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Some occupations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agricultural engineers and educators</a:t>
            </a:r>
            <a:r>
              <a:rPr lang="en-US" altLang="en-US" sz="1400" dirty="0"/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are growing despite automation, showing resilience.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contrast,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cashiers, retail workers, and machine operators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experiencing significant decline.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high-risk roles are seeing negative growth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highlighting the urgency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retraining and workforce transition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chart shows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diverging paths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jobs based on automation exposure.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D46A5C-32DB-BC45-691D-E55ACD583AC8}"/>
              </a:ext>
            </a:extLst>
          </p:cNvPr>
          <p:cNvSpPr/>
          <p:nvPr/>
        </p:nvSpPr>
        <p:spPr>
          <a:xfrm>
            <a:off x="5705061" y="842980"/>
            <a:ext cx="1729409" cy="4373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4454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1609-7EDF-0280-60D1-95C650F8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820E5B-5254-3761-EEAF-AE90A3F7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65" y="1697039"/>
            <a:ext cx="756367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States like California and Texas have the most jobs at risk due to their large job 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markets.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Lower-paying jobs are more likely to be replaced by automation.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People with less education (like only a high school diploma) are in higher-risk 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jobs.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High-risk jobs such as cashiers and machine operators are shrinking in 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number.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Nearly half of all jobs fall into the high-risk category, showing wide impact.</a:t>
            </a:r>
          </a:p>
        </p:txBody>
      </p:sp>
    </p:spTree>
    <p:extLst>
      <p:ext uri="{BB962C8B-B14F-4D97-AF65-F5344CB8AC3E}">
        <p14:creationId xmlns:p14="http://schemas.microsoft.com/office/powerpoint/2010/main" val="4175940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08CC-16DC-D2E2-57D1-F22DDD7F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616225" y="3200398"/>
            <a:ext cx="8104973" cy="735498"/>
          </a:xfrm>
        </p:spPr>
        <p:txBody>
          <a:bodyPr/>
          <a:lstStyle/>
          <a:p>
            <a: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  <a:t>Conclusion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78B2-33CA-7E3B-920F-61006F5BA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11" y="1212573"/>
            <a:ext cx="7930463" cy="1709531"/>
          </a:xfrm>
        </p:spPr>
        <p:txBody>
          <a:bodyPr/>
          <a:lstStyle/>
          <a:p>
            <a:pPr algn="just">
              <a:defRPr sz="1800"/>
            </a:pPr>
            <a:r>
              <a:rPr lang="en-US" sz="1600" dirty="0"/>
              <a:t>Risk estimates are probabilistic, not guarantees; tasks may evolve</a:t>
            </a:r>
          </a:p>
          <a:p>
            <a:pPr algn="just">
              <a:defRPr sz="1800"/>
            </a:pPr>
            <a:r>
              <a:rPr lang="en-US" sz="1600" dirty="0"/>
              <a:t>Employment trends may shift due to unexpected technological or economic changes</a:t>
            </a:r>
          </a:p>
          <a:p>
            <a:pPr algn="just">
              <a:defRPr sz="1800"/>
            </a:pPr>
            <a:r>
              <a:rPr lang="en-US" sz="1600" dirty="0"/>
              <a:t>No coverage of gig economy or hybrid roles</a:t>
            </a:r>
          </a:p>
          <a:p>
            <a:pPr algn="just">
              <a:defRPr sz="1800"/>
            </a:pPr>
            <a:r>
              <a:rPr lang="en-US" sz="1600" dirty="0"/>
              <a:t>Data may underrepresent newer AI-resilient jobs</a:t>
            </a:r>
          </a:p>
          <a:p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E11DA1-67EC-4B15-A7E6-4442957897B1}"/>
              </a:ext>
            </a:extLst>
          </p:cNvPr>
          <p:cNvSpPr txBox="1">
            <a:spLocks/>
          </p:cNvSpPr>
          <p:nvPr/>
        </p:nvSpPr>
        <p:spPr>
          <a:xfrm>
            <a:off x="515304" y="337931"/>
            <a:ext cx="8358309" cy="59634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kern="1200" spc="70" baseline="0">
                <a:solidFill>
                  <a:schemeClr val="tx2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defRPr>
            </a:lvl1pPr>
          </a:lstStyle>
          <a:p>
            <a: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  <a:t>Limitations &amp; Considerations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439D5-C536-49FE-AF93-1919C7F6E640}"/>
              </a:ext>
            </a:extLst>
          </p:cNvPr>
          <p:cNvSpPr txBox="1"/>
          <p:nvPr/>
        </p:nvSpPr>
        <p:spPr>
          <a:xfrm>
            <a:off x="368711" y="3975783"/>
            <a:ext cx="7811193" cy="2544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</a:rPr>
              <a:t>Reskilling and lifelong learning must </a:t>
            </a:r>
            <a:r>
              <a:rPr lang="en-US" sz="1600">
                <a:solidFill>
                  <a:schemeClr val="accent3">
                    <a:lumMod val="25000"/>
                  </a:schemeClr>
                </a:solidFill>
              </a:rPr>
              <a:t>be prioritized</a:t>
            </a:r>
            <a:endParaRPr lang="en-US" sz="1600" dirty="0">
              <a:solidFill>
                <a:schemeClr val="accent3">
                  <a:lumMod val="25000"/>
                </a:schemeClr>
              </a:solidFill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</a:rPr>
              <a:t>Automation risk is tied to geographic, educational, and economic disparities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</a:rPr>
              <a:t>Policy should support vulnerable sectors with upskilling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</a:rPr>
              <a:t>Future studies could expand to </a:t>
            </a:r>
            <a:r>
              <a:rPr lang="en-US" sz="1600">
                <a:solidFill>
                  <a:schemeClr val="accent3">
                    <a:lumMod val="25000"/>
                  </a:schemeClr>
                </a:solidFill>
              </a:rPr>
              <a:t>global sectors</a:t>
            </a:r>
            <a:endParaRPr lang="en-US" sz="1600" dirty="0">
              <a:solidFill>
                <a:schemeClr val="accent3">
                  <a:lumMod val="25000"/>
                </a:schemeClr>
              </a:solidFill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</a:rPr>
              <a:t>Interactive tools enable better stakeholder engagement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 sz="1800"/>
            </a:pPr>
            <a:endParaRPr lang="en-US" sz="1800" dirty="0"/>
          </a:p>
          <a:p>
            <a:pPr marL="342900" indent="-342900" algn="just">
              <a:buFont typeface="Arial" panose="020B0604020202020204" pitchFamily="34" charset="0"/>
              <a:buChar char="•"/>
              <a:defRPr sz="1800"/>
            </a:pPr>
            <a:endParaRPr lang="en-US" sz="1800" dirty="0"/>
          </a:p>
          <a:p>
            <a:pPr marL="342900" indent="-342900" algn="just">
              <a:buFont typeface="Arial" panose="020B0604020202020204" pitchFamily="34" charset="0"/>
              <a:buChar char="•"/>
              <a:defRPr sz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29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21517" y="5086145"/>
            <a:ext cx="4185903" cy="1304823"/>
          </a:xfrm>
        </p:spPr>
        <p:txBody>
          <a:bodyPr/>
          <a:lstStyle/>
          <a:p>
            <a:r>
              <a:rPr lang="en-GB" dirty="0"/>
              <a:t>Thank you for listening</a:t>
            </a:r>
          </a:p>
          <a:p>
            <a:endParaRPr lang="en-GB" dirty="0"/>
          </a:p>
        </p:txBody>
      </p:sp>
      <p:pic>
        <p:nvPicPr>
          <p:cNvPr id="9" name="Picture 2" descr="C:\Users\wokersl\Documents\Downloads\Chrome Downloads\57975 (1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" r="-255" b="808"/>
          <a:stretch/>
        </p:blipFill>
        <p:spPr bwMode="auto">
          <a:xfrm>
            <a:off x="4897087" y="566738"/>
            <a:ext cx="3913538" cy="556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81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A939-E0DB-4B43-B7A0-0767B88F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04" y="552261"/>
            <a:ext cx="8358309" cy="1144778"/>
          </a:xfrm>
        </p:spPr>
        <p:txBody>
          <a:bodyPr/>
          <a:lstStyle/>
          <a:p>
            <a: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  <a:br>
              <a:rPr lang="en-SG" sz="54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754D5-9AAC-46FE-BD4F-3FCAED57A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12" y="1708353"/>
            <a:ext cx="8149124" cy="442574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solidFill>
                  <a:srgbClr val="0D0D0D"/>
                </a:solidFill>
                <a:ea typeface="Arial" panose="020B0604020202020204" pitchFamily="34" charset="0"/>
              </a:rPr>
              <a:t>Explore the key principles, mechanisms of activity, and the vision of CBK to develop BPMN diagrams that depict processes fostering the open and FAIR CBK ecosystem.</a:t>
            </a:r>
            <a:endParaRPr lang="en-SG" sz="2400" dirty="0">
              <a:solidFill>
                <a:srgbClr val="0D0D0D"/>
              </a:solidFill>
              <a:ea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SG" sz="2400" dirty="0">
                <a:solidFill>
                  <a:srgbClr val="0D0D0D"/>
                </a:solidFill>
                <a:ea typeface="Arial" panose="020B0604020202020204" pitchFamily="34" charset="0"/>
              </a:rPr>
              <a:t> &amp; </a:t>
            </a:r>
          </a:p>
          <a:p>
            <a:pPr marL="0" indent="0" algn="just">
              <a:buNone/>
            </a:pPr>
            <a:r>
              <a:rPr lang="en-SG" sz="2400" dirty="0">
                <a:solidFill>
                  <a:srgbClr val="0D0D0D"/>
                </a:solidFill>
                <a:ea typeface="Arial" panose="020B0604020202020204" pitchFamily="34" charset="0"/>
              </a:rPr>
              <a:t>C</a:t>
            </a:r>
            <a:r>
              <a:rPr lang="en-SG" sz="2400" dirty="0">
                <a:solidFill>
                  <a:srgbClr val="0D0D0D"/>
                </a:solidFill>
                <a:effectLst/>
                <a:ea typeface="Arial" panose="020B0604020202020204" pitchFamily="34" charset="0"/>
              </a:rPr>
              <a:t>reate Business Process Model and Notation (BPMN) diagrams to represent the mobilization of Computable Biomedical Knowledge (CBK) as outlined in the </a:t>
            </a:r>
            <a:r>
              <a:rPr lang="en-SG" sz="2400" u="sng" dirty="0">
                <a:solidFill>
                  <a:srgbClr val="0000FF"/>
                </a:solidFill>
                <a:effectLst/>
                <a:ea typeface="Arial" panose="020B0604020202020204" pitchFamily="34" charset="0"/>
                <a:hlinkClick r:id="rId2"/>
              </a:rPr>
              <a:t>manifesto</a:t>
            </a:r>
            <a:endParaRPr lang="en-SG" sz="2400" u="sng" dirty="0">
              <a:solidFill>
                <a:srgbClr val="0000FF"/>
              </a:solidFill>
              <a:effectLst/>
              <a:ea typeface="Arial" panose="020B0604020202020204" pitchFamily="34" charset="0"/>
            </a:endParaRPr>
          </a:p>
          <a:p>
            <a:pPr marL="0" indent="0" algn="just">
              <a:buNone/>
            </a:pPr>
            <a:endParaRPr lang="en-SG" sz="2400" u="sng" dirty="0">
              <a:solidFill>
                <a:srgbClr val="0000FF"/>
              </a:solidFill>
            </a:endParaRPr>
          </a:p>
          <a:p>
            <a:pPr marL="0" indent="0" algn="just">
              <a:buNone/>
            </a:pPr>
            <a:r>
              <a:rPr lang="en-SG" sz="1600" b="1" dirty="0">
                <a:solidFill>
                  <a:srgbClr val="0000FF"/>
                </a:solidFill>
              </a:rPr>
              <a:t>Refer Link (Artifacts): </a:t>
            </a:r>
          </a:p>
          <a:p>
            <a:pPr marL="0" indent="0" algn="just">
              <a:buNone/>
            </a:pPr>
            <a:r>
              <a:rPr lang="en-SG" sz="1400" i="1" dirty="0">
                <a:solidFill>
                  <a:srgbClr val="0000FF"/>
                </a:solidFill>
                <a:hlinkClick r:id="rId3"/>
              </a:rPr>
              <a:t>https://github.com/ranjankumar03/Master-of-Science-MS---Artificial-Intelligence-and-Machine-Learning/blob/main/TERM%20IV/COURSEWORK/Part_2/</a:t>
            </a:r>
            <a:endParaRPr lang="en-SG" sz="14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5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108643"/>
            <a:ext cx="8358309" cy="959666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SG" sz="3200">
                <a:latin typeface="Arial" panose="020B0604020202020204" pitchFamily="34" charset="0"/>
                <a:cs typeface="Arial" panose="020B0604020202020204" pitchFamily="34" charset="0"/>
              </a:rPr>
              <a:t>Understanding the CBK Manifesto</a:t>
            </a:r>
            <a:br>
              <a:rPr lang="en-SG" sz="1800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SG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SG" sz="1800" b="1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2" y="1204112"/>
            <a:ext cx="8352502" cy="5006566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According to the Mobilize CBK Manifesto, the key elements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for mobilizing CBK include:</a:t>
            </a:r>
          </a:p>
          <a:p>
            <a:pPr>
              <a:spcBef>
                <a:spcPct val="0"/>
              </a:spcBef>
              <a:buNone/>
            </a:pPr>
            <a:endParaRPr lang="en-US" altLang="en-US" sz="2400" b="1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FAIR principles (Findable, Accessible, Interoperable, Reusable)</a:t>
            </a:r>
          </a:p>
          <a:p>
            <a:pPr>
              <a:spcBef>
                <a:spcPct val="0"/>
              </a:spcBef>
            </a:pPr>
            <a:endParaRPr lang="en-US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Open knowledge sharing</a:t>
            </a:r>
          </a:p>
          <a:p>
            <a:pPr>
              <a:spcBef>
                <a:spcPct val="0"/>
              </a:spcBef>
            </a:pPr>
            <a:endParaRPr lang="en-US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Stakeholder collaboration</a:t>
            </a:r>
          </a:p>
          <a:p>
            <a:pPr>
              <a:spcBef>
                <a:spcPct val="0"/>
              </a:spcBef>
            </a:pPr>
            <a:endParaRPr lang="en-US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Trust and transparency in decision-making</a:t>
            </a:r>
          </a:p>
          <a:p>
            <a:pPr>
              <a:spcBef>
                <a:spcPct val="0"/>
              </a:spcBef>
            </a:pPr>
            <a:endParaRPr lang="en-US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Continuous improvement in knowledge artifacts</a:t>
            </a:r>
            <a:endParaRPr lang="en-GB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77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108643"/>
            <a:ext cx="8358309" cy="959666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  <a:t>BPMN Design – Comprehensive CBK Mobilization Model</a:t>
            </a:r>
            <a:br>
              <a:rPr lang="en-SG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BPMN diagram simulates the mobilization of CBK in a healthcare setting, showing how knowledge is created, validated, shared, and applied to improve care delivery.</a:t>
            </a:r>
            <a:b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process is visualized in a horizontal pool with five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swimlanes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each representing a different stakeholder or system involved.</a:t>
            </a:r>
            <a:br>
              <a:rPr lang="en-S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SG" sz="1800" b="1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2" y="1068311"/>
            <a:ext cx="8352502" cy="4721380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87874-2EDA-4EA7-8354-D8BD26271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86" y="2314665"/>
            <a:ext cx="7714143" cy="36832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F4C9CA-7D71-4580-80BF-84192B082D1E}"/>
              </a:ext>
            </a:extLst>
          </p:cNvPr>
          <p:cNvSpPr txBox="1"/>
          <p:nvPr/>
        </p:nvSpPr>
        <p:spPr>
          <a:xfrm>
            <a:off x="217283" y="5789690"/>
            <a:ext cx="4906978" cy="46625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l"/>
            <a:endParaRPr lang="en-S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69242E-C6F4-4086-9352-04123EF0A3AC}"/>
              </a:ext>
            </a:extLst>
          </p:cNvPr>
          <p:cNvSpPr txBox="1">
            <a:spLocks/>
          </p:cNvSpPr>
          <p:nvPr/>
        </p:nvSpPr>
        <p:spPr>
          <a:xfrm>
            <a:off x="785691" y="6038660"/>
            <a:ext cx="8358309" cy="25802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kern="1200" spc="70" baseline="0">
                <a:solidFill>
                  <a:schemeClr val="tx2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defRPr>
            </a:lvl1pPr>
          </a:lstStyle>
          <a:p>
            <a:pPr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SG" sz="1000" b="1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                                                           </a:t>
            </a:r>
            <a:r>
              <a:rPr lang="en-SG" sz="1000" b="1" i="1" dirty="0">
                <a:solidFill>
                  <a:srgbClr val="000000"/>
                </a:solidFill>
                <a:latin typeface="Arial" panose="020B0604020202020204" pitchFamily="34" charset="0"/>
              </a:rPr>
              <a:t>Go to </a:t>
            </a:r>
            <a:r>
              <a:rPr lang="en-SG" sz="1000" b="1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n-SG" sz="800" dirty="0">
                <a:hlinkClick r:id="rId4"/>
              </a:rPr>
              <a:t>https://app.diagrams.net</a:t>
            </a:r>
            <a:r>
              <a:rPr lang="en-SG" sz="800" dirty="0"/>
              <a:t> </a:t>
            </a:r>
          </a:p>
          <a:p>
            <a:pPr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endParaRPr lang="en-SG" sz="1000" b="1" dirty="0">
              <a:latin typeface="Arial" panose="020B0604020202020204" pitchFamily="3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5E3F9DC-B443-4482-BF2C-06A4C9A006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691340"/>
              </p:ext>
            </p:extLst>
          </p:nvPr>
        </p:nvGraphicFramePr>
        <p:xfrm>
          <a:off x="6851650" y="6188075"/>
          <a:ext cx="16700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Packager Shell Object" showAsIcon="1" r:id="rId5" imgW="1670040" imgH="514800" progId="Package">
                  <p:embed/>
                </p:oleObj>
              </mc:Choice>
              <mc:Fallback>
                <p:oleObj name="Packager Shell Object" showAsIcon="1" r:id="rId5" imgW="16700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1650" y="6188075"/>
                        <a:ext cx="1670050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0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108643"/>
            <a:ext cx="8358309" cy="959666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  <a:t>Swim-lanes (Actors/Roles)</a:t>
            </a:r>
            <a:br>
              <a:rPr lang="en-SG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SG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SG" sz="2400" b="1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2" y="1068310"/>
            <a:ext cx="8352502" cy="5142368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FB0214-CEE5-43AD-95F6-5B0F43DBB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393626"/>
              </p:ext>
            </p:extLst>
          </p:nvPr>
        </p:nvGraphicFramePr>
        <p:xfrm>
          <a:off x="769544" y="1068310"/>
          <a:ext cx="7423842" cy="549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921">
                  <a:extLst>
                    <a:ext uri="{9D8B030D-6E8A-4147-A177-3AD203B41FA5}">
                      <a16:colId xmlns:a16="http://schemas.microsoft.com/office/drawing/2014/main" val="1507117890"/>
                    </a:ext>
                  </a:extLst>
                </a:gridCol>
                <a:gridCol w="3711921">
                  <a:extLst>
                    <a:ext uri="{9D8B030D-6E8A-4147-A177-3AD203B41FA5}">
                      <a16:colId xmlns:a16="http://schemas.microsoft.com/office/drawing/2014/main" val="3485681995"/>
                    </a:ext>
                  </a:extLst>
                </a:gridCol>
              </a:tblGrid>
              <a:tr h="341808">
                <a:tc>
                  <a:txBody>
                    <a:bodyPr/>
                    <a:lstStyle/>
                    <a:p>
                      <a:r>
                        <a:rPr lang="en-SG" dirty="0"/>
                        <a:t>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Role in CBK Workflow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510475"/>
                  </a:ext>
                </a:extLst>
              </a:tr>
              <a:tr h="854520">
                <a:tc>
                  <a:txBody>
                    <a:bodyPr/>
                    <a:lstStyle/>
                    <a:p>
                      <a:r>
                        <a:rPr lang="en-SG" sz="2000" dirty="0"/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Generates raw biomedical knowledge (e.g., from clinical research or literature).</a:t>
                      </a:r>
                      <a:endParaRPr lang="en-SG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866317"/>
                  </a:ext>
                </a:extLst>
              </a:tr>
              <a:tr h="854520">
                <a:tc>
                  <a:txBody>
                    <a:bodyPr/>
                    <a:lstStyle/>
                    <a:p>
                      <a:r>
                        <a:rPr lang="en-SG" sz="2000" dirty="0"/>
                        <a:t>Knowledge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Standardizes and encodes this knowledge into computable forms (e.g., CPGs, algorithms).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015769"/>
                  </a:ext>
                </a:extLst>
              </a:tr>
              <a:tr h="854520">
                <a:tc>
                  <a:txBody>
                    <a:bodyPr/>
                    <a:lstStyle/>
                    <a:p>
                      <a:r>
                        <a:rPr lang="en-SG" sz="2000" dirty="0"/>
                        <a:t>CBK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Stores and indexes validated CBK, ensuring accessibility and interoperability.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524546"/>
                  </a:ext>
                </a:extLst>
              </a:tr>
              <a:tr h="854520">
                <a:tc>
                  <a:txBody>
                    <a:bodyPr/>
                    <a:lstStyle/>
                    <a:p>
                      <a:r>
                        <a:rPr lang="en-SG" sz="2000" dirty="0"/>
                        <a:t>CDSS (Clinical Decision Support System)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Retrieves and uses CBK to generate clinical insights in real-time.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9530"/>
                  </a:ext>
                </a:extLst>
              </a:tr>
              <a:tr h="1110876">
                <a:tc>
                  <a:txBody>
                    <a:bodyPr/>
                    <a:lstStyle/>
                    <a:p>
                      <a:r>
                        <a:rPr lang="en-SG" sz="2000" dirty="0"/>
                        <a:t>Healthcare 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Uses decision support recommendations and provides feedback on effectiveness.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07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44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713" y="0"/>
            <a:ext cx="8358309" cy="959666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  <a:t>Process Flow(Key Tasks)</a:t>
            </a:r>
            <a:br>
              <a:rPr lang="en-SG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SG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SG" sz="2400" b="1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3" y="586409"/>
            <a:ext cx="8576504" cy="4303643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Each step in the BPMN diagram represents a task in the CBK mobilization cycle.</a:t>
            </a:r>
          </a:p>
          <a:p>
            <a:pPr>
              <a:spcBef>
                <a:spcPct val="0"/>
              </a:spcBef>
              <a:buNone/>
            </a:pPr>
            <a:endParaRPr lang="en-US" altLang="en-US" sz="1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1. </a:t>
            </a:r>
            <a:r>
              <a:rPr lang="en-US" altLang="en-US" sz="1200" b="1" dirty="0">
                <a:solidFill>
                  <a:schemeClr val="tx1"/>
                </a:solidFill>
                <a:cs typeface="Arial" panose="020B0604020202020204" pitchFamily="34" charset="0"/>
              </a:rPr>
              <a:t>Create Biomedical Knowledge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Actor: Researcher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Description: Raw biomedical insights are generated through studies, trials, or clinical practice data.</a:t>
            </a:r>
          </a:p>
          <a:p>
            <a:pPr>
              <a:spcBef>
                <a:spcPct val="0"/>
              </a:spcBef>
              <a:buNone/>
            </a:pPr>
            <a:endParaRPr lang="en-US" altLang="en-US" sz="1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2. </a:t>
            </a:r>
            <a:r>
              <a:rPr lang="en-US" altLang="en-US" sz="1200" b="1" dirty="0">
                <a:solidFill>
                  <a:schemeClr val="tx1"/>
                </a:solidFill>
                <a:cs typeface="Arial" panose="020B0604020202020204" pitchFamily="34" charset="0"/>
              </a:rPr>
              <a:t>Validate &amp; Standardize CBK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Actor: Knowledge Engineer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Description: Ensures the knowledge complies with open standards (e.g., HL7, FHIR), is machine-readable, and fits into the FAIR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framework (Findable, Accessible, Interoperable, Reusable).</a:t>
            </a:r>
          </a:p>
          <a:p>
            <a:pPr>
              <a:spcBef>
                <a:spcPct val="0"/>
              </a:spcBef>
              <a:buNone/>
            </a:pPr>
            <a:endParaRPr lang="en-US" altLang="en-US" sz="1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3. </a:t>
            </a:r>
            <a:r>
              <a:rPr lang="en-US" altLang="en-US" sz="1200" b="1" dirty="0">
                <a:solidFill>
                  <a:schemeClr val="tx1"/>
                </a:solidFill>
                <a:cs typeface="Arial" panose="020B0604020202020204" pitchFamily="34" charset="0"/>
              </a:rPr>
              <a:t>Upload CBK to Repository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Actor: Knowledge Engineer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Description: The knowledge is submitted to a shared repository for future retrieval and use.</a:t>
            </a:r>
          </a:p>
          <a:p>
            <a:pPr>
              <a:spcBef>
                <a:spcPct val="0"/>
              </a:spcBef>
              <a:buNone/>
            </a:pPr>
            <a:endParaRPr lang="en-US" altLang="en-US" sz="1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4. </a:t>
            </a:r>
            <a:r>
              <a:rPr lang="en-US" altLang="en-US" sz="1200" b="1" dirty="0">
                <a:solidFill>
                  <a:schemeClr val="tx1"/>
                </a:solidFill>
                <a:cs typeface="Arial" panose="020B0604020202020204" pitchFamily="34" charset="0"/>
              </a:rPr>
              <a:t>Store &amp; Index CBK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Actor: CBK Repository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Description: The CBK is catalogued and indexed using metadata to make it findable and accessible.</a:t>
            </a:r>
          </a:p>
          <a:p>
            <a:pPr>
              <a:spcBef>
                <a:spcPct val="0"/>
              </a:spcBef>
              <a:buNone/>
            </a:pPr>
            <a:endParaRPr lang="en-US" altLang="en-US" sz="1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5. </a:t>
            </a:r>
            <a:r>
              <a:rPr lang="en-US" altLang="en-US" sz="1200" b="1" dirty="0">
                <a:solidFill>
                  <a:schemeClr val="tx1"/>
                </a:solidFill>
                <a:cs typeface="Arial" panose="020B0604020202020204" pitchFamily="34" charset="0"/>
              </a:rPr>
              <a:t>Retrieve CBK from Repository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Actor: CDSS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Description: Clinical systems query and fetch appropriate CBK resources when needed.</a:t>
            </a:r>
          </a:p>
          <a:p>
            <a:pPr>
              <a:spcBef>
                <a:spcPct val="0"/>
              </a:spcBef>
              <a:buNone/>
            </a:pPr>
            <a:endParaRPr lang="en-US" altLang="en-US" sz="1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6. </a:t>
            </a:r>
            <a:r>
              <a:rPr lang="en-US" altLang="en-US" sz="1200" b="1" dirty="0">
                <a:solidFill>
                  <a:schemeClr val="tx1"/>
                </a:solidFill>
                <a:cs typeface="Arial" panose="020B0604020202020204" pitchFamily="34" charset="0"/>
              </a:rPr>
              <a:t>Trigger Clinical Decision Support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Actor: CDSS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Description: CDSS uses CBK to evaluate patient data and deliver alerts, recommendations, or predictions to the clinician.</a:t>
            </a:r>
          </a:p>
          <a:p>
            <a:pPr>
              <a:spcBef>
                <a:spcPct val="0"/>
              </a:spcBef>
              <a:buNone/>
            </a:pPr>
            <a:endParaRPr lang="en-US" altLang="en-US" sz="1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7. </a:t>
            </a:r>
            <a:r>
              <a:rPr lang="en-US" altLang="en-US" sz="1200" b="1" dirty="0">
                <a:solidFill>
                  <a:schemeClr val="tx1"/>
                </a:solidFill>
                <a:cs typeface="Arial" panose="020B0604020202020204" pitchFamily="34" charset="0"/>
              </a:rPr>
              <a:t>Review &amp; Act on Recommendation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Actor: Healthcare Provider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Description: Clinicians interpret and apply CDSS insights into care decisions (e.g., medication, diagnosis, risk management).</a:t>
            </a:r>
          </a:p>
          <a:p>
            <a:pPr>
              <a:spcBef>
                <a:spcPct val="0"/>
              </a:spcBef>
              <a:buNone/>
            </a:pPr>
            <a:endParaRPr lang="en-US" altLang="en-US" sz="1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8. </a:t>
            </a:r>
            <a:r>
              <a:rPr lang="en-US" altLang="en-US" sz="1200" b="1" dirty="0">
                <a:solidFill>
                  <a:schemeClr val="tx1"/>
                </a:solidFill>
                <a:cs typeface="Arial" panose="020B0604020202020204" pitchFamily="34" charset="0"/>
              </a:rPr>
              <a:t>Submit Outcome Feedback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Actor: Healthcare Provider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Description: Clinical outcomes and user feedback are looped back for continuous learning and CBK improvement.</a:t>
            </a:r>
            <a:endParaRPr lang="en-GB" altLang="en-US" sz="1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56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5" y="108643"/>
            <a:ext cx="8274200" cy="1133748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SG" sz="320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br>
              <a:rPr lang="en-SG" sz="3200" b="1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SG" sz="3200" b="1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SG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SG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SG" sz="2400" b="1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905" y="470977"/>
            <a:ext cx="8352502" cy="5640310"/>
          </a:xfrm>
        </p:spPr>
        <p:txBody>
          <a:bodyPr/>
          <a:lstStyle/>
          <a:p>
            <a:pPr algn="just">
              <a:spcBef>
                <a:spcPct val="0"/>
              </a:spcBef>
              <a:buNone/>
            </a:pPr>
            <a:endParaRPr lang="en-US" alt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A primary care physician diagnosing early-stage diabetes receives a recommendation from the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CDSS for a medication plan based on the latest computable guidelines and patient history.</a:t>
            </a:r>
          </a:p>
          <a:p>
            <a:pPr>
              <a:spcBef>
                <a:spcPct val="0"/>
              </a:spcBef>
              <a:buNone/>
            </a:pPr>
            <a:endParaRPr lang="en-US" alt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US" alt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Focus Area</a:t>
            </a: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: CBK in Clinical Decision Support (CDS)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This sub-process zeroes in on how CBK is used in a real-time clinical setting to improve patient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outcomes.</a:t>
            </a:r>
          </a:p>
          <a:p>
            <a:pPr>
              <a:spcBef>
                <a:spcPct val="0"/>
              </a:spcBef>
              <a:buNone/>
            </a:pPr>
            <a:endParaRPr lang="en-US" alt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Steps</a:t>
            </a: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pPr marL="342900" indent="-342900">
              <a:spcBef>
                <a:spcPct val="0"/>
              </a:spcBef>
              <a:buFont typeface="+mj-lt"/>
              <a:buAutoNum type="alphaUcPeriod"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Trigger Event -&gt; A clinician inputs patient data into the EHR.</a:t>
            </a:r>
          </a:p>
          <a:p>
            <a:pPr marL="342900" indent="-342900">
              <a:spcBef>
                <a:spcPct val="0"/>
              </a:spcBef>
              <a:buFont typeface="+mj-lt"/>
              <a:buAutoNum type="alphaUcPeriod"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CDSS Action -&gt; System queries CBK repository using metadata and context (e.g., age, symptoms, conditions).</a:t>
            </a:r>
          </a:p>
          <a:p>
            <a:pPr marL="342900" indent="-342900">
              <a:spcBef>
                <a:spcPct val="0"/>
              </a:spcBef>
              <a:buFont typeface="+mj-lt"/>
              <a:buAutoNum type="alphaUcPeriod"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Retrieve and Interpret -&gt; CDSS fetches relevant CBK and evaluates it against rules.</a:t>
            </a:r>
          </a:p>
          <a:p>
            <a:pPr marL="342900" indent="-342900">
              <a:spcBef>
                <a:spcPct val="0"/>
              </a:spcBef>
              <a:buFont typeface="+mj-lt"/>
              <a:buAutoNum type="alphaUcPeriod"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Provide Recommendation -&gt; A treatment or diagnostic suggestion is displayed.</a:t>
            </a:r>
          </a:p>
          <a:p>
            <a:pPr marL="342900" indent="-342900">
              <a:spcBef>
                <a:spcPct val="0"/>
              </a:spcBef>
              <a:buFont typeface="+mj-lt"/>
              <a:buAutoNum type="alphaUcPeriod"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Clinician Decision -&gt; Accepts, modifies, or rejects recommendation.</a:t>
            </a:r>
          </a:p>
          <a:p>
            <a:pPr marL="342900" indent="-342900">
              <a:spcBef>
                <a:spcPct val="0"/>
              </a:spcBef>
              <a:buFont typeface="+mj-lt"/>
              <a:buAutoNum type="alphaUcPeriod"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Action Taken -&gt; Patient receives care.</a:t>
            </a:r>
          </a:p>
          <a:p>
            <a:pPr marL="342900" indent="-342900">
              <a:spcBef>
                <a:spcPct val="0"/>
              </a:spcBef>
              <a:buFont typeface="+mj-lt"/>
              <a:buAutoNum type="alphaUcPeriod"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Outcome Recorded -&gt; Outcome and clinician feedback loop back into repository for CBK refinement.</a:t>
            </a:r>
          </a:p>
          <a:p>
            <a:pPr marL="342900" indent="-342900">
              <a:spcBef>
                <a:spcPct val="0"/>
              </a:spcBef>
              <a:buFont typeface="+mj-lt"/>
              <a:buAutoNum type="alphaUcPeriod"/>
            </a:pPr>
            <a:endParaRPr lang="en-US" alt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Impact on Healthcare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Enhances Evidence-Based Practice: Real-time access to up-to-date medical knowledge.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Improves Patient Safety: Reduces errors by guiding decisions with validated knowledge.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Accelerates Learning Health Systems: Feedback-driven improvement loop.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Promotes Interoperability: Systems communicate via standard CBK formats and metadata</a:t>
            </a:r>
            <a:endParaRPr lang="en-GB" alt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47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A939-E0DB-4B43-B7A0-0767B88F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40" y="2673626"/>
            <a:ext cx="8358309" cy="864704"/>
          </a:xfrm>
        </p:spPr>
        <p:txBody>
          <a:bodyPr/>
          <a:lstStyle/>
          <a:p>
            <a:r>
              <a:rPr lang="en-SG" sz="5400" dirty="0">
                <a:latin typeface="Arial" panose="020B0604020202020204" pitchFamily="34" charset="0"/>
                <a:cs typeface="Arial" panose="020B0604020202020204" pitchFamily="34" charset="0"/>
              </a:rPr>
              <a:t>Task 2 : Data Story</a:t>
            </a:r>
            <a:br>
              <a:rPr lang="en-SG" sz="54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754D5-9AAC-46FE-BD4F-3FCAED57A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11" y="1158844"/>
            <a:ext cx="8373651" cy="4975257"/>
          </a:xfrm>
        </p:spPr>
        <p:txBody>
          <a:bodyPr/>
          <a:lstStyle/>
          <a:p>
            <a:pPr marL="0" indent="0">
              <a:buNone/>
            </a:pPr>
            <a:endParaRPr lang="en-US" sz="1600" dirty="0">
              <a:solidFill>
                <a:srgbClr val="0D0D0D"/>
              </a:solidFill>
              <a:latin typeface="Segoe UI" panose="020B0502040204020203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D0D0D"/>
              </a:solidFill>
              <a:ea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D39AEE-4F0F-F753-D75E-AD9225D69C22}"/>
              </a:ext>
            </a:extLst>
          </p:cNvPr>
          <p:cNvSpPr txBox="1"/>
          <p:nvPr/>
        </p:nvSpPr>
        <p:spPr>
          <a:xfrm>
            <a:off x="745435" y="3976660"/>
            <a:ext cx="67603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Tableau file for Task 2 is available at: </a:t>
            </a:r>
            <a:r>
              <a:rPr lang="en-US" dirty="0">
                <a:hlinkClick r:id="rId2"/>
              </a:rPr>
              <a:t>https://github.com/VishnuMurali08/Automation-Risk-Across-U.S.-Jobs</a:t>
            </a:r>
            <a:endParaRPr lang="en-US" dirty="0"/>
          </a:p>
          <a:p>
            <a:endParaRPr lang="en-US" dirty="0"/>
          </a:p>
          <a:p>
            <a:r>
              <a:rPr lang="en-US" altLang="en-US" b="1" dirty="0"/>
              <a:t>📂 </a:t>
            </a:r>
            <a:r>
              <a:rPr lang="en-US" altLang="en-US" dirty="0"/>
              <a:t>File to open: </a:t>
            </a:r>
            <a:r>
              <a:rPr lang="en-US" altLang="en-US" b="1" dirty="0"/>
              <a:t>BI_CW2_DataStory.twb </a:t>
            </a:r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769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318499"/>
            <a:ext cx="8358309" cy="675414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b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2" y="1500027"/>
            <a:ext cx="8352502" cy="4710651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D4FABF-B7AD-FED8-99D9-63B2FD5AE5BB}"/>
              </a:ext>
            </a:extLst>
          </p:cNvPr>
          <p:cNvSpPr txBox="1">
            <a:spLocks/>
          </p:cNvSpPr>
          <p:nvPr/>
        </p:nvSpPr>
        <p:spPr>
          <a:xfrm>
            <a:off x="362903" y="387543"/>
            <a:ext cx="8412385" cy="11430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kern="1200" spc="70" baseline="0">
                <a:solidFill>
                  <a:schemeClr val="tx2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defRPr>
            </a:lvl1pPr>
          </a:lstStyle>
          <a:p>
            <a: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SG" sz="3200" dirty="0"/>
              <a:t> </a:t>
            </a:r>
            <a:r>
              <a:rPr lang="en-SG" sz="3200" dirty="0">
                <a:latin typeface="Arial" panose="020B0604020202020204" pitchFamily="34" charset="0"/>
                <a:cs typeface="Arial" panose="020B0604020202020204" pitchFamily="34" charset="0"/>
              </a:rPr>
              <a:t>&amp; 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E70B38-DF92-2AF9-3817-D8C595FD0DE2}"/>
              </a:ext>
            </a:extLst>
          </p:cNvPr>
          <p:cNvSpPr txBox="1">
            <a:spLocks/>
          </p:cNvSpPr>
          <p:nvPr/>
        </p:nvSpPr>
        <p:spPr>
          <a:xfrm>
            <a:off x="362903" y="993913"/>
            <a:ext cx="7946210" cy="52167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Title:</a:t>
            </a:r>
            <a:r>
              <a:rPr lang="en-US" sz="2400" dirty="0"/>
              <a:t> Why Examine Automation Risk in the Workforce?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Content:</a:t>
            </a:r>
            <a:endParaRPr lang="en-US" sz="1800" dirty="0"/>
          </a:p>
          <a:p>
            <a:r>
              <a:rPr lang="en-US" sz="1800" dirty="0"/>
              <a:t>Automation technologies are increasingly replacing routine, predictable job tasks across many sectors.</a:t>
            </a:r>
          </a:p>
          <a:p>
            <a:r>
              <a:rPr lang="en-US" sz="1800" dirty="0"/>
              <a:t>This project explores who is most vulnerable to these changes, by state, education level, income and occupation.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Key Questions:</a:t>
            </a:r>
            <a:endParaRPr lang="en-US" sz="1800" dirty="0"/>
          </a:p>
          <a:p>
            <a:pPr lvl="1"/>
            <a:r>
              <a:rPr lang="en-US" dirty="0"/>
              <a:t>Which U.S. states have the most jobs at risk of automation?</a:t>
            </a:r>
          </a:p>
          <a:p>
            <a:pPr lvl="1"/>
            <a:r>
              <a:rPr lang="en-US" dirty="0"/>
              <a:t>How do wages and educational background relate to job automation risk?</a:t>
            </a:r>
          </a:p>
          <a:p>
            <a:pPr lvl="1"/>
            <a:r>
              <a:rPr lang="en-US" dirty="0"/>
              <a:t>Which occupations are expanding or declining as automation advances?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800" b="1" dirty="0"/>
              <a:t>Relevance:</a:t>
            </a:r>
            <a:r>
              <a:rPr lang="en-US" sz="1800" dirty="0"/>
              <a:t> Findings can guide policy, workforce training, and education reform in the face of rapid technological change.</a:t>
            </a:r>
          </a:p>
        </p:txBody>
      </p:sp>
    </p:spTree>
    <p:extLst>
      <p:ext uri="{BB962C8B-B14F-4D97-AF65-F5344CB8AC3E}">
        <p14:creationId xmlns:p14="http://schemas.microsoft.com/office/powerpoint/2010/main" val="1598470074"/>
      </p:ext>
    </p:extLst>
  </p:cSld>
  <p:clrMapOvr>
    <a:masterClrMapping/>
  </p:clrMapOvr>
</p:sld>
</file>

<file path=ppt/theme/theme1.xml><?xml version="1.0" encoding="utf-8"?>
<a:theme xmlns:a="http://schemas.openxmlformats.org/drawingml/2006/main" name="UoP master">
  <a:themeElements>
    <a:clrScheme name="UoP Masterbrand">
      <a:dk1>
        <a:srgbClr val="000000"/>
      </a:dk1>
      <a:lt1>
        <a:sysClr val="window" lastClr="FFFFFF"/>
      </a:lt1>
      <a:dk2>
        <a:srgbClr val="621360"/>
      </a:dk2>
      <a:lt2>
        <a:srgbClr val="FFFFFF"/>
      </a:lt2>
      <a:accent1>
        <a:srgbClr val="00A0FF"/>
      </a:accent1>
      <a:accent2>
        <a:srgbClr val="621360"/>
      </a:accent2>
      <a:accent3>
        <a:srgbClr val="D1D1D1"/>
      </a:accent3>
      <a:accent4>
        <a:srgbClr val="621360"/>
      </a:accent4>
      <a:accent5>
        <a:srgbClr val="ABAAAA"/>
      </a:accent5>
      <a:accent6>
        <a:srgbClr val="3C023C"/>
      </a:accent6>
      <a:hlink>
        <a:srgbClr val="00A0FF"/>
      </a:hlink>
      <a:folHlink>
        <a:srgbClr val="0078B4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2500"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02 UoP Masterbrand-Calibri.potx" id="{24300EB1-9451-401C-9C5B-B264C73C93EF}" vid="{C62A1C1D-D111-48E7-BD77-8756F83F8EB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10573</TotalTime>
  <Words>1850</Words>
  <Application>Microsoft Office PowerPoint</Application>
  <PresentationFormat>On-screen Show (4:3)</PresentationFormat>
  <Paragraphs>219</Paragraphs>
  <Slides>18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Aero Bold</vt:lpstr>
      <vt:lpstr>Aero Light</vt:lpstr>
      <vt:lpstr>Arial</vt:lpstr>
      <vt:lpstr>Bahnschrift Condensed</vt:lpstr>
      <vt:lpstr>Berlin Sans FB Demi</vt:lpstr>
      <vt:lpstr>Calibri</vt:lpstr>
      <vt:lpstr>Calibri bold</vt:lpstr>
      <vt:lpstr>Calibri Light</vt:lpstr>
      <vt:lpstr>Segoe UI</vt:lpstr>
      <vt:lpstr>Vrinda</vt:lpstr>
      <vt:lpstr>UoP master</vt:lpstr>
      <vt:lpstr>Packager Shell Object</vt:lpstr>
      <vt:lpstr>PowerPoint Presentation</vt:lpstr>
      <vt:lpstr>Task 1 </vt:lpstr>
      <vt:lpstr>Understanding the CBK Manifesto  </vt:lpstr>
      <vt:lpstr>BPMN Design – Comprehensive CBK Mobilization Model This BPMN diagram simulates the mobilization of CBK in a healthcare setting, showing how knowledge is created, validated, shared, and applied to improve care delivery. The process is visualized in a horizontal pool with five swimlanes, each representing a different stakeholder or system involved. </vt:lpstr>
      <vt:lpstr>Swim-lanes (Actors/Roles)  </vt:lpstr>
      <vt:lpstr>Process Flow(Key Tasks)  </vt:lpstr>
      <vt:lpstr>Use Case    </vt:lpstr>
      <vt:lpstr>Task 2 : Data Story </vt:lpstr>
      <vt:lpstr> </vt:lpstr>
      <vt:lpstr>Dataset 1: Automation Data by State</vt:lpstr>
      <vt:lpstr>Combining Data Sources in Tableau</vt:lpstr>
      <vt:lpstr>Job Distribution Across U.S. States</vt:lpstr>
      <vt:lpstr>Top 10 U.S. States with High Automation Exposure</vt:lpstr>
      <vt:lpstr>Risk by Income, Education, &amp; Occupation</vt:lpstr>
      <vt:lpstr>Employment Growth vs. Risk</vt:lpstr>
      <vt:lpstr>Key Findings</vt:lpstr>
      <vt:lpstr>Conclusion &amp;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Frederic Lootens</dc:creator>
  <cp:lastModifiedBy>ranjan</cp:lastModifiedBy>
  <cp:revision>450</cp:revision>
  <dcterms:created xsi:type="dcterms:W3CDTF">2017-08-25T10:33:37Z</dcterms:created>
  <dcterms:modified xsi:type="dcterms:W3CDTF">2025-06-13T03:37:00Z</dcterms:modified>
</cp:coreProperties>
</file>