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handoutMasterIdLst>
    <p:handoutMasterId r:id="rId28"/>
  </p:handoutMasterIdLst>
  <p:sldIdLst>
    <p:sldId id="365" r:id="rId2"/>
    <p:sldId id="379" r:id="rId3"/>
    <p:sldId id="402" r:id="rId4"/>
    <p:sldId id="400" r:id="rId5"/>
    <p:sldId id="398" r:id="rId6"/>
    <p:sldId id="410" r:id="rId7"/>
    <p:sldId id="411" r:id="rId8"/>
    <p:sldId id="412" r:id="rId9"/>
    <p:sldId id="413" r:id="rId10"/>
    <p:sldId id="397" r:id="rId11"/>
    <p:sldId id="401" r:id="rId12"/>
    <p:sldId id="417" r:id="rId13"/>
    <p:sldId id="408" r:id="rId14"/>
    <p:sldId id="409" r:id="rId15"/>
    <p:sldId id="414" r:id="rId16"/>
    <p:sldId id="415" r:id="rId17"/>
    <p:sldId id="389" r:id="rId18"/>
    <p:sldId id="403" r:id="rId19"/>
    <p:sldId id="399" r:id="rId20"/>
    <p:sldId id="405" r:id="rId21"/>
    <p:sldId id="404" r:id="rId22"/>
    <p:sldId id="406" r:id="rId23"/>
    <p:sldId id="407" r:id="rId24"/>
    <p:sldId id="416" r:id="rId25"/>
    <p:sldId id="3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1">
          <p15:clr>
            <a:srgbClr val="A4A3A4"/>
          </p15:clr>
        </p15:guide>
        <p15:guide id="3" orient="horz" pos="3870">
          <p15:clr>
            <a:srgbClr val="A4A3A4"/>
          </p15:clr>
        </p15:guide>
        <p15:guide id="4" orient="horz" pos="1069">
          <p15:clr>
            <a:srgbClr val="A4A3A4"/>
          </p15:clr>
        </p15:guide>
        <p15:guide id="5" orient="horz" pos="1955">
          <p15:clr>
            <a:srgbClr val="A4A3A4"/>
          </p15:clr>
        </p15:guide>
        <p15:guide id="6" orient="horz" pos="357">
          <p15:clr>
            <a:srgbClr val="A4A3A4"/>
          </p15:clr>
        </p15:guide>
        <p15:guide id="7" pos="5550">
          <p15:clr>
            <a:srgbClr val="A4A3A4"/>
          </p15:clr>
        </p15:guide>
        <p15:guide id="8" pos="3078">
          <p15:clr>
            <a:srgbClr val="A4A3A4"/>
          </p15:clr>
        </p15:guide>
        <p15:guide id="9" pos="2533">
          <p15:clr>
            <a:srgbClr val="A4A3A4"/>
          </p15:clr>
        </p15:guide>
        <p15:guide id="10" pos="3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3371" autoAdjust="0"/>
  </p:normalViewPr>
  <p:slideViewPr>
    <p:cSldViewPr snapToGrid="0">
      <p:cViewPr varScale="1">
        <p:scale>
          <a:sx n="106" d="100"/>
          <a:sy n="106" d="100"/>
        </p:scale>
        <p:origin x="1626" y="102"/>
      </p:cViewPr>
      <p:guideLst>
        <p:guide orient="horz" pos="2160"/>
        <p:guide orient="horz" pos="791"/>
        <p:guide orient="horz" pos="3870"/>
        <p:guide orient="horz" pos="1069"/>
        <p:guide orient="horz" pos="1955"/>
        <p:guide orient="horz" pos="357"/>
        <p:guide pos="5550"/>
        <p:guide pos="3078"/>
        <p:guide pos="2533"/>
        <p:guide pos="36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" userId="37c4f311fae15b9f" providerId="LiveId" clId="{A7778674-1027-4153-A18F-43FFEAC82F80}"/>
    <pc:docChg chg="modSld">
      <pc:chgData name="ranjan" userId="37c4f311fae15b9f" providerId="LiveId" clId="{A7778674-1027-4153-A18F-43FFEAC82F80}" dt="2024-10-18T12:41:15.315" v="4" actId="114"/>
      <pc:docMkLst>
        <pc:docMk/>
      </pc:docMkLst>
      <pc:sldChg chg="modSp mod">
        <pc:chgData name="ranjan" userId="37c4f311fae15b9f" providerId="LiveId" clId="{A7778674-1027-4153-A18F-43FFEAC82F80}" dt="2024-10-18T12:41:15.315" v="4" actId="114"/>
        <pc:sldMkLst>
          <pc:docMk/>
          <pc:sldMk cId="3506778939" sldId="379"/>
        </pc:sldMkLst>
        <pc:spChg chg="mod">
          <ac:chgData name="ranjan" userId="37c4f311fae15b9f" providerId="LiveId" clId="{A7778674-1027-4153-A18F-43FFEAC82F80}" dt="2024-10-18T12:41:15.315" v="4" actId="114"/>
          <ac:spMkLst>
            <pc:docMk/>
            <pc:sldMk cId="3506778939" sldId="3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0E4229BE-3042-445E-A20F-5C7D3641F6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4FDFC6-9B57-4F21-A98F-E2EB361EA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4FE1C-325C-4DC8-BBC1-0282F71A5968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57F86A-4E50-47AC-8466-D6EC7B6B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0FE093-C2FD-4CBB-9E23-E2A31EC0B3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1801E-884E-4CFF-9FDA-DB575CD03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6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AF676-6C75-4EB8-89B0-06311F1A4E7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84D8-D690-4E28-AF9C-7EC52C5D5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2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8711" y="1708353"/>
            <a:ext cx="8441913" cy="4425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82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0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799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c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45234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886325" y="547689"/>
            <a:ext cx="3924300" cy="288131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86325" y="3425979"/>
            <a:ext cx="3924300" cy="270812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1071717" y="2841524"/>
            <a:ext cx="8072284" cy="4016478"/>
          </a:xfrm>
          <a:prstGeom prst="rect">
            <a:avLst/>
          </a:prstGeom>
          <a:solidFill>
            <a:srgbClr val="6213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41199" y="3746090"/>
            <a:ext cx="8802801" cy="3111910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jdelijke aanduiding voor tekst 12">
            <a:extLst>
              <a:ext uri="{FF2B5EF4-FFF2-40B4-BE49-F238E27FC236}">
                <a16:creationId xmlns:a16="http://schemas.microsoft.com/office/drawing/2014/main" id="{615C7DB6-2966-4805-BDB8-3CC368712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058" y="5486761"/>
            <a:ext cx="4189268" cy="447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400" spc="40" baseline="0">
                <a:solidFill>
                  <a:schemeClr val="bg1"/>
                </a:solidFill>
                <a:latin typeface="+mn-lt"/>
                <a:ea typeface="Aero Light" pitchFamily="50" charset="2"/>
              </a:defRPr>
            </a:lvl1pPr>
            <a:lvl2pPr marL="457200" indent="0">
              <a:buNone/>
              <a:defRPr sz="2000">
                <a:latin typeface="Aero Light" pitchFamily="50" charset="2"/>
                <a:ea typeface="Aero Light" pitchFamily="50" charset="2"/>
              </a:defRPr>
            </a:lvl2pPr>
            <a:lvl3pPr marL="914400" indent="0">
              <a:buNone/>
              <a:defRPr sz="1800">
                <a:latin typeface="Aero Light" pitchFamily="50" charset="2"/>
                <a:ea typeface="Aero Light" pitchFamily="50" charset="2"/>
              </a:defRPr>
            </a:lvl3pPr>
            <a:lvl4pPr marL="1371600" indent="0">
              <a:buNone/>
              <a:defRPr sz="1600">
                <a:latin typeface="Aero Light" pitchFamily="50" charset="2"/>
                <a:ea typeface="Aero Light" pitchFamily="50" charset="2"/>
              </a:defRPr>
            </a:lvl4pPr>
            <a:lvl5pPr marL="1828800" indent="0">
              <a:buNone/>
              <a:defRPr sz="1600">
                <a:latin typeface="Aero Light" pitchFamily="50" charset="2"/>
                <a:ea typeface="Aero Light" pitchFamily="50" charset="2"/>
              </a:defRPr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subtitle</a:t>
            </a:r>
            <a:endParaRPr lang="en-GB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5147CD9-9D85-4ED3-84D6-AA0AB22B9B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1" y="546281"/>
            <a:ext cx="4325121" cy="1539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0422" y="4171745"/>
            <a:ext cx="4185903" cy="13048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4400" kern="1200" spc="70" baseline="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46100"/>
            <a:ext cx="3924300" cy="55880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12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tx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tx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</a:t>
            </a:r>
            <a:br>
              <a:rPr lang="nl-NL" dirty="0"/>
            </a:br>
            <a:r>
              <a:rPr lang="nl-NL" dirty="0"/>
              <a:t>Job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28622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886325" y="3429000"/>
            <a:ext cx="3924300" cy="27051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763277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3" y="5788551"/>
            <a:ext cx="5823635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46100"/>
            <a:ext cx="3924300" cy="28686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63785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</a:t>
            </a:r>
            <a:br>
              <a:rPr lang="nl-NL" dirty="0"/>
            </a:br>
            <a:r>
              <a:rPr lang="nl-NL" dirty="0"/>
              <a:t>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02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</a:t>
            </a:r>
            <a:br>
              <a:rPr lang="nl-NL" dirty="0"/>
            </a:br>
            <a:r>
              <a:rPr lang="nl-NL" dirty="0"/>
              <a:t>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886325" y="566738"/>
            <a:ext cx="3924300" cy="55673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BE1EC009-1AB6-46B3-89FC-A2752A5CC63B}"/>
              </a:ext>
            </a:extLst>
          </p:cNvPr>
          <p:cNvSpPr/>
          <p:nvPr userDrawn="1"/>
        </p:nvSpPr>
        <p:spPr>
          <a:xfrm>
            <a:off x="3243741" y="2741424"/>
            <a:ext cx="5896843" cy="4116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378402" y="3415144"/>
            <a:ext cx="8432223" cy="34428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A199696C-1A0F-4C0D-85B6-89CC710B7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4983" y="3991479"/>
            <a:ext cx="4181342" cy="11679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4500"/>
              </a:lnSpc>
              <a:defRPr sz="4400" spc="70" baseline="0">
                <a:solidFill>
                  <a:schemeClr val="bg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EDIT TITLE</a:t>
            </a:r>
            <a:endParaRPr lang="en-GB" dirty="0"/>
          </a:p>
        </p:txBody>
      </p:sp>
      <p:sp>
        <p:nvSpPr>
          <p:cNvPr id="20" name="Ondertitel 2">
            <a:extLst>
              <a:ext uri="{FF2B5EF4-FFF2-40B4-BE49-F238E27FC236}">
                <a16:creationId xmlns:a16="http://schemas.microsoft.com/office/drawing/2014/main" id="{7D927364-844D-4A85-B6EB-FBFEED2E48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46" y="5228105"/>
            <a:ext cx="4172979" cy="3515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spc="50" baseline="0">
                <a:solidFill>
                  <a:schemeClr val="bg2"/>
                </a:solidFill>
                <a:latin typeface="+mn-lt"/>
                <a:ea typeface="Aero Light" pitchFamily="50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Click to edit subtitle </a:t>
            </a:r>
            <a:endParaRPr lang="en-GB" dirty="0"/>
          </a:p>
        </p:txBody>
      </p:sp>
      <p:sp>
        <p:nvSpPr>
          <p:cNvPr id="21" name="Tijdelijke aanduiding voor tekst 9">
            <a:extLst>
              <a:ext uri="{FF2B5EF4-FFF2-40B4-BE49-F238E27FC236}">
                <a16:creationId xmlns:a16="http://schemas.microsoft.com/office/drawing/2014/main" id="{BFA6C715-12C9-4F92-B6DE-60323A6EC8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984" y="5788551"/>
            <a:ext cx="4181342" cy="681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spc="50" baseline="0">
                <a:solidFill>
                  <a:schemeClr val="bg2"/>
                </a:solidFill>
                <a:latin typeface="+mj-lt"/>
                <a:ea typeface="Aero Light" pitchFamily="50" charset="2"/>
              </a:defRPr>
            </a:lvl1pPr>
          </a:lstStyle>
          <a:p>
            <a:pPr lvl="0"/>
            <a:r>
              <a:rPr lang="nl-NL" dirty="0"/>
              <a:t>Click to add presenter’s name and job title</a:t>
            </a: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63E3581-10E1-4073-944D-F8E146E17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0" y="546281"/>
            <a:ext cx="3919535" cy="13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jdelijke aanduiding voor afbeelding 4">
            <a:extLst>
              <a:ext uri="{FF2B5EF4-FFF2-40B4-BE49-F238E27FC236}">
                <a16:creationId xmlns:a16="http://schemas.microsoft.com/office/drawing/2014/main" id="{CF0C1C67-8795-4378-A1C9-7F9D220294C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6326" y="546281"/>
            <a:ext cx="3909682" cy="286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  <a:ea typeface="Aero Light" pitchFamily="50" charset="2"/>
              </a:defRPr>
            </a:lvl1pPr>
          </a:lstStyle>
          <a:p>
            <a:r>
              <a:rPr lang="en-GB" dirty="0"/>
              <a:t>PICTURE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CF0C1C67-8795-4378-A1C9-7F9D220294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91111" y="3424976"/>
            <a:ext cx="3909682" cy="286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+mj-lt"/>
                <a:ea typeface="Aero Light" pitchFamily="50" charset="2"/>
              </a:defRPr>
            </a:lvl1pPr>
          </a:lstStyle>
          <a:p>
            <a:r>
              <a:rPr lang="en-GB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83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_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4454013" y="3415144"/>
            <a:ext cx="4689987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6145162" y="0"/>
            <a:ext cx="3002342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87A365B2-30D8-46C0-9FAA-25F176FE6749}"/>
              </a:ext>
            </a:extLst>
          </p:cNvPr>
          <p:cNvSpPr txBox="1">
            <a:spLocks/>
          </p:cNvSpPr>
          <p:nvPr userDrawn="1"/>
        </p:nvSpPr>
        <p:spPr>
          <a:xfrm>
            <a:off x="346075" y="4184651"/>
            <a:ext cx="4530013" cy="1949450"/>
          </a:xfrm>
          <a:prstGeom prst="rect">
            <a:avLst/>
          </a:prstGeom>
          <a:solidFill>
            <a:schemeClr val="tx2"/>
          </a:solidFill>
        </p:spPr>
        <p:txBody>
          <a:bodyPr lIns="252000" tIns="25200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Aero Light" pitchFamily="50" charset="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GB" sz="2200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2" y="3247779"/>
            <a:ext cx="2537455" cy="58220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" b="11158"/>
          <a:stretch/>
        </p:blipFill>
        <p:spPr bwMode="auto">
          <a:xfrm>
            <a:off x="1199898" y="1696762"/>
            <a:ext cx="957263" cy="38749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677440" y="4949770"/>
            <a:ext cx="2191666" cy="9501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UK city for students</a:t>
            </a:r>
          </a:p>
          <a:p>
            <a:pPr algn="ctr"/>
            <a:r>
              <a:rPr lang="en-GB" sz="1600" dirty="0" err="1">
                <a:solidFill>
                  <a:schemeClr val="bg1"/>
                </a:solidFill>
                <a:latin typeface="+mj-lt"/>
              </a:rPr>
              <a:t>Natwest</a:t>
            </a:r>
            <a:r>
              <a:rPr lang="en-GB" sz="1600" dirty="0">
                <a:solidFill>
                  <a:schemeClr val="bg1"/>
                </a:solidFill>
                <a:latin typeface="+mj-lt"/>
              </a:rPr>
              <a:t> student living index 2016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057035" y="5385545"/>
            <a:ext cx="2929007" cy="84224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University of Portsmouth in top 15% for student satisfaction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(National Student Survey 2017)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50787" y="3973968"/>
            <a:ext cx="3395937" cy="95476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GRADUATES WORKING </a:t>
            </a:r>
            <a:b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+mj-lt"/>
              </a:rPr>
              <a:t>or in 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FURTHER STUDY </a:t>
            </a:r>
            <a:br>
              <a:rPr lang="en-GB" sz="1600" dirty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  <a:latin typeface="+mj-lt"/>
              </a:rPr>
              <a:t>DLHE</a:t>
            </a:r>
            <a:r>
              <a:rPr lang="en-GB" sz="1600" dirty="0">
                <a:solidFill>
                  <a:schemeClr val="bg1"/>
                </a:solidFill>
                <a:latin typeface="+mj-lt"/>
              </a:rPr>
              <a:t> 2016)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0632" y="4408668"/>
            <a:ext cx="2429356" cy="150023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NEW UNIVERSITIES </a:t>
            </a:r>
            <a:br>
              <a:rPr lang="en-GB" sz="17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in the Times Higher Education Young</a:t>
            </a:r>
            <a:br>
              <a:rPr lang="en-GB" sz="16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University Rankings 2017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174008" y="816535"/>
            <a:ext cx="2655668" cy="7170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+mj-lt"/>
              </a:rPr>
              <a:t>in The Guardian’s </a:t>
            </a:r>
            <a:br>
              <a:rPr lang="en-GB" sz="1600" dirty="0">
                <a:solidFill>
                  <a:schemeClr val="bg2"/>
                </a:solidFill>
                <a:latin typeface="+mj-lt"/>
              </a:rPr>
            </a:br>
            <a:r>
              <a:rPr lang="en-GB" sz="1600" dirty="0">
                <a:solidFill>
                  <a:schemeClr val="bg2"/>
                </a:solidFill>
                <a:latin typeface="+mj-lt"/>
              </a:rPr>
              <a:t>University guide 2018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74093" y="1034054"/>
            <a:ext cx="2657475" cy="17129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  <a:latin typeface="+mj-lt"/>
              </a:rPr>
              <a:t>in the UK for </a:t>
            </a:r>
            <a:r>
              <a:rPr lang="en-GB" dirty="0">
                <a:solidFill>
                  <a:schemeClr val="tx2"/>
                </a:solidFill>
                <a:latin typeface="Calibri bold" panose="020F0702030404030204" pitchFamily="34" charset="0"/>
              </a:rPr>
              <a:t>BOOSTING GRADUATE SALARIES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749513" y="4321325"/>
            <a:ext cx="1097280" cy="108204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GB" sz="7200" b="1" spc="70" dirty="0">
                <a:solidFill>
                  <a:schemeClr val="accent1"/>
                </a:solidFill>
                <a:latin typeface="Vrinda" panose="020B0502040204020203" pitchFamily="34" charset="0"/>
                <a:ea typeface="Aero Bold" panose="02000000000000000000" pitchFamily="50" charset="2"/>
                <a:cs typeface="Vrinda" panose="020B0502040204020203" pitchFamily="34" charset="0"/>
              </a:rPr>
              <a:t>£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7182771" y="899412"/>
            <a:ext cx="1499357" cy="14557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  <a:sym typeface="Wingdings"/>
              </a:rPr>
              <a:t>5</a:t>
            </a:r>
            <a:endParaRPr lang="en-GB" sz="4000" spc="70" dirty="0">
              <a:solidFill>
                <a:schemeClr val="bg2"/>
              </a:solidFill>
              <a:latin typeface="Calibri bold" panose="020F0702030404030204" pitchFamily="34" charset="0"/>
              <a:ea typeface="Aero Bold" panose="02000000000000000000" pitchFamily="50" charset="2"/>
              <a:cs typeface="Calibri bold" panose="020F07020304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74008" y="443579"/>
            <a:ext cx="2655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TOP 40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531320" y="4324688"/>
            <a:ext cx="2000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spc="70" dirty="0">
                <a:solidFill>
                  <a:schemeClr val="bg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TOP 100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367090" y="1338869"/>
            <a:ext cx="1046763" cy="107325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GB" sz="4800" spc="70" dirty="0">
                <a:solidFill>
                  <a:schemeClr val="accent1"/>
                </a:solidFill>
                <a:latin typeface="Berlin Sans FB Demi" panose="020E0802020502020306" pitchFamily="34" charset="0"/>
                <a:ea typeface="Aero Bold" panose="02000000000000000000" pitchFamily="50" charset="2"/>
                <a:cs typeface="Calibri bold" panose="020F0702030404030204" pitchFamily="34" charset="0"/>
                <a:sym typeface="Wingdings"/>
              </a:rPr>
              <a:t></a:t>
            </a:r>
            <a:endParaRPr lang="en-GB" sz="4800" spc="70" dirty="0">
              <a:solidFill>
                <a:schemeClr val="accent1"/>
              </a:solidFill>
              <a:latin typeface="Berlin Sans FB Demi" panose="020E0802020502020306" pitchFamily="34" charset="0"/>
              <a:ea typeface="Aero Bold" panose="02000000000000000000" pitchFamily="50" charset="2"/>
              <a:cs typeface="Calibri bold" panose="020F070203040403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3001290" y="4272575"/>
            <a:ext cx="2017041" cy="7454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Calibri bold" panose="020F0702030404030204" pitchFamily="34" charset="0"/>
              </a:rPr>
              <a:t>MOST</a:t>
            </a:r>
            <a:r>
              <a:rPr lang="en-GB" sz="1600" dirty="0">
                <a:solidFill>
                  <a:schemeClr val="bg1"/>
                </a:solidFill>
                <a:latin typeface="Calibri bold" panose="020F070203040403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928377" y="4756148"/>
            <a:ext cx="2191666" cy="39364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alibri bold" panose="020F0702030404030204" pitchFamily="34" charset="0"/>
              </a:rPr>
              <a:t>AFFORDABLE</a:t>
            </a:r>
            <a:r>
              <a:rPr lang="en-GB" sz="1700" dirty="0">
                <a:solidFill>
                  <a:schemeClr val="bg1"/>
                </a:solidFill>
                <a:latin typeface="Calibri bold" panose="020F0702030404030204" pitchFamily="34" charset="0"/>
              </a:rPr>
              <a:t> </a:t>
            </a:r>
            <a:endParaRPr lang="en-GB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5355568" y="4984039"/>
            <a:ext cx="2929007" cy="61912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4300" spc="7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88% </a:t>
            </a:r>
            <a:endParaRPr lang="en-GB" sz="4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849322" y="3645637"/>
            <a:ext cx="2554123" cy="67151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en-GB" sz="4300" spc="70" dirty="0">
                <a:solidFill>
                  <a:schemeClr val="bg1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96.5% </a:t>
            </a:r>
            <a:endParaRPr lang="en-GB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135908" y="2342544"/>
            <a:ext cx="2831083" cy="95476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ctr"/>
            <a:r>
              <a:rPr lang="en-GB" sz="1700" dirty="0">
                <a:solidFill>
                  <a:schemeClr val="bg2"/>
                </a:solidFill>
                <a:latin typeface="+mj-lt"/>
              </a:rPr>
              <a:t>Rating for </a:t>
            </a:r>
            <a:br>
              <a:rPr lang="en-GB" sz="1700" dirty="0">
                <a:solidFill>
                  <a:schemeClr val="bg2"/>
                </a:solidFill>
                <a:latin typeface="+mj-lt"/>
              </a:rPr>
            </a:br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TEACHING,  EMPLOYABILITY </a:t>
            </a:r>
            <a:b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</a:br>
            <a:r>
              <a:rPr lang="en-GB" sz="1700" dirty="0">
                <a:solidFill>
                  <a:schemeClr val="bg2"/>
                </a:solidFill>
                <a:latin typeface="+mj-lt"/>
              </a:rPr>
              <a:t>and </a:t>
            </a:r>
            <a:r>
              <a:rPr lang="en-GB" sz="1700" dirty="0">
                <a:solidFill>
                  <a:schemeClr val="bg2"/>
                </a:solidFill>
                <a:latin typeface="Calibri bold" panose="020F0702030404030204" pitchFamily="34" charset="0"/>
              </a:rPr>
              <a:t>FACILITIES</a:t>
            </a:r>
          </a:p>
          <a:p>
            <a:pPr algn="ctr"/>
            <a:r>
              <a:rPr lang="en-GB" sz="1600" dirty="0">
                <a:solidFill>
                  <a:schemeClr val="bg2"/>
                </a:solidFill>
                <a:latin typeface="+mj-lt"/>
              </a:rPr>
              <a:t>(QS World University Ranking)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82605" y="546434"/>
            <a:ext cx="2657475" cy="171291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GB" sz="4400" spc="70" dirty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rPr>
              <a:t>NO.1</a:t>
            </a:r>
            <a:endParaRPr lang="en-GB" dirty="0">
              <a:solidFill>
                <a:schemeClr val="tx2"/>
              </a:solidFill>
              <a:latin typeface="Calibri bold" panose="020F07020304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621" y="583586"/>
            <a:ext cx="5812134" cy="1130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4400" kern="1200" spc="70" baseline="0" dirty="0">
                <a:solidFill>
                  <a:schemeClr val="tx2"/>
                </a:solidFill>
                <a:latin typeface="Calibri bold" panose="020F0702030404030204" pitchFamily="34" charset="0"/>
                <a:ea typeface="Aero Bold" panose="02000000000000000000" pitchFamily="50" charset="2"/>
                <a:cs typeface="Calibri bold" panose="020F070203040403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1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358309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8711" y="1708353"/>
            <a:ext cx="8373651" cy="4425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4F078DCB-93EE-4BE7-A995-4A147D857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904" y="560367"/>
            <a:ext cx="8447721" cy="113667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3600"/>
              </a:lnSpc>
              <a:defRPr sz="4400" spc="70" baseline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nl-NL" dirty="0"/>
              <a:t>CLICK TO ADD TITLE</a:t>
            </a:r>
            <a:endParaRPr lang="en-GB" dirty="0"/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A6DEE0E1-E6DD-48F9-961A-927DFCE67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6225042"/>
            <a:ext cx="1298114" cy="4619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hoek 17">
            <a:extLst>
              <a:ext uri="{FF2B5EF4-FFF2-40B4-BE49-F238E27FC236}">
                <a16:creationId xmlns:a16="http://schemas.microsoft.com/office/drawing/2014/main" id="{552F9B91-4010-4562-9359-EED6891B29B8}"/>
              </a:ext>
            </a:extLst>
          </p:cNvPr>
          <p:cNvSpPr/>
          <p:nvPr userDrawn="1"/>
        </p:nvSpPr>
        <p:spPr>
          <a:xfrm>
            <a:off x="8810624" y="3415144"/>
            <a:ext cx="333376" cy="3442856"/>
          </a:xfrm>
          <a:prstGeom prst="rect">
            <a:avLst/>
          </a:prstGeom>
          <a:solidFill>
            <a:srgbClr val="3C02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5">
            <a:extLst>
              <a:ext uri="{FF2B5EF4-FFF2-40B4-BE49-F238E27FC236}">
                <a16:creationId xmlns:a16="http://schemas.microsoft.com/office/drawing/2014/main" id="{1D820570-21E1-43AC-BE0D-02ADF7C4CF21}"/>
              </a:ext>
            </a:extLst>
          </p:cNvPr>
          <p:cNvSpPr/>
          <p:nvPr userDrawn="1"/>
        </p:nvSpPr>
        <p:spPr>
          <a:xfrm>
            <a:off x="8810624" y="0"/>
            <a:ext cx="336879" cy="3425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68712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766184" y="1708353"/>
            <a:ext cx="4038600" cy="44257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67" r:id="rId4"/>
    <p:sldLayoutId id="2147483836" r:id="rId5"/>
    <p:sldLayoutId id="2147483871" r:id="rId6"/>
    <p:sldLayoutId id="2147483866" r:id="rId7"/>
    <p:sldLayoutId id="2147483864" r:id="rId8"/>
    <p:sldLayoutId id="2147483875" r:id="rId9"/>
    <p:sldLayoutId id="2147483873" r:id="rId10"/>
    <p:sldLayoutId id="2147483874" r:id="rId11"/>
    <p:sldLayoutId id="2147483872" r:id="rId12"/>
    <p:sldLayoutId id="2147483876" r:id="rId13"/>
    <p:sldLayoutId id="214748382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ero Bold" panose="02000000000000000000" pitchFamily="50" charset="2"/>
          <a:ea typeface="Aero Bold" panose="02000000000000000000" pitchFamily="50" charset="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jankumar03/Master-of-Science-MS---Artificial-Intelligence-and-Machine-Learning/tree/main/THESIS_MASTERS/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13347" y="4998661"/>
            <a:ext cx="3559890" cy="58101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altLang="en-US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Ranjan Kumar Jha</a:t>
            </a:r>
          </a:p>
          <a:p>
            <a:pPr algn="ctr">
              <a:spcBef>
                <a:spcPct val="0"/>
              </a:spcBef>
            </a:pPr>
            <a:r>
              <a:rPr lang="en-GB" altLang="en-US" sz="1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University ID: UP2301022</a:t>
            </a:r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7288" y="5648323"/>
            <a:ext cx="4257675" cy="797744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altLang="en-US" sz="1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Masters in Artificial Intelligence &amp; Machine Learning (MSc AI&amp;ML)</a:t>
            </a:r>
          </a:p>
          <a:p>
            <a:pPr algn="ctr">
              <a:spcBef>
                <a:spcPct val="0"/>
              </a:spcBef>
            </a:pPr>
            <a:r>
              <a:rPr lang="en-GB" altLang="en-US" sz="14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 Part Time, 2004-2005</a:t>
            </a:r>
          </a:p>
          <a:p>
            <a:pPr algn="ctr"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M33876 MASTERS PROJECT</a:t>
            </a:r>
            <a:endParaRPr lang="en-GB" altLang="en-US" sz="1000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2E1BD9-8AFC-49DC-A806-5D277AE2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63" y="3429000"/>
            <a:ext cx="4409038" cy="3429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CB9E7-AC61-4351-B8CB-17480F3C0DBF}"/>
              </a:ext>
            </a:extLst>
          </p:cNvPr>
          <p:cNvSpPr txBox="1"/>
          <p:nvPr/>
        </p:nvSpPr>
        <p:spPr>
          <a:xfrm>
            <a:off x="497941" y="3748135"/>
            <a:ext cx="3414087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41C5A-0A89-47C3-90EB-3E1D0ABEA065}"/>
              </a:ext>
            </a:extLst>
          </p:cNvPr>
          <p:cNvSpPr txBox="1"/>
          <p:nvPr/>
        </p:nvSpPr>
        <p:spPr>
          <a:xfrm flipH="1">
            <a:off x="3385993" y="2842788"/>
            <a:ext cx="56403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Leveraging Machine Learning for Predictive Price Analytics &amp; Algorithmic Trading Strategy Optimization</a:t>
            </a:r>
            <a:endParaRPr lang="en-SG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8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17283"/>
            <a:ext cx="8358309" cy="430039"/>
          </a:xfrm>
        </p:spPr>
        <p:txBody>
          <a:bodyPr/>
          <a:lstStyle/>
          <a:p>
            <a:r>
              <a:rPr lang="en-GB" sz="2400" dirty="0"/>
              <a:t>REASON FOR CHOOSING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7322"/>
            <a:ext cx="8721213" cy="5993395"/>
          </a:xfrm>
        </p:spPr>
        <p:txBody>
          <a:bodyPr/>
          <a:lstStyle/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Relevance to Current Financial Trends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aligns with current trends in fintech innovation, algorithmic trading, and AI integration, offering practical value to traders, financial analysts, and technology firms.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 on Technological Innovation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emphasizes the integration of advanced machine learning techniques, highlighting that the project is not just about prediction but about using cutting-edge technology to enhance accuracy and insight.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Market-Driven Insights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reflects the project’s goal of delivering data-driven market insights, underscoring that it’s not just a theoretical exercise, but a practical tool for understanding market behavior.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Emphasizing Predictive Accuracy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title stresses that machine learning models are designed to improve the accuracy of stock market predictions, positioning your project as a solution to the inherent volatility of financial markets.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Desire to Build a Comprehensive Framework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was to create an end-to-end, modular, and interpretable solution that integrates AI, big data, and financial modeling into a unified trading strategy toolkit.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Addressing Real-World Challenges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1465" indent="0" algn="just">
              <a:buNone/>
            </a:pPr>
            <a:r>
              <a:rPr lang="en-US" sz="1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trading systems struggle with market volatility and data complexity. This thesis aims to develop adaptive, data-driven models that can respond to such challenges effectively.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-229235" algn="just"/>
            <a:r>
              <a:rPr lang="en-US" sz="1400" b="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Bridging Theory and Practice</a:t>
            </a:r>
            <a:endParaRPr lang="en-SG" sz="1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S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offers the opportunity to connect advanced AI techniques—such as LSTM networks, </a:t>
            </a:r>
            <a:r>
              <a:rPr lang="en-SG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S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MLlib</a:t>
            </a:r>
            <a:r>
              <a:rPr lang="en-S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SG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SG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Statistical Models and sentiment analysis—with real-world financial market applications</a:t>
            </a:r>
            <a:endParaRPr lang="en-GB" altLang="en-US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97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NOVELTY &amp; RESEARCH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204111"/>
            <a:ext cx="8141545" cy="5006567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Multi-Strategy AI Framework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Introduces a modular approach integrating LSTM networks, unsupervised learning, sentiment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analysis, and GARCH-based volatility models—rarely combined in a single system.</a:t>
            </a:r>
          </a:p>
          <a:p>
            <a:pPr algn="just">
              <a:spcBef>
                <a:spcPct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Integration with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Leverages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scalable and parallel processing of large financial datasets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enhancing performance and real-time applicability.</a:t>
            </a:r>
          </a:p>
          <a:p>
            <a:pPr algn="just">
              <a:spcBef>
                <a:spcPct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Cross-Disciplinary Innovation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Fuses machine learning, natural language processing, and statistical finance to form an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intelligent system for predictive analytics and trading optimization.</a:t>
            </a:r>
          </a:p>
          <a:p>
            <a:pPr algn="just">
              <a:spcBef>
                <a:spcPct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Relevance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Evaluates strategies using actual stock data (e.g., BAC, NASDAQ, S&amp;P 500) and compares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them against benchmark indices (QQQ) using risk-adjusted performance metrics.</a:t>
            </a:r>
          </a:p>
          <a:p>
            <a:pPr algn="just">
              <a:spcBef>
                <a:spcPct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and Scalable Design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Proposes a framework that balances predictive accuracy, interpretability, and scalability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addressing both academic gaps and industry needs.</a:t>
            </a:r>
            <a:endParaRPr lang="en-GB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6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DATA 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896293"/>
            <a:ext cx="8141545" cy="5314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required historical stock price timeseries data have been captured from Yahoo Finance. </a:t>
            </a:r>
          </a:p>
          <a:p>
            <a:pPr marL="0" indent="0">
              <a:buNone/>
            </a:pPr>
            <a:r>
              <a:rPr lang="en-US" b="1" dirty="0"/>
              <a:t>Rationale for Selection of Data Source: </a:t>
            </a:r>
            <a:r>
              <a:rPr lang="en-US" dirty="0"/>
              <a:t>The rationale behind choosing this </a:t>
            </a:r>
            <a:r>
              <a:rPr lang="en-US" dirty="0" err="1"/>
              <a:t>yfinance</a:t>
            </a:r>
            <a:r>
              <a:rPr lang="en-US" dirty="0"/>
              <a:t> as data source is easy accessibility, free data access for high volume of data without any registration.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yfinance</a:t>
            </a:r>
            <a:r>
              <a:rPr lang="en-US" dirty="0"/>
              <a:t> library offers Python users a seamless way to retrieve stock data from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0EE4-5955-4AB4-A308-4C512A105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8144" y="2915216"/>
            <a:ext cx="1602462" cy="244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74D80-C10A-4395-86DC-6BFA97A613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780" y="3223035"/>
            <a:ext cx="7967050" cy="29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9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08230"/>
            <a:ext cx="8358309" cy="434567"/>
          </a:xfrm>
        </p:spPr>
        <p:txBody>
          <a:bodyPr/>
          <a:lstStyle/>
          <a:p>
            <a:r>
              <a:rPr lang="en-GB" sz="2400" dirty="0"/>
              <a:t>LEGAL, ETHICAL &amp; PROFESSIONAL CONSIDERATIONS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81651-0E6A-41D3-BB9C-70C36A0E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566" y="851944"/>
            <a:ext cx="8286647" cy="542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&amp; Privacy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only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publicly available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(Yahoo Finance, Twitter APIs)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personally identifiable information (PII) was accessed or stored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Complied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platform-specific terms of service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Responsible Use of APIs &amp; Tools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open-source tools: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Keras, scikit-learn, etc.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Adhered to API rate limits and licensing agreements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transparency, inclusiveness, and reproducibility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AI Ethics &amp; Model Integrity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and interpretable 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LSTM, clustering, GARCH)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potential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sentiment data and financial signals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clear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disclosure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—no live trading or real-money guarantees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Marked all work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educational/research use only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Integrity &amp; Intellectual Property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APA referencing and open-source license compliance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unauthorized use of proprietary data/tools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approval checklist completed and approved by university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08230"/>
            <a:ext cx="8358309" cy="434567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FF90A5-3254-468C-8A01-644413E81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904" y="1119563"/>
            <a:ext cx="828315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&amp; Professional Responsibility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Avoided high-frequency trading (HFT) practices to ensure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fairness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designed to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and inclusive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broader educational use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democratization of financial research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Awareness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engagement in real trading or brokerage activity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Considered relevant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financial regulations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OECD, EU AI Guidelines)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upholds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ethical AI standards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finance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AI framework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emphasizing privacy, fairness, transparency, and impact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 future practitioners to adopt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ethical safeguards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G" sz="16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dissertation has been developed with a firm commitment to ethical standards, professional responsibility, and academic integrity.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0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08230"/>
            <a:ext cx="8358309" cy="434567"/>
          </a:xfrm>
        </p:spPr>
        <p:txBody>
          <a:bodyPr/>
          <a:lstStyle/>
          <a:p>
            <a:r>
              <a:rPr lang="en-GB" sz="2400" dirty="0"/>
              <a:t>RESULTS &amp; 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81651-0E6A-41D3-BB9C-70C36A0E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904" y="879562"/>
            <a:ext cx="8056819" cy="551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Stock Price Prediction (BAC)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with Attention: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MAE: 0.0572 | RMSE: 0.0663 | Loss: 0.0044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temporal patterns effectively; attention + SHAP improved Explainability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– Traditional Models: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Best overall (MSE: 0.2385, R²: 0.9989)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GBT: Moderate; good for nonlinear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Overfitting issues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Unsupervised Strategy – S&amp;P 500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+ RSI Initialization for monthly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Momentum-based portfolios via Efficient Frontier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SPY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(Sharpe ↑)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Sentiment-Based NASDAQ Strategy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Twitter-sentiment stocks 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QQQ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downturns (e.g., 2022)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volatility; diversified returns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9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08230"/>
            <a:ext cx="8358309" cy="434567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81651-0E6A-41D3-BB9C-70C36A0E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887" y="917255"/>
            <a:ext cx="7885568" cy="234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Intraday Models, Summary &amp; Insights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Intraday GARCH-Based Strategy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GARCH(1,3) + RSI, MACD, Bollinger Bands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Profitable in volatile regimes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reversal signals, but real-time deployment complex</a:t>
            </a:r>
          </a:p>
          <a:p>
            <a:pPr marL="0" indent="0">
              <a:buNone/>
            </a:pPr>
            <a:endParaRPr lang="en-SG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E73A72-6F4A-48DC-BC62-DF88FBC6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98795"/>
              </p:ext>
            </p:extLst>
          </p:nvPr>
        </p:nvGraphicFramePr>
        <p:xfrm>
          <a:off x="362904" y="2670772"/>
          <a:ext cx="8358315" cy="3589593"/>
        </p:xfrm>
        <a:graphic>
          <a:graphicData uri="http://schemas.openxmlformats.org/drawingml/2006/table">
            <a:tbl>
              <a:tblPr/>
              <a:tblGrid>
                <a:gridCol w="1671663">
                  <a:extLst>
                    <a:ext uri="{9D8B030D-6E8A-4147-A177-3AD203B41FA5}">
                      <a16:colId xmlns:a16="http://schemas.microsoft.com/office/drawing/2014/main" val="284624186"/>
                    </a:ext>
                  </a:extLst>
                </a:gridCol>
                <a:gridCol w="2184348">
                  <a:extLst>
                    <a:ext uri="{9D8B030D-6E8A-4147-A177-3AD203B41FA5}">
                      <a16:colId xmlns:a16="http://schemas.microsoft.com/office/drawing/2014/main" val="28816342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53105"/>
                    </a:ext>
                  </a:extLst>
                </a:gridCol>
                <a:gridCol w="2622361">
                  <a:extLst>
                    <a:ext uri="{9D8B030D-6E8A-4147-A177-3AD203B41FA5}">
                      <a16:colId xmlns:a16="http://schemas.microsoft.com/office/drawing/2014/main" val="2921547767"/>
                    </a:ext>
                  </a:extLst>
                </a:gridCol>
                <a:gridCol w="1671663">
                  <a:extLst>
                    <a:ext uri="{9D8B030D-6E8A-4147-A177-3AD203B41FA5}">
                      <a16:colId xmlns:a16="http://schemas.microsoft.com/office/drawing/2014/main" val="63957285"/>
                    </a:ext>
                  </a:extLst>
                </a:gridCol>
              </a:tblGrid>
              <a:tr h="644286"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505739"/>
                  </a:ext>
                </a:extLst>
              </a:tr>
              <a:tr h="64428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80936"/>
                  </a:ext>
                </a:extLst>
              </a:tr>
              <a:tr h="36816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60009"/>
                  </a:ext>
                </a:extLst>
              </a:tr>
              <a:tr h="64428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40372"/>
                  </a:ext>
                </a:extLst>
              </a:tr>
              <a:tr h="64428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574715"/>
                  </a:ext>
                </a:extLst>
              </a:tr>
              <a:tr h="644286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8993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CE0BE9-E811-43CE-8C3F-DF36B4012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84470"/>
              </p:ext>
            </p:extLst>
          </p:nvPr>
        </p:nvGraphicFramePr>
        <p:xfrm>
          <a:off x="235386" y="3283867"/>
          <a:ext cx="8358316" cy="255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584">
                  <a:extLst>
                    <a:ext uri="{9D8B030D-6E8A-4147-A177-3AD203B41FA5}">
                      <a16:colId xmlns:a16="http://schemas.microsoft.com/office/drawing/2014/main" val="2680841105"/>
                    </a:ext>
                  </a:extLst>
                </a:gridCol>
                <a:gridCol w="1756373">
                  <a:extLst>
                    <a:ext uri="{9D8B030D-6E8A-4147-A177-3AD203B41FA5}">
                      <a16:colId xmlns:a16="http://schemas.microsoft.com/office/drawing/2014/main" val="294006583"/>
                    </a:ext>
                  </a:extLst>
                </a:gridCol>
                <a:gridCol w="1367073">
                  <a:extLst>
                    <a:ext uri="{9D8B030D-6E8A-4147-A177-3AD203B41FA5}">
                      <a16:colId xmlns:a16="http://schemas.microsoft.com/office/drawing/2014/main" val="2759348807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2377578125"/>
                    </a:ext>
                  </a:extLst>
                </a:gridCol>
                <a:gridCol w="1649694">
                  <a:extLst>
                    <a:ext uri="{9D8B030D-6E8A-4147-A177-3AD203B41FA5}">
                      <a16:colId xmlns:a16="http://schemas.microsoft.com/office/drawing/2014/main" val="655730072"/>
                    </a:ext>
                  </a:extLst>
                </a:gridCol>
              </a:tblGrid>
              <a:tr h="295345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Accuracy/Return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83646"/>
                  </a:ext>
                </a:extLst>
              </a:tr>
              <a:tr h="447909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Forecasting</a:t>
                      </a:r>
                    </a:p>
                    <a:p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386415"/>
                  </a:ext>
                </a:extLst>
              </a:tr>
              <a:tr h="295345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Linear/GBT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397852"/>
                  </a:ext>
                </a:extLst>
              </a:tr>
              <a:tr h="446326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 (S&amp;P500)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30302"/>
                  </a:ext>
                </a:extLst>
              </a:tr>
              <a:tr h="446326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(NASDAQ)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128398"/>
                  </a:ext>
                </a:extLst>
              </a:tr>
              <a:tr h="408877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GARCH Intraday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1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560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62139"/>
            <a:ext cx="8358309" cy="452673"/>
          </a:xfrm>
        </p:spPr>
        <p:txBody>
          <a:bodyPr/>
          <a:lstStyle/>
          <a:p>
            <a:r>
              <a:rPr lang="en-GB" sz="2400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1" y="1013987"/>
            <a:ext cx="8373651" cy="512011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Data Quality and Integrity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Survivorship bias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a significant concern in the stock clustering module. Many historical datasets exclude delisted companies, skewing performance metrics.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Noise and spam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Twitter sentiment analysis required heavy filtering, and engagement metrics were manually designed to detect meaningful interaction.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Intraday datasets had inconsistent timestamps and missing entries that had to be interpolated and aligned before GARCH modelling.</a:t>
            </a: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Model Complexity vs. Explainability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LSTM models performed reasonably well, their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black-box nature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conflicted with the goal of Explainability. This was mitigated through SHAP values and visual diagnostics, but simpler models (e.g., GARCH, sentiment scores) remained more transparent.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outcomes were sensitive to feature scaling and initialization, requiring careful tuning and domain-guided configuration (e.g., RSI-based seeds).</a:t>
            </a: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i="1" kern="10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SG" sz="1600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API and Access Limitations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rate limits (Twitter and Yahoo Finance) occasionally disrupted data collection, especially during sentiment windowing and real-time clustering simulations.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 libraries were powerful but sometimes lacked robust support or long-term maintenance, raising concerns for live-trading deployment.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7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26337"/>
            <a:ext cx="8358309" cy="516047"/>
          </a:xfrm>
        </p:spPr>
        <p:txBody>
          <a:bodyPr/>
          <a:lstStyle/>
          <a:p>
            <a:r>
              <a:rPr lang="en-GB" sz="2400" dirty="0"/>
              <a:t>continued</a:t>
            </a:r>
            <a:r>
              <a:rPr lang="en-GB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1" y="742384"/>
            <a:ext cx="8373651" cy="5441133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Data Quality and Integrity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GARCH models and rolling technical indicators required high-resolution intraday data processing, which introduced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bottlenecks</a:t>
            </a:r>
            <a:r>
              <a:rPr lang="en-S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—especially when simulating multiple assets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Python notebooks showed that distributed processing (e.g., with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could help scale strategy development, but was not fully integrated due to time and infrastructure constraints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Generalizability and Overfitting Risks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fixed periods for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raises the issue of non-stationarity in markets—what works historically may not persist in the future.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Strategies were deliberately kept simple and interpretable, but future extensions (e.g., deep reinforcement learning) may require more sophisticated risk control mechanisms.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SG" sz="1600" b="1" i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Risks and Ethical Trade-offs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AI models become more powerful, there is a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of market manipulation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especially if sentiment analysis is exploited without controls.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 automation can lead to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deskilling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human analysts and widen the accessibility gap between institutional and retail investors.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 moral responsibility to ensure models do not amplify volatility or exacerbate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inequity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financial systems.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27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35389"/>
            <a:ext cx="8358309" cy="543209"/>
          </a:xfrm>
        </p:spPr>
        <p:txBody>
          <a:bodyPr/>
          <a:lstStyle/>
          <a:p>
            <a:r>
              <a:rPr lang="en-GB" sz="2400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004934"/>
            <a:ext cx="8141545" cy="5142369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dissertation lays a robust foundation for applying machine learning to trading strategies through four core modules: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LSTM-based price prediction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unsupervised clustering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 sentiment investing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intraday GARCH modelling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Future work can significantly expand both the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 sophistication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these strategies.</a:t>
            </a:r>
            <a:endParaRPr lang="en-SG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LSTM-Based Price Prediction: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models can adopt more advanced architectures such as </a:t>
            </a:r>
            <a:r>
              <a:rPr lang="en-SG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GRU, or transformer-based models for improved long-range time series forecasting. Integration of macroeconomic variables or multi-asset datasets may further enhance predictive accuracy.</a:t>
            </a:r>
            <a:endParaRPr lang="en-SG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an Unsupervised Learning Trading Strategy: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Extending clustering strategies with dynamic re-clustering, regime-based switching, or ensemble methods could improve adaptability. Factor exposure and ESG scoring could also be added to refine portfolio selection.</a:t>
            </a:r>
            <a:endParaRPr lang="en-SG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 Twitter Sentiment Investing Strategy: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Expanding sentiment sources to include Reddit (e.g., r/</a:t>
            </a:r>
            <a:r>
              <a:rPr lang="en-SG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WallStreetBets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news feeds, and YouTube transcripts will enrich signal diversity. Transformer-based NLP models (e.g., </a:t>
            </a:r>
            <a:r>
              <a:rPr lang="en-SG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FinBERT</a:t>
            </a:r>
            <a:r>
              <a:rPr lang="en-S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can replace VADER for more nuanced financial sentiment analysis.</a:t>
            </a:r>
            <a:endParaRPr lang="en-SG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896293"/>
            <a:ext cx="8352502" cy="5314385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financial markets are characterized by high volatility, complex dynamics, and vast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amounts of real-time data, making traditional trading strategies increasingly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inadequate. There is a growing need for intelligent, data-driven approaches that can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forecast price movements and optimize trading decisions.</a:t>
            </a:r>
          </a:p>
          <a:p>
            <a:pPr algn="just">
              <a:spcBef>
                <a:spcPct val="0"/>
              </a:spcBef>
              <a:buNone/>
            </a:pP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dissertation addresses the central problem: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advanced machine learning techniques be leveraged to improve the accuracy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stock price predictions and enhance the performance of algorithmic trading strategies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scalable and interpretable manner?</a:t>
            </a:r>
          </a:p>
          <a:p>
            <a:pPr algn="just">
              <a:spcBef>
                <a:spcPct val="0"/>
              </a:spcBef>
              <a:buNone/>
            </a:pP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the research explores:</a:t>
            </a:r>
          </a:p>
          <a:p>
            <a:pPr algn="just"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stock prices (e.g., Bank of America Inc.) using LSTM neural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networks within a big data ecosystem (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trading strategies through:</a:t>
            </a:r>
          </a:p>
          <a:p>
            <a:pPr lvl="1" algn="just">
              <a:spcBef>
                <a:spcPct val="0"/>
              </a:spcBef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for market pattern detection in the S&amp;P 500.</a:t>
            </a:r>
          </a:p>
          <a:p>
            <a:pPr lvl="1" algn="just">
              <a:spcBef>
                <a:spcPct val="0"/>
              </a:spcBef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on Twitter data for NASDAQ stock ranking.</a:t>
            </a:r>
          </a:p>
          <a:p>
            <a:pPr lvl="1" algn="just">
              <a:spcBef>
                <a:spcPct val="0"/>
              </a:spcBef>
            </a:pPr>
            <a:r>
              <a:rPr lang="en-GB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intraday strategies using GARCH models and technical indicators.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overarching goal is to design a modular, explainable, and scalable framework that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AI, ML Deep Learning, and statistical modeling for intelligent algorithmic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 in modern financial markets.</a:t>
            </a:r>
            <a:endParaRPr lang="en-GB" altLang="en-US" sz="1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77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81069"/>
            <a:ext cx="8358309" cy="466252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851025"/>
            <a:ext cx="8141545" cy="5169529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an Intraday Strategy Using GARCH Model:</a:t>
            </a: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Combining GARCH with machine learning classifiers or reinforcement learning agents may enhance decision-making under volatility. Real-time deployment with broker APIs and transaction cost modelling can bring the strategy closer to production.</a:t>
            </a:r>
            <a:endParaRPr lang="en-SG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Cross-cutting future directions include </a:t>
            </a:r>
            <a:r>
              <a:rPr lang="en-SG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 trading simulation</a:t>
            </a: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risk-aware portfolio optimization</a:t>
            </a: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 assembling</a:t>
            </a: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building </a:t>
            </a:r>
            <a:r>
              <a:rPr lang="en-SG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r>
              <a:rPr lang="en-SG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real-time Explainability and oversight.</a:t>
            </a:r>
            <a:endParaRPr lang="en-SG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b="1" i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Together, these extensions will elevate the work from educational research to fully scalable, intelligent, and ethical trading systems.</a:t>
            </a:r>
            <a:endParaRPr lang="en-SG" sz="1800" b="1" i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64356-DA81-4F3E-8928-73545E3D80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904" y="4083112"/>
            <a:ext cx="8047765" cy="20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CONCLUSION &amp; TAKEWAYS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986829"/>
            <a:ext cx="8141545" cy="5223850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dissertation presents a comprehensive, modular framework for integrating </a:t>
            </a:r>
            <a:r>
              <a:rPr lang="en-S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 (AI) and Machine Learning (ML)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into algorithmic trading, demonstrating how data-driven methods can enhance financial decision-making and portfolio management. The research successfully implements and evaluates </a:t>
            </a:r>
            <a:r>
              <a:rPr lang="en-S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 distinct strategies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each leveraging different AI paradigms to target specific trading objectives: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S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LSTM-Based Price Prediction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 deep learning model capable of capturing temporal dependencies and forecasting stock closing prices.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S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Unsupervised Learning for Portfolio Construction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 clustering-based approach that groups S&amp;P 500 stocks by behavioural similarity to create diversified, momentum-aware portfolios.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S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 Sentiment-Based Ranking Strategy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 sentiment-driven model that uses social media engagement as a proxy for investor sentiment to rank and select high-interest NASDAQ stocks.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SG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GARCH-Based Intraday Volatility Strategy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 hybrid statistical-technical model forecasting short-term volatility and generating responsive intraday signals.</a:t>
            </a:r>
          </a:p>
        </p:txBody>
      </p:sp>
    </p:spTree>
    <p:extLst>
      <p:ext uri="{BB962C8B-B14F-4D97-AF65-F5344CB8AC3E}">
        <p14:creationId xmlns:p14="http://schemas.microsoft.com/office/powerpoint/2010/main" val="175631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81069"/>
            <a:ext cx="8358309" cy="466252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769545"/>
            <a:ext cx="8141545" cy="5251009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kern="100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Takeaways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is Transformational—but Not Magic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While machine learning can outperform static, rule-based strategies, its success depends on thoughtful design, robust data pipelines, and ethical deployment.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One-Size-Fits-All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Each strategy was best suited to a specific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condition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horizon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—long-term clustering, short-term sentiment surges, or minute-level volatility trades—underscoring the need for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context-aware models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Future-Ready Architecture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research provides a scalable foundation for further  innovation, including real-time strategy execution, deep reinforcement learning, multi-asset trading, and deployment of explainable AI systems in production environments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SG" sz="1600" b="1" kern="100" dirty="0">
                <a:solidFill>
                  <a:srgbClr val="1F376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demonstrating the viability of combining AI techniques with financial modelling, this dissertation contributes both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theoretically and practically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field of algorithmic trading. The findings reinforce that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is not just a tool, but a strategic enabler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—capable of uncovering insights, automating decisions, and adapting to dynamic market environments when used responsibly.</a:t>
            </a:r>
          </a:p>
          <a:p>
            <a:pPr marL="0" indent="0">
              <a:buNone/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work sets the stage for future explorations in </a:t>
            </a: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intelligent, ethical, and transparent trading systems</a:t>
            </a: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inviting further research at the intersection of finance, data science, and AI governance.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24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35390"/>
            <a:ext cx="8358309" cy="425513"/>
          </a:xfrm>
        </p:spPr>
        <p:txBody>
          <a:bodyPr/>
          <a:lstStyle/>
          <a:p>
            <a:r>
              <a:rPr lang="en-GB" sz="2400" dirty="0"/>
              <a:t>RESEARCH ARTIFACTS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857940-2300-4F45-80F0-8367B0503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904" y="848015"/>
            <a:ext cx="7984391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Dissertation Report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“Leveraging Machine Learning for Predictive Price Analytics &amp; Algorithmic Trading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Strategy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Submission to: Kaplan &amp; University of Portsmouth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Includes: Methodology, experiments, results, ethical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 &amp; Source Code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Python, TensorFlow, Keras,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modules: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Strategy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 Forecasting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GARCH Volatility Models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https://github.com/ranjankumar03/Master-of-Science-MS---Artificial-Intelligence-and-Machine-Learning/tree/main/THESIS_MASTERS/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this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Final Dissertation Report, Jupyter Notebooks &amp; Source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Follows open-source best practices and ethical usage disclaimers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5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235390"/>
            <a:ext cx="8358309" cy="425513"/>
          </a:xfrm>
        </p:spPr>
        <p:txBody>
          <a:bodyPr/>
          <a:lstStyle/>
          <a:p>
            <a:r>
              <a:rPr lang="en-GB" sz="2400" dirty="0"/>
              <a:t>PROJECT PLANNING – GANTT CHART 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9CC2B-06BA-46C5-8C25-1E07100D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9625" y="1186004"/>
            <a:ext cx="841184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81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pic>
        <p:nvPicPr>
          <p:cNvPr id="9" name="Picture 2" descr="C:\Users\wokersl\Documents\Downloads\Chrome Downloads\57975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r="-255" b="808"/>
          <a:stretch/>
        </p:blipFill>
        <p:spPr bwMode="auto">
          <a:xfrm>
            <a:off x="4897087" y="566738"/>
            <a:ext cx="3913538" cy="55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THESIS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941560"/>
            <a:ext cx="8352502" cy="5269118"/>
          </a:xfrm>
        </p:spPr>
        <p:txBody>
          <a:bodyPr/>
          <a:lstStyle/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dissertation makes the following key contributions: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LSTM-Based Price Prediction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of deep learning models for forecasting the closing price of BAC stock using LSTM and Yahoo Finance data. 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Big Data Pipeline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of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streaming and parallel processing of financial datasets, enabling real-time analytics.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Multi-Strategy Algorithmic Trading System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Development and comparison of three distinct AI-powered strategies: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Unsupervised learning on S&amp;P 500 for portfolio optimization.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Twitter sentiment analysis for NASDAQ stock ranking.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Hybrid intraday strategy using GARCH models with technical indicators.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benchmarking of strategies against standard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 (e.g., QQQ), showcasing profitability, risk metrics, and model generalizability.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Modular, Explainable Framework: Proposal of a flexible architecture that can be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to other financial instruments, enabling transparency and adaptability in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AI systems.</a:t>
            </a: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17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RESEARCH OBJECTIVE (</a:t>
            </a:r>
            <a:r>
              <a:rPr lang="en-GB" sz="2400" i="1" dirty="0"/>
              <a:t>STUDY BASED </a:t>
            </a:r>
            <a:r>
              <a:rPr lang="en-GB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176951"/>
            <a:ext cx="8352502" cy="5033728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implement predictive analytics techniques for stock price forecasting using machine learning and deep learning.</a:t>
            </a:r>
          </a:p>
          <a:p>
            <a:pPr algn="just">
              <a:spcBef>
                <a:spcPct val="0"/>
              </a:spcBef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leverage LSTM networks and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real-time, scalable financial data processing.</a:t>
            </a:r>
          </a:p>
          <a:p>
            <a:pPr algn="just">
              <a:spcBef>
                <a:spcPct val="0"/>
              </a:spcBef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design, implement, and evaluate AI-based trading strategies that incorporate historical, technical, and sentiment-based indicators.</a:t>
            </a:r>
          </a:p>
          <a:p>
            <a:pPr algn="just">
              <a:spcBef>
                <a:spcPct val="0"/>
              </a:spcBef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benchmark the performance of these strategies against market indices and assess their robustness and adaptability. </a:t>
            </a: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291F0-C1DF-4D6D-BD02-200957F4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69" y="4282289"/>
            <a:ext cx="7052649" cy="14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SIGNIFICANCE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032095"/>
            <a:ext cx="8141545" cy="5178583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SG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Research and Practice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machine learning techniques like LSTM,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Twitter based sentiment analysis can be applied in real-world trading environments.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SG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Intelligent Trading Systems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adaptive, data-driven models that outperform traditional benchmarks and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improve risk-adjusted returns.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SG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Scalable Financial Analytics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big data infrastructure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handling large volumes of financial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data, enabling faster and more scalable decision-making.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SG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Academic Knowledge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Expands literature on hybrid trading strategies, combining time-series forecasting,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volatility modeling (GARCH), and ML techniques.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SG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Industry Stakeholders</a:t>
            </a:r>
          </a:p>
          <a:p>
            <a:pPr algn="just">
              <a:spcBef>
                <a:spcPct val="0"/>
              </a:spcBef>
              <a:buNone/>
            </a:pPr>
            <a:r>
              <a:rPr lang="en-SG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actionable insights for traders, fintech developers, and financial institutions seeking to enhance trading performance, risk management, and execution efficiency.</a:t>
            </a: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4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1131683"/>
            <a:ext cx="8141545" cy="507899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Modular, strategy-based methodology demonstrating AI in algorithmic trading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Python using libraries like scikit-learn,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pandas, TensorFlow,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pypfopt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stats model library</a:t>
            </a:r>
          </a:p>
          <a:p>
            <a:pPr>
              <a:spcBef>
                <a:spcPct val="0"/>
              </a:spcBef>
              <a:buNone/>
            </a:pP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Workflow Across Strategies:</a:t>
            </a:r>
            <a:endParaRPr lang="en-GB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– API-based (e.g.,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Scaling, cleaning, handling bias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– Tailored per strategy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– DL, clustering, or GARCH models</a:t>
            </a:r>
          </a:p>
          <a:p>
            <a:pPr>
              <a:spcBef>
                <a:spcPct val="0"/>
              </a:spcBef>
            </a:pP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Historical performance testing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Sharpe Ratio</a:t>
            </a:r>
          </a:p>
          <a:p>
            <a:pPr marL="0" indent="0">
              <a:spcBef>
                <a:spcPct val="0"/>
              </a:spcBef>
              <a:buNone/>
            </a:pP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ML/DL/Library: TensorFlow, Keras, scikit-learn,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Stats: statsmodels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Jupyter Notebook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Finance: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pypfopt</a:t>
            </a: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6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344033"/>
            <a:ext cx="8358309" cy="434566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923453"/>
            <a:ext cx="8141545" cy="5287225"/>
          </a:xfrm>
        </p:spPr>
        <p:txBody>
          <a:bodyPr/>
          <a:lstStyle/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LSTM Price Forecasting (BAC Stock)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 predict future stock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&amp; MAE for evaluation</a:t>
            </a:r>
          </a:p>
          <a:p>
            <a:pPr marL="0" indent="0"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Clustering for Portfolio Optimization (S&amp;P 500)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for behaviour-based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Momentum-driven selection with Efficient Frontier</a:t>
            </a:r>
          </a:p>
          <a:p>
            <a:pPr marL="0" indent="0"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Twitter Sentiment Investing (NASDAQ 100)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for sentiment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Equal-weighted portfolio from top sentiment-ranked stocks</a:t>
            </a:r>
          </a:p>
          <a:p>
            <a:pPr marL="0" indent="0"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Intraday Volatility Trading (GARCH)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daily GARCH volatility forecast with intraday technical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alignment across timeframes for same-day exit</a:t>
            </a:r>
          </a:p>
          <a:p>
            <a:pPr marL="0" indent="0">
              <a:buNone/>
            </a:pPr>
            <a:r>
              <a:rPr lang="en-SG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Outcome:</a:t>
            </a:r>
            <a:b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showed positive alpha generation and strategy robustness under different market conditions.</a:t>
            </a: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99177"/>
            <a:ext cx="8358309" cy="448146"/>
          </a:xfrm>
        </p:spPr>
        <p:txBody>
          <a:bodyPr/>
          <a:lstStyle/>
          <a:p>
            <a:r>
              <a:rPr lang="en-GB" sz="2400" dirty="0"/>
              <a:t>LITERATURE REVIEW – KEY THEMES &amp;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2" y="769545"/>
            <a:ext cx="8141545" cy="5477346"/>
          </a:xfrm>
        </p:spPr>
        <p:txBody>
          <a:bodyPr/>
          <a:lstStyle/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ML in Financial Trading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rule-based systems to data-driven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forecasting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Stock Price Prediction with LSTM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outperforms ARIMA/GARCH for nonlinear time-series (Fischer &amp; Krauss, 2018)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mechanisms improve sequence relevance (Qin et al., 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applies LSTM + attention + batch norm for BAC stock forecasting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Big Data Processing with </a:t>
            </a:r>
            <a:r>
              <a:rPr lang="en-SG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Kafka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scalable ML (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Zaharia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via Kafka enables responsive strategy pipelines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Unsupervised Clustering in Markets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used for momentum-based stock grouping (Avellaneda &amp; Lee, 2010)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contribution: RSI-driven cluster initialization improves interpretability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Twitter Sentiment in Investing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can predict index movement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2011)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research: sentiment-based stock ranking with monthly rebalancing</a:t>
            </a: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4" y="126750"/>
            <a:ext cx="8358309" cy="398352"/>
          </a:xfrm>
        </p:spPr>
        <p:txBody>
          <a:bodyPr/>
          <a:lstStyle/>
          <a:p>
            <a:r>
              <a:rPr lang="en-GB" sz="2400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3" y="633743"/>
            <a:ext cx="8213972" cy="5721790"/>
          </a:xfrm>
        </p:spPr>
        <p:txBody>
          <a:bodyPr/>
          <a:lstStyle/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GARCH for Intraday Volatility Forecasting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 models short-term volatility clustering (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intraday RSI/MACD for dual-signal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real-time trade alignment to traditional GARCH forecasts</a:t>
            </a:r>
          </a:p>
          <a:p>
            <a:pPr marL="0" indent="0">
              <a:buNone/>
            </a:pPr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Portfolio Evaluation &amp; Optimization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Risk-adjusted metrics: Sharpe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Frontier used for weight optimization (Markowitz, 1952)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Benchmarked against equal-weight portfolios (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DeMiguel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2009)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in Existing Research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dissertation contributes to literature by integrating multi-strategy AI techniques under a unified workflow: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enhances clustering-based models with domain-specific initialization for better interpretability.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introduces engagement-weighted sentiment investing, offering a pragmatic variant to pure NLP-driven approaches.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builds a full-stack intraday framework combining GARCH, RSI, and trade simulation on multiple timeframes.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ensures rigorous risk-adjusted evaluation and benchmarking, adding robustness to each strategy’s validation cycle.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GB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60571"/>
      </p:ext>
    </p:extLst>
  </p:cSld>
  <p:clrMapOvr>
    <a:masterClrMapping/>
  </p:clrMapOvr>
</p:sld>
</file>

<file path=ppt/theme/theme1.xml><?xml version="1.0" encoding="utf-8"?>
<a:theme xmlns:a="http://schemas.openxmlformats.org/drawingml/2006/main" name="UoP master">
  <a:themeElements>
    <a:clrScheme name="UoP Masterbrand">
      <a:dk1>
        <a:srgbClr val="000000"/>
      </a:dk1>
      <a:lt1>
        <a:sysClr val="window" lastClr="FFFFFF"/>
      </a:lt1>
      <a:dk2>
        <a:srgbClr val="621360"/>
      </a:dk2>
      <a:lt2>
        <a:srgbClr val="FFFFFF"/>
      </a:lt2>
      <a:accent1>
        <a:srgbClr val="00A0FF"/>
      </a:accent1>
      <a:accent2>
        <a:srgbClr val="621360"/>
      </a:accent2>
      <a:accent3>
        <a:srgbClr val="D1D1D1"/>
      </a:accent3>
      <a:accent4>
        <a:srgbClr val="621360"/>
      </a:accent4>
      <a:accent5>
        <a:srgbClr val="ABAAAA"/>
      </a:accent5>
      <a:accent6>
        <a:srgbClr val="3C023C"/>
      </a:accent6>
      <a:hlink>
        <a:srgbClr val="00A0FF"/>
      </a:hlink>
      <a:folHlink>
        <a:srgbClr val="0078B4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25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2 UoP Masterbrand-Calibri.potx" id="{24300EB1-9451-401C-9C5B-B264C73C93EF}" vid="{C62A1C1D-D111-48E7-BD77-8756F83F8EB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3212</Words>
  <Application>Microsoft Office PowerPoint</Application>
  <PresentationFormat>On-screen Show (4:3)</PresentationFormat>
  <Paragraphs>349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Aero Bold</vt:lpstr>
      <vt:lpstr>Aero Light</vt:lpstr>
      <vt:lpstr>Arial</vt:lpstr>
      <vt:lpstr>Bahnschrift Condensed</vt:lpstr>
      <vt:lpstr>Berlin Sans FB Demi</vt:lpstr>
      <vt:lpstr>Calibri</vt:lpstr>
      <vt:lpstr>Calibri bold</vt:lpstr>
      <vt:lpstr>Calibri Light</vt:lpstr>
      <vt:lpstr>Symbol</vt:lpstr>
      <vt:lpstr>Times New Roman</vt:lpstr>
      <vt:lpstr>Vrinda</vt:lpstr>
      <vt:lpstr>UoP master</vt:lpstr>
      <vt:lpstr>PowerPoint Presentation</vt:lpstr>
      <vt:lpstr>PROBLEM STATEMENT</vt:lpstr>
      <vt:lpstr>THESIS CONTRIBUTIONS</vt:lpstr>
      <vt:lpstr>RESEARCH OBJECTIVE (STUDY BASED )</vt:lpstr>
      <vt:lpstr>SIGNIFICANCE OF THE STUDY</vt:lpstr>
      <vt:lpstr>RESEARCH METHODOLOGY</vt:lpstr>
      <vt:lpstr>Continued..</vt:lpstr>
      <vt:lpstr>LITERATURE REVIEW – KEY THEMES &amp; CONTRIBUTIONS</vt:lpstr>
      <vt:lpstr>Continued..</vt:lpstr>
      <vt:lpstr>REASON FOR CHOOSING THIS PROJECT</vt:lpstr>
      <vt:lpstr>NOVELTY &amp; RESEARCH CONTRIBUTION</vt:lpstr>
      <vt:lpstr>DATA SOURCING</vt:lpstr>
      <vt:lpstr>LEGAL, ETHICAL &amp; PROFESSIONAL CONSIDERATIONS</vt:lpstr>
      <vt:lpstr>Continued..</vt:lpstr>
      <vt:lpstr>RESULTS &amp; DISCUSSION</vt:lpstr>
      <vt:lpstr>Continued..</vt:lpstr>
      <vt:lpstr>CHALLENGES</vt:lpstr>
      <vt:lpstr>continued..</vt:lpstr>
      <vt:lpstr>FUTURE WORK</vt:lpstr>
      <vt:lpstr>continued..</vt:lpstr>
      <vt:lpstr>CONCLUSION &amp; TAKEWAYS</vt:lpstr>
      <vt:lpstr>continued..</vt:lpstr>
      <vt:lpstr>RESEARCH ARTIFACTS</vt:lpstr>
      <vt:lpstr>PROJECT PLANNING – GANTT CHART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Frederic Lootens</dc:creator>
  <cp:lastModifiedBy>ranjan</cp:lastModifiedBy>
  <cp:revision>395</cp:revision>
  <dcterms:created xsi:type="dcterms:W3CDTF">2017-08-25T10:33:37Z</dcterms:created>
  <dcterms:modified xsi:type="dcterms:W3CDTF">2025-06-25T20:31:44Z</dcterms:modified>
</cp:coreProperties>
</file>