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9"/>
  </p:notesMasterIdLst>
  <p:handoutMasterIdLst>
    <p:handoutMasterId r:id="rId30"/>
  </p:handoutMasterIdLst>
  <p:sldIdLst>
    <p:sldId id="365" r:id="rId2"/>
    <p:sldId id="407" r:id="rId3"/>
    <p:sldId id="379" r:id="rId4"/>
    <p:sldId id="408" r:id="rId5"/>
    <p:sldId id="409" r:id="rId6"/>
    <p:sldId id="411" r:id="rId7"/>
    <p:sldId id="412" r:id="rId8"/>
    <p:sldId id="413" r:id="rId9"/>
    <p:sldId id="414" r:id="rId10"/>
    <p:sldId id="415" r:id="rId11"/>
    <p:sldId id="416" r:id="rId12"/>
    <p:sldId id="417" r:id="rId13"/>
    <p:sldId id="418" r:id="rId14"/>
    <p:sldId id="419" r:id="rId15"/>
    <p:sldId id="420" r:id="rId16"/>
    <p:sldId id="421" r:id="rId17"/>
    <p:sldId id="410" r:id="rId18"/>
    <p:sldId id="422" r:id="rId19"/>
    <p:sldId id="423" r:id="rId20"/>
    <p:sldId id="424" r:id="rId21"/>
    <p:sldId id="425" r:id="rId22"/>
    <p:sldId id="428" r:id="rId23"/>
    <p:sldId id="430" r:id="rId24"/>
    <p:sldId id="429" r:id="rId25"/>
    <p:sldId id="431" r:id="rId26"/>
    <p:sldId id="426" r:id="rId27"/>
    <p:sldId id="3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91">
          <p15:clr>
            <a:srgbClr val="A4A3A4"/>
          </p15:clr>
        </p15:guide>
        <p15:guide id="3" orient="horz" pos="3870">
          <p15:clr>
            <a:srgbClr val="A4A3A4"/>
          </p15:clr>
        </p15:guide>
        <p15:guide id="4" orient="horz" pos="1069">
          <p15:clr>
            <a:srgbClr val="A4A3A4"/>
          </p15:clr>
        </p15:guide>
        <p15:guide id="5" orient="horz" pos="1955">
          <p15:clr>
            <a:srgbClr val="A4A3A4"/>
          </p15:clr>
        </p15:guide>
        <p15:guide id="6" orient="horz" pos="357">
          <p15:clr>
            <a:srgbClr val="A4A3A4"/>
          </p15:clr>
        </p15:guide>
        <p15:guide id="7" pos="5550">
          <p15:clr>
            <a:srgbClr val="A4A3A4"/>
          </p15:clr>
        </p15:guide>
        <p15:guide id="8" pos="3078">
          <p15:clr>
            <a:srgbClr val="A4A3A4"/>
          </p15:clr>
        </p15:guide>
        <p15:guide id="9" pos="2533">
          <p15:clr>
            <a:srgbClr val="A4A3A4"/>
          </p15:clr>
        </p15:guide>
        <p15:guide id="10" pos="36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9" autoAdjust="0"/>
    <p:restoredTop sz="93371" autoAdjust="0"/>
  </p:normalViewPr>
  <p:slideViewPr>
    <p:cSldViewPr snapToGrid="0">
      <p:cViewPr varScale="1">
        <p:scale>
          <a:sx n="106" d="100"/>
          <a:sy n="106" d="100"/>
        </p:scale>
        <p:origin x="1626" y="102"/>
      </p:cViewPr>
      <p:guideLst>
        <p:guide orient="horz" pos="2160"/>
        <p:guide orient="horz" pos="791"/>
        <p:guide orient="horz" pos="3870"/>
        <p:guide orient="horz" pos="1069"/>
        <p:guide orient="horz" pos="1955"/>
        <p:guide orient="horz" pos="357"/>
        <p:guide pos="5550"/>
        <p:guide pos="3078"/>
        <p:guide pos="2533"/>
        <p:guide pos="364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4"/>
    </p:cViewPr>
  </p:sorterViewPr>
  <p:notesViewPr>
    <p:cSldViewPr snapToGrid="0">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0E4229BE-3042-445E-A20F-5C7D3641F6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a:extLst>
              <a:ext uri="{FF2B5EF4-FFF2-40B4-BE49-F238E27FC236}">
                <a16:creationId xmlns:a16="http://schemas.microsoft.com/office/drawing/2014/main" id="{8E4FDFC6-9B57-4F21-A98F-E2EB361EAA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94FE1C-325C-4DC8-BBC1-0282F71A5968}" type="datetimeFigureOut">
              <a:rPr lang="en-GB" smtClean="0"/>
              <a:t>04/06/2025</a:t>
            </a:fld>
            <a:endParaRPr lang="en-GB"/>
          </a:p>
        </p:txBody>
      </p:sp>
      <p:sp>
        <p:nvSpPr>
          <p:cNvPr id="4" name="Tijdelijke aanduiding voor voettekst 3">
            <a:extLst>
              <a:ext uri="{FF2B5EF4-FFF2-40B4-BE49-F238E27FC236}">
                <a16:creationId xmlns:a16="http://schemas.microsoft.com/office/drawing/2014/main" id="{5A57F86A-4E50-47AC-8466-D6EC7B6B87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Tijdelijke aanduiding voor dianummer 4">
            <a:extLst>
              <a:ext uri="{FF2B5EF4-FFF2-40B4-BE49-F238E27FC236}">
                <a16:creationId xmlns:a16="http://schemas.microsoft.com/office/drawing/2014/main" id="{0A0FE093-C2FD-4CBB-9E23-E2A31EC0B3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91801E-884E-4CFF-9FDA-DB575CD03544}" type="slidenum">
              <a:rPr lang="en-GB" smtClean="0"/>
              <a:t>‹#›</a:t>
            </a:fld>
            <a:endParaRPr lang="en-GB"/>
          </a:p>
        </p:txBody>
      </p:sp>
    </p:spTree>
    <p:extLst>
      <p:ext uri="{BB962C8B-B14F-4D97-AF65-F5344CB8AC3E}">
        <p14:creationId xmlns:p14="http://schemas.microsoft.com/office/powerpoint/2010/main" val="423436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AF676-6C75-4EB8-89B0-06311F1A4E75}" type="datetimeFigureOut">
              <a:rPr lang="en-GB" smtClean="0"/>
              <a:t>04/06/2025</a:t>
            </a:fld>
            <a:endParaRPr lang="en-GB"/>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A84D8-D690-4E28-AF9C-7EC52C5D5E1A}" type="slidenum">
              <a:rPr lang="en-GB" smtClean="0"/>
              <a:t>‹#›</a:t>
            </a:fld>
            <a:endParaRPr lang="en-GB"/>
          </a:p>
        </p:txBody>
      </p:sp>
    </p:spTree>
    <p:extLst>
      <p:ext uri="{BB962C8B-B14F-4D97-AF65-F5344CB8AC3E}">
        <p14:creationId xmlns:p14="http://schemas.microsoft.com/office/powerpoint/2010/main" val="397692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a_Title slide">
    <p:spTree>
      <p:nvGrpSpPr>
        <p:cNvPr id="1" name=""/>
        <p:cNvGrpSpPr/>
        <p:nvPr/>
      </p:nvGrpSpPr>
      <p:grpSpPr>
        <a:xfrm>
          <a:off x="0" y="0"/>
          <a:ext cx="0" cy="0"/>
          <a:chOff x="0" y="0"/>
          <a:chExt cx="0" cy="0"/>
        </a:xfrm>
      </p:grpSpPr>
      <p:sp>
        <p:nvSpPr>
          <p:cNvPr id="8" name="Rechthoek 17">
            <a:extLst>
              <a:ext uri="{FF2B5EF4-FFF2-40B4-BE49-F238E27FC236}">
                <a16:creationId xmlns:a16="http://schemas.microsoft.com/office/drawing/2014/main" id="{552F9B91-4010-4562-9359-EED6891B29B8}"/>
              </a:ext>
            </a:extLst>
          </p:cNvPr>
          <p:cNvSpPr/>
          <p:nvPr userDrawn="1"/>
        </p:nvSpPr>
        <p:spPr>
          <a:xfrm>
            <a:off x="8810624" y="3415144"/>
            <a:ext cx="333376"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userDrawn="1"/>
        </p:nvSpPr>
        <p:spPr>
          <a:xfrm>
            <a:off x="8810624" y="0"/>
            <a:ext cx="336879"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Afbeelding 22">
            <a:extLst>
              <a:ext uri="{FF2B5EF4-FFF2-40B4-BE49-F238E27FC236}">
                <a16:creationId xmlns:a16="http://schemas.microsoft.com/office/drawing/2014/main" id="{E63E3581-10E1-4073-944D-F8E146E17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330" y="546281"/>
            <a:ext cx="3919535" cy="1394901"/>
          </a:xfrm>
          <a:prstGeom prst="rect">
            <a:avLst/>
          </a:prstGeom>
          <a:noFill/>
          <a:ln>
            <a:noFill/>
          </a:ln>
        </p:spPr>
      </p:pic>
      <p:sp>
        <p:nvSpPr>
          <p:cNvPr id="9" name="Titel 1">
            <a:extLst>
              <a:ext uri="{FF2B5EF4-FFF2-40B4-BE49-F238E27FC236}">
                <a16:creationId xmlns:a16="http://schemas.microsoft.com/office/drawing/2014/main" id="{A199696C-1A0F-4C0D-85B6-89CC710B7380}"/>
              </a:ext>
            </a:extLst>
          </p:cNvPr>
          <p:cNvSpPr>
            <a:spLocks noGrp="1"/>
          </p:cNvSpPr>
          <p:nvPr>
            <p:ph type="ctrTitle" hasCustomPrompt="1"/>
          </p:nvPr>
        </p:nvSpPr>
        <p:spPr>
          <a:xfrm>
            <a:off x="704983" y="3991479"/>
            <a:ext cx="7632772" cy="1167973"/>
          </a:xfrm>
          <a:prstGeom prst="rect">
            <a:avLst/>
          </a:prstGeom>
        </p:spPr>
        <p:txBody>
          <a:bodyPr anchor="t">
            <a:noAutofit/>
          </a:bodyPr>
          <a:lstStyle>
            <a:lvl1pPr algn="l">
              <a:lnSpc>
                <a:spcPts val="4500"/>
              </a:lnSpc>
              <a:defRPr sz="4400" spc="70" baseline="0">
                <a:solidFill>
                  <a:schemeClr val="tx2"/>
                </a:solidFill>
                <a:latin typeface="Calibri bold" panose="020F0702030404030204" pitchFamily="34" charset="0"/>
                <a:cs typeface="Calibri bold" panose="020F0702030404030204" pitchFamily="34" charset="0"/>
              </a:defRPr>
            </a:lvl1pPr>
          </a:lstStyle>
          <a:p>
            <a:r>
              <a:rPr lang="nl-NL" dirty="0"/>
              <a:t>CLICK TO EDIT TITLE</a:t>
            </a:r>
            <a:endParaRPr lang="en-GB" dirty="0"/>
          </a:p>
        </p:txBody>
      </p:sp>
      <p:sp>
        <p:nvSpPr>
          <p:cNvPr id="12" name="Ondertitel 2">
            <a:extLst>
              <a:ext uri="{FF2B5EF4-FFF2-40B4-BE49-F238E27FC236}">
                <a16:creationId xmlns:a16="http://schemas.microsoft.com/office/drawing/2014/main" id="{7D927364-844D-4A85-B6EB-FBFEED2E4891}"/>
              </a:ext>
            </a:extLst>
          </p:cNvPr>
          <p:cNvSpPr>
            <a:spLocks noGrp="1"/>
          </p:cNvSpPr>
          <p:nvPr>
            <p:ph type="subTitle" idx="1" hasCustomPrompt="1"/>
          </p:nvPr>
        </p:nvSpPr>
        <p:spPr>
          <a:xfrm>
            <a:off x="713346" y="5228105"/>
            <a:ext cx="4172979" cy="351565"/>
          </a:xfrm>
          <a:prstGeom prst="rect">
            <a:avLst/>
          </a:prstGeom>
        </p:spPr>
        <p:txBody>
          <a:bodyPr>
            <a:noAutofit/>
          </a:bodyPr>
          <a:lstStyle>
            <a:lvl1pPr marL="0" indent="0" algn="l">
              <a:buNone/>
              <a:defRPr sz="2000" spc="50" baseline="0">
                <a:solidFill>
                  <a:schemeClr val="tx2"/>
                </a:solidFill>
                <a:latin typeface="+mn-lt"/>
                <a:ea typeface="Aero Light" pitchFamily="50" charset="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Click to edit subtitle </a:t>
            </a:r>
            <a:endParaRPr lang="en-GB" dirty="0"/>
          </a:p>
        </p:txBody>
      </p:sp>
      <p:sp>
        <p:nvSpPr>
          <p:cNvPr id="13" name="Tijdelijke aanduiding voor tekst 9">
            <a:extLst>
              <a:ext uri="{FF2B5EF4-FFF2-40B4-BE49-F238E27FC236}">
                <a16:creationId xmlns:a16="http://schemas.microsoft.com/office/drawing/2014/main" id="{BFA6C715-12C9-4F92-B6DE-60323A6EC88F}"/>
              </a:ext>
            </a:extLst>
          </p:cNvPr>
          <p:cNvSpPr>
            <a:spLocks noGrp="1"/>
          </p:cNvSpPr>
          <p:nvPr>
            <p:ph type="body" sz="quarter" idx="11" hasCustomPrompt="1"/>
          </p:nvPr>
        </p:nvSpPr>
        <p:spPr>
          <a:xfrm>
            <a:off x="704983" y="5788551"/>
            <a:ext cx="5823635" cy="681075"/>
          </a:xfrm>
          <a:prstGeom prst="rect">
            <a:avLst/>
          </a:prstGeom>
        </p:spPr>
        <p:txBody>
          <a:bodyPr>
            <a:noAutofit/>
          </a:bodyPr>
          <a:lstStyle>
            <a:lvl1pPr marL="0" indent="0">
              <a:buNone/>
              <a:defRPr sz="2000" spc="50" baseline="0">
                <a:solidFill>
                  <a:schemeClr val="tx2"/>
                </a:solidFill>
                <a:latin typeface="+mj-lt"/>
                <a:ea typeface="Aero Light" pitchFamily="50" charset="2"/>
              </a:defRPr>
            </a:lvl1pPr>
          </a:lstStyle>
          <a:p>
            <a:pPr lvl="0"/>
            <a:r>
              <a:rPr lang="nl-NL" dirty="0"/>
              <a:t>Click to add presenter’s name and job title</a:t>
            </a:r>
          </a:p>
        </p:txBody>
      </p:sp>
      <p:sp>
        <p:nvSpPr>
          <p:cNvPr id="3" name="Picture Placeholder 2"/>
          <p:cNvSpPr>
            <a:spLocks noGrp="1"/>
          </p:cNvSpPr>
          <p:nvPr>
            <p:ph type="pic" sz="quarter" idx="12"/>
          </p:nvPr>
        </p:nvSpPr>
        <p:spPr>
          <a:xfrm>
            <a:off x="4886325" y="566738"/>
            <a:ext cx="3924300" cy="2862262"/>
          </a:xfrm>
          <a:prstGeom prst="rect">
            <a:avLst/>
          </a:prstGeom>
        </p:spPr>
        <p:txBody>
          <a:bodyPr/>
          <a:lstStyle/>
          <a:p>
            <a:endParaRPr lang="en-GB"/>
          </a:p>
        </p:txBody>
      </p:sp>
    </p:spTree>
    <p:extLst>
      <p:ext uri="{BB962C8B-B14F-4D97-AF65-F5344CB8AC3E}">
        <p14:creationId xmlns:p14="http://schemas.microsoft.com/office/powerpoint/2010/main" val="415485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c_Content slide">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4F078DCB-93EE-4BE7-A995-4A147D8579B4}"/>
              </a:ext>
            </a:extLst>
          </p:cNvPr>
          <p:cNvSpPr>
            <a:spLocks noGrp="1"/>
          </p:cNvSpPr>
          <p:nvPr>
            <p:ph type="title" hasCustomPrompt="1"/>
          </p:nvPr>
        </p:nvSpPr>
        <p:spPr>
          <a:xfrm>
            <a:off x="362904" y="560367"/>
            <a:ext cx="4523421" cy="1136672"/>
          </a:xfrm>
          <a:prstGeom prst="rect">
            <a:avLst/>
          </a:prstGeom>
        </p:spPr>
        <p:txBody>
          <a:bodyPr anchor="t">
            <a:noAutofit/>
          </a:bodyPr>
          <a:lstStyle>
            <a:lvl1pPr algn="l">
              <a:lnSpc>
                <a:spcPts val="3600"/>
              </a:lnSpc>
              <a:defRPr sz="4400" spc="70" baseline="0">
                <a:solidFill>
                  <a:schemeClr val="tx2"/>
                </a:solidFill>
                <a:latin typeface="Calibri bold" panose="020F0702030404030204" pitchFamily="34" charset="0"/>
                <a:cs typeface="Calibri bold" panose="020F0702030404030204" pitchFamily="34" charset="0"/>
              </a:defRPr>
            </a:lvl1pPr>
          </a:lstStyle>
          <a:p>
            <a:r>
              <a:rPr lang="nl-NL" dirty="0"/>
              <a:t>CLICK TO ADD TITLE</a:t>
            </a:r>
            <a:endParaRPr lang="en-GB" dirty="0"/>
          </a:p>
        </p:txBody>
      </p:sp>
      <p:pic>
        <p:nvPicPr>
          <p:cNvPr id="5" name="Afbeelding 13">
            <a:extLst>
              <a:ext uri="{FF2B5EF4-FFF2-40B4-BE49-F238E27FC236}">
                <a16:creationId xmlns:a16="http://schemas.microsoft.com/office/drawing/2014/main" id="{A6DEE0E1-E6DD-48F9-961A-927DFCE674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488" y="6225042"/>
            <a:ext cx="1298114" cy="461977"/>
          </a:xfrm>
          <a:prstGeom prst="rect">
            <a:avLst/>
          </a:prstGeom>
          <a:noFill/>
          <a:ln>
            <a:noFill/>
          </a:ln>
        </p:spPr>
      </p:pic>
      <p:sp>
        <p:nvSpPr>
          <p:cNvPr id="8" name="Rechthoek 17">
            <a:extLst>
              <a:ext uri="{FF2B5EF4-FFF2-40B4-BE49-F238E27FC236}">
                <a16:creationId xmlns:a16="http://schemas.microsoft.com/office/drawing/2014/main" id="{552F9B91-4010-4562-9359-EED6891B29B8}"/>
              </a:ext>
            </a:extLst>
          </p:cNvPr>
          <p:cNvSpPr/>
          <p:nvPr userDrawn="1"/>
        </p:nvSpPr>
        <p:spPr>
          <a:xfrm>
            <a:off x="8810624" y="3415144"/>
            <a:ext cx="333376"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userDrawn="1"/>
        </p:nvSpPr>
        <p:spPr>
          <a:xfrm>
            <a:off x="8810624" y="0"/>
            <a:ext cx="336879"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Content Placeholder 2"/>
          <p:cNvSpPr>
            <a:spLocks noGrp="1"/>
          </p:cNvSpPr>
          <p:nvPr>
            <p:ph sz="half" idx="1"/>
          </p:nvPr>
        </p:nvSpPr>
        <p:spPr>
          <a:xfrm>
            <a:off x="368712" y="1708353"/>
            <a:ext cx="4038600" cy="44257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Picture Placeholder 2"/>
          <p:cNvSpPr>
            <a:spLocks noGrp="1"/>
          </p:cNvSpPr>
          <p:nvPr>
            <p:ph type="pic" sz="quarter" idx="10"/>
          </p:nvPr>
        </p:nvSpPr>
        <p:spPr>
          <a:xfrm>
            <a:off x="4886325" y="547689"/>
            <a:ext cx="3924300" cy="2881312"/>
          </a:xfrm>
          <a:prstGeom prst="rect">
            <a:avLst/>
          </a:prstGeom>
        </p:spPr>
        <p:txBody>
          <a:bodyPr/>
          <a:lstStyle/>
          <a:p>
            <a:endParaRPr lang="en-GB" dirty="0"/>
          </a:p>
        </p:txBody>
      </p:sp>
      <p:sp>
        <p:nvSpPr>
          <p:cNvPr id="12" name="Picture Placeholder 2"/>
          <p:cNvSpPr>
            <a:spLocks noGrp="1"/>
          </p:cNvSpPr>
          <p:nvPr>
            <p:ph type="pic" sz="quarter" idx="11"/>
          </p:nvPr>
        </p:nvSpPr>
        <p:spPr>
          <a:xfrm>
            <a:off x="4886325" y="3425979"/>
            <a:ext cx="3924300" cy="2708121"/>
          </a:xfrm>
          <a:prstGeom prst="rect">
            <a:avLst/>
          </a:prstGeom>
        </p:spPr>
        <p:txBody>
          <a:bodyPr/>
          <a:lstStyle/>
          <a:p>
            <a:endParaRPr lang="en-GB"/>
          </a:p>
        </p:txBody>
      </p:sp>
    </p:spTree>
    <p:extLst>
      <p:ext uri="{BB962C8B-B14F-4D97-AF65-F5344CB8AC3E}">
        <p14:creationId xmlns:p14="http://schemas.microsoft.com/office/powerpoint/2010/main" val="107409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a_Content slide">
    <p:spTree>
      <p:nvGrpSpPr>
        <p:cNvPr id="1" name=""/>
        <p:cNvGrpSpPr/>
        <p:nvPr/>
      </p:nvGrpSpPr>
      <p:grpSpPr>
        <a:xfrm>
          <a:off x="0" y="0"/>
          <a:ext cx="0" cy="0"/>
          <a:chOff x="0" y="0"/>
          <a:chExt cx="0" cy="0"/>
        </a:xfrm>
      </p:grpSpPr>
      <p:sp>
        <p:nvSpPr>
          <p:cNvPr id="9" name="Rechthoek 17">
            <a:extLst>
              <a:ext uri="{FF2B5EF4-FFF2-40B4-BE49-F238E27FC236}">
                <a16:creationId xmlns:a16="http://schemas.microsoft.com/office/drawing/2014/main" id="{552F9B91-4010-4562-9359-EED6891B29B8}"/>
              </a:ext>
            </a:extLst>
          </p:cNvPr>
          <p:cNvSpPr/>
          <p:nvPr userDrawn="1"/>
        </p:nvSpPr>
        <p:spPr>
          <a:xfrm>
            <a:off x="4454013" y="3415144"/>
            <a:ext cx="4689987"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hthoek 15">
            <a:extLst>
              <a:ext uri="{FF2B5EF4-FFF2-40B4-BE49-F238E27FC236}">
                <a16:creationId xmlns:a16="http://schemas.microsoft.com/office/drawing/2014/main" id="{1D820570-21E1-43AC-BE0D-02ADF7C4CF21}"/>
              </a:ext>
            </a:extLst>
          </p:cNvPr>
          <p:cNvSpPr/>
          <p:nvPr userDrawn="1"/>
        </p:nvSpPr>
        <p:spPr>
          <a:xfrm>
            <a:off x="6145162" y="0"/>
            <a:ext cx="3002342"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el 1">
            <a:extLst>
              <a:ext uri="{FF2B5EF4-FFF2-40B4-BE49-F238E27FC236}">
                <a16:creationId xmlns:a16="http://schemas.microsoft.com/office/drawing/2014/main" id="{4F078DCB-93EE-4BE7-A995-4A147D8579B4}"/>
              </a:ext>
            </a:extLst>
          </p:cNvPr>
          <p:cNvSpPr>
            <a:spLocks noGrp="1"/>
          </p:cNvSpPr>
          <p:nvPr>
            <p:ph type="title" hasCustomPrompt="1"/>
          </p:nvPr>
        </p:nvSpPr>
        <p:spPr>
          <a:xfrm>
            <a:off x="362904" y="560367"/>
            <a:ext cx="8447720" cy="1136672"/>
          </a:xfrm>
          <a:prstGeom prst="rect">
            <a:avLst/>
          </a:prstGeom>
        </p:spPr>
        <p:txBody>
          <a:bodyPr anchor="t">
            <a:noAutofit/>
          </a:bodyPr>
          <a:lstStyle>
            <a:lvl1pPr algn="l">
              <a:lnSpc>
                <a:spcPts val="3600"/>
              </a:lnSpc>
              <a:defRPr sz="4400" spc="70" baseline="0">
                <a:solidFill>
                  <a:schemeClr val="tx2"/>
                </a:solidFill>
                <a:latin typeface="Calibri bold" panose="020F0702030404030204" pitchFamily="34" charset="0"/>
                <a:cs typeface="Calibri bold" panose="020F0702030404030204" pitchFamily="34" charset="0"/>
              </a:defRPr>
            </a:lvl1pPr>
          </a:lstStyle>
          <a:p>
            <a:r>
              <a:rPr lang="nl-NL" dirty="0"/>
              <a:t>CLICK TO ADD TITLE</a:t>
            </a:r>
            <a:endParaRPr lang="en-GB" dirty="0"/>
          </a:p>
        </p:txBody>
      </p:sp>
      <p:pic>
        <p:nvPicPr>
          <p:cNvPr id="5" name="Afbeelding 13">
            <a:extLst>
              <a:ext uri="{FF2B5EF4-FFF2-40B4-BE49-F238E27FC236}">
                <a16:creationId xmlns:a16="http://schemas.microsoft.com/office/drawing/2014/main" id="{A6DEE0E1-E6DD-48F9-961A-927DFCE674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488" y="6225042"/>
            <a:ext cx="1298114" cy="461977"/>
          </a:xfrm>
          <a:prstGeom prst="rect">
            <a:avLst/>
          </a:prstGeom>
          <a:noFill/>
          <a:ln>
            <a:noFill/>
          </a:ln>
        </p:spPr>
      </p:pic>
      <p:sp>
        <p:nvSpPr>
          <p:cNvPr id="8" name="Rechthoek 17">
            <a:extLst>
              <a:ext uri="{FF2B5EF4-FFF2-40B4-BE49-F238E27FC236}">
                <a16:creationId xmlns:a16="http://schemas.microsoft.com/office/drawing/2014/main" id="{552F9B91-4010-4562-9359-EED6891B29B8}"/>
              </a:ext>
            </a:extLst>
          </p:cNvPr>
          <p:cNvSpPr/>
          <p:nvPr userDrawn="1"/>
        </p:nvSpPr>
        <p:spPr>
          <a:xfrm>
            <a:off x="8810624" y="3415144"/>
            <a:ext cx="333376"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userDrawn="1"/>
        </p:nvSpPr>
        <p:spPr>
          <a:xfrm>
            <a:off x="8810624" y="0"/>
            <a:ext cx="336879"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Content Placeholder 2"/>
          <p:cNvSpPr>
            <a:spLocks noGrp="1"/>
          </p:cNvSpPr>
          <p:nvPr>
            <p:ph idx="1"/>
          </p:nvPr>
        </p:nvSpPr>
        <p:spPr>
          <a:xfrm>
            <a:off x="368711" y="1708353"/>
            <a:ext cx="8441913" cy="44257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04682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b_Content slide">
    <p:spTree>
      <p:nvGrpSpPr>
        <p:cNvPr id="1" name=""/>
        <p:cNvGrpSpPr/>
        <p:nvPr/>
      </p:nvGrpSpPr>
      <p:grpSpPr>
        <a:xfrm>
          <a:off x="0" y="0"/>
          <a:ext cx="0" cy="0"/>
          <a:chOff x="0" y="0"/>
          <a:chExt cx="0" cy="0"/>
        </a:xfrm>
      </p:grpSpPr>
      <p:sp>
        <p:nvSpPr>
          <p:cNvPr id="12" name="Rechthoek 17">
            <a:extLst>
              <a:ext uri="{FF2B5EF4-FFF2-40B4-BE49-F238E27FC236}">
                <a16:creationId xmlns:a16="http://schemas.microsoft.com/office/drawing/2014/main" id="{552F9B91-4010-4562-9359-EED6891B29B8}"/>
              </a:ext>
            </a:extLst>
          </p:cNvPr>
          <p:cNvSpPr/>
          <p:nvPr userDrawn="1"/>
        </p:nvSpPr>
        <p:spPr>
          <a:xfrm>
            <a:off x="4454013" y="3415144"/>
            <a:ext cx="4689987"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hthoek 15">
            <a:extLst>
              <a:ext uri="{FF2B5EF4-FFF2-40B4-BE49-F238E27FC236}">
                <a16:creationId xmlns:a16="http://schemas.microsoft.com/office/drawing/2014/main" id="{1D820570-21E1-43AC-BE0D-02ADF7C4CF21}"/>
              </a:ext>
            </a:extLst>
          </p:cNvPr>
          <p:cNvSpPr/>
          <p:nvPr userDrawn="1"/>
        </p:nvSpPr>
        <p:spPr>
          <a:xfrm>
            <a:off x="6145162" y="0"/>
            <a:ext cx="3002342"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el 1">
            <a:extLst>
              <a:ext uri="{FF2B5EF4-FFF2-40B4-BE49-F238E27FC236}">
                <a16:creationId xmlns:a16="http://schemas.microsoft.com/office/drawing/2014/main" id="{4F078DCB-93EE-4BE7-A995-4A147D8579B4}"/>
              </a:ext>
            </a:extLst>
          </p:cNvPr>
          <p:cNvSpPr>
            <a:spLocks noGrp="1"/>
          </p:cNvSpPr>
          <p:nvPr>
            <p:ph type="title" hasCustomPrompt="1"/>
          </p:nvPr>
        </p:nvSpPr>
        <p:spPr>
          <a:xfrm>
            <a:off x="362904" y="560367"/>
            <a:ext cx="8447720" cy="1136672"/>
          </a:xfrm>
          <a:prstGeom prst="rect">
            <a:avLst/>
          </a:prstGeom>
        </p:spPr>
        <p:txBody>
          <a:bodyPr anchor="t">
            <a:noAutofit/>
          </a:bodyPr>
          <a:lstStyle>
            <a:lvl1pPr algn="l">
              <a:lnSpc>
                <a:spcPts val="3600"/>
              </a:lnSpc>
              <a:defRPr sz="4400" spc="70" baseline="0">
                <a:solidFill>
                  <a:schemeClr val="tx2"/>
                </a:solidFill>
                <a:latin typeface="Calibri bold" panose="020F0702030404030204" pitchFamily="34" charset="0"/>
                <a:cs typeface="Calibri bold" panose="020F0702030404030204" pitchFamily="34" charset="0"/>
              </a:defRPr>
            </a:lvl1pPr>
          </a:lstStyle>
          <a:p>
            <a:r>
              <a:rPr lang="nl-NL" dirty="0"/>
              <a:t>CLICK TO ADD TITLE</a:t>
            </a:r>
            <a:endParaRPr lang="en-GB" dirty="0"/>
          </a:p>
        </p:txBody>
      </p:sp>
      <p:pic>
        <p:nvPicPr>
          <p:cNvPr id="5" name="Afbeelding 13">
            <a:extLst>
              <a:ext uri="{FF2B5EF4-FFF2-40B4-BE49-F238E27FC236}">
                <a16:creationId xmlns:a16="http://schemas.microsoft.com/office/drawing/2014/main" id="{A6DEE0E1-E6DD-48F9-961A-927DFCE674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488" y="6225042"/>
            <a:ext cx="1298114" cy="461977"/>
          </a:xfrm>
          <a:prstGeom prst="rect">
            <a:avLst/>
          </a:prstGeom>
          <a:noFill/>
          <a:ln>
            <a:noFill/>
          </a:ln>
        </p:spPr>
      </p:pic>
      <p:sp>
        <p:nvSpPr>
          <p:cNvPr id="8" name="Rechthoek 17">
            <a:extLst>
              <a:ext uri="{FF2B5EF4-FFF2-40B4-BE49-F238E27FC236}">
                <a16:creationId xmlns:a16="http://schemas.microsoft.com/office/drawing/2014/main" id="{552F9B91-4010-4562-9359-EED6891B29B8}"/>
              </a:ext>
            </a:extLst>
          </p:cNvPr>
          <p:cNvSpPr/>
          <p:nvPr userDrawn="1"/>
        </p:nvSpPr>
        <p:spPr>
          <a:xfrm>
            <a:off x="8810624" y="3415144"/>
            <a:ext cx="333376"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userDrawn="1"/>
        </p:nvSpPr>
        <p:spPr>
          <a:xfrm>
            <a:off x="8810624" y="0"/>
            <a:ext cx="336879"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Content Placeholder 2"/>
          <p:cNvSpPr>
            <a:spLocks noGrp="1"/>
          </p:cNvSpPr>
          <p:nvPr>
            <p:ph sz="half" idx="1"/>
          </p:nvPr>
        </p:nvSpPr>
        <p:spPr>
          <a:xfrm>
            <a:off x="368712" y="1708353"/>
            <a:ext cx="4038600" cy="44257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3"/>
          <p:cNvSpPr>
            <a:spLocks noGrp="1"/>
          </p:cNvSpPr>
          <p:nvPr>
            <p:ph sz="half" idx="2"/>
          </p:nvPr>
        </p:nvSpPr>
        <p:spPr>
          <a:xfrm>
            <a:off x="4766184" y="1708353"/>
            <a:ext cx="4038600" cy="44257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23799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c_Content slide">
    <p:spTree>
      <p:nvGrpSpPr>
        <p:cNvPr id="1" name=""/>
        <p:cNvGrpSpPr/>
        <p:nvPr/>
      </p:nvGrpSpPr>
      <p:grpSpPr>
        <a:xfrm>
          <a:off x="0" y="0"/>
          <a:ext cx="0" cy="0"/>
          <a:chOff x="0" y="0"/>
          <a:chExt cx="0" cy="0"/>
        </a:xfrm>
      </p:grpSpPr>
      <p:sp>
        <p:nvSpPr>
          <p:cNvPr id="9" name="Rechthoek 17">
            <a:extLst>
              <a:ext uri="{FF2B5EF4-FFF2-40B4-BE49-F238E27FC236}">
                <a16:creationId xmlns:a16="http://schemas.microsoft.com/office/drawing/2014/main" id="{552F9B91-4010-4562-9359-EED6891B29B8}"/>
              </a:ext>
            </a:extLst>
          </p:cNvPr>
          <p:cNvSpPr/>
          <p:nvPr userDrawn="1"/>
        </p:nvSpPr>
        <p:spPr>
          <a:xfrm>
            <a:off x="4454013" y="3415144"/>
            <a:ext cx="4689987"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hthoek 15">
            <a:extLst>
              <a:ext uri="{FF2B5EF4-FFF2-40B4-BE49-F238E27FC236}">
                <a16:creationId xmlns:a16="http://schemas.microsoft.com/office/drawing/2014/main" id="{1D820570-21E1-43AC-BE0D-02ADF7C4CF21}"/>
              </a:ext>
            </a:extLst>
          </p:cNvPr>
          <p:cNvSpPr/>
          <p:nvPr userDrawn="1"/>
        </p:nvSpPr>
        <p:spPr>
          <a:xfrm>
            <a:off x="6145162" y="0"/>
            <a:ext cx="3002342"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el 1">
            <a:extLst>
              <a:ext uri="{FF2B5EF4-FFF2-40B4-BE49-F238E27FC236}">
                <a16:creationId xmlns:a16="http://schemas.microsoft.com/office/drawing/2014/main" id="{4F078DCB-93EE-4BE7-A995-4A147D8579B4}"/>
              </a:ext>
            </a:extLst>
          </p:cNvPr>
          <p:cNvSpPr>
            <a:spLocks noGrp="1"/>
          </p:cNvSpPr>
          <p:nvPr>
            <p:ph type="title" hasCustomPrompt="1"/>
          </p:nvPr>
        </p:nvSpPr>
        <p:spPr>
          <a:xfrm>
            <a:off x="362904" y="560367"/>
            <a:ext cx="4523421" cy="1136672"/>
          </a:xfrm>
          <a:prstGeom prst="rect">
            <a:avLst/>
          </a:prstGeom>
        </p:spPr>
        <p:txBody>
          <a:bodyPr anchor="t">
            <a:noAutofit/>
          </a:bodyPr>
          <a:lstStyle>
            <a:lvl1pPr algn="l">
              <a:lnSpc>
                <a:spcPts val="3600"/>
              </a:lnSpc>
              <a:defRPr sz="4400" spc="70" baseline="0">
                <a:solidFill>
                  <a:schemeClr val="tx2"/>
                </a:solidFill>
                <a:latin typeface="Calibri bold" panose="020F0702030404030204" pitchFamily="34" charset="0"/>
                <a:cs typeface="Calibri bold" panose="020F0702030404030204" pitchFamily="34" charset="0"/>
              </a:defRPr>
            </a:lvl1pPr>
          </a:lstStyle>
          <a:p>
            <a:r>
              <a:rPr lang="nl-NL" dirty="0"/>
              <a:t>CLICK TO ADD TITLE</a:t>
            </a:r>
            <a:endParaRPr lang="en-GB" dirty="0"/>
          </a:p>
        </p:txBody>
      </p:sp>
      <p:pic>
        <p:nvPicPr>
          <p:cNvPr id="5" name="Afbeelding 13">
            <a:extLst>
              <a:ext uri="{FF2B5EF4-FFF2-40B4-BE49-F238E27FC236}">
                <a16:creationId xmlns:a16="http://schemas.microsoft.com/office/drawing/2014/main" id="{A6DEE0E1-E6DD-48F9-961A-927DFCE674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488" y="6225042"/>
            <a:ext cx="1298114" cy="461977"/>
          </a:xfrm>
          <a:prstGeom prst="rect">
            <a:avLst/>
          </a:prstGeom>
          <a:noFill/>
          <a:ln>
            <a:noFill/>
          </a:ln>
        </p:spPr>
      </p:pic>
      <p:sp>
        <p:nvSpPr>
          <p:cNvPr id="8" name="Rechthoek 17">
            <a:extLst>
              <a:ext uri="{FF2B5EF4-FFF2-40B4-BE49-F238E27FC236}">
                <a16:creationId xmlns:a16="http://schemas.microsoft.com/office/drawing/2014/main" id="{552F9B91-4010-4562-9359-EED6891B29B8}"/>
              </a:ext>
            </a:extLst>
          </p:cNvPr>
          <p:cNvSpPr/>
          <p:nvPr userDrawn="1"/>
        </p:nvSpPr>
        <p:spPr>
          <a:xfrm>
            <a:off x="8810624" y="3415144"/>
            <a:ext cx="333376"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userDrawn="1"/>
        </p:nvSpPr>
        <p:spPr>
          <a:xfrm>
            <a:off x="8810624" y="0"/>
            <a:ext cx="336879"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Content Placeholder 2"/>
          <p:cNvSpPr>
            <a:spLocks noGrp="1"/>
          </p:cNvSpPr>
          <p:nvPr>
            <p:ph sz="half" idx="1"/>
          </p:nvPr>
        </p:nvSpPr>
        <p:spPr>
          <a:xfrm>
            <a:off x="368712" y="1708353"/>
            <a:ext cx="4038600" cy="44257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Picture Placeholder 2"/>
          <p:cNvSpPr>
            <a:spLocks noGrp="1"/>
          </p:cNvSpPr>
          <p:nvPr>
            <p:ph type="pic" sz="quarter" idx="10"/>
          </p:nvPr>
        </p:nvSpPr>
        <p:spPr>
          <a:xfrm>
            <a:off x="4886325" y="547689"/>
            <a:ext cx="3924300" cy="2881312"/>
          </a:xfrm>
          <a:prstGeom prst="rect">
            <a:avLst/>
          </a:prstGeom>
        </p:spPr>
        <p:txBody>
          <a:bodyPr/>
          <a:lstStyle/>
          <a:p>
            <a:endParaRPr lang="en-GB" dirty="0"/>
          </a:p>
        </p:txBody>
      </p:sp>
      <p:sp>
        <p:nvSpPr>
          <p:cNvPr id="12" name="Picture Placeholder 2"/>
          <p:cNvSpPr>
            <a:spLocks noGrp="1"/>
          </p:cNvSpPr>
          <p:nvPr>
            <p:ph type="pic" sz="quarter" idx="11"/>
          </p:nvPr>
        </p:nvSpPr>
        <p:spPr>
          <a:xfrm>
            <a:off x="4886325" y="3425979"/>
            <a:ext cx="3924300" cy="2708121"/>
          </a:xfrm>
          <a:prstGeom prst="rect">
            <a:avLst/>
          </a:prstGeom>
        </p:spPr>
        <p:txBody>
          <a:bodyPr/>
          <a:lstStyle/>
          <a:p>
            <a:endParaRPr lang="en-GB"/>
          </a:p>
        </p:txBody>
      </p:sp>
    </p:spTree>
    <p:extLst>
      <p:ext uri="{BB962C8B-B14F-4D97-AF65-F5344CB8AC3E}">
        <p14:creationId xmlns:p14="http://schemas.microsoft.com/office/powerpoint/2010/main" val="31264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End slide">
    <p:spTree>
      <p:nvGrpSpPr>
        <p:cNvPr id="1" name=""/>
        <p:cNvGrpSpPr/>
        <p:nvPr/>
      </p:nvGrpSpPr>
      <p:grpSpPr>
        <a:xfrm>
          <a:off x="0" y="0"/>
          <a:ext cx="0" cy="0"/>
          <a:chOff x="0" y="0"/>
          <a:chExt cx="0" cy="0"/>
        </a:xfrm>
      </p:grpSpPr>
      <p:sp>
        <p:nvSpPr>
          <p:cNvPr id="10" name="Rechthoek 16">
            <a:extLst>
              <a:ext uri="{FF2B5EF4-FFF2-40B4-BE49-F238E27FC236}">
                <a16:creationId xmlns:a16="http://schemas.microsoft.com/office/drawing/2014/main" id="{BE1EC009-1AB6-46B3-89FC-A2752A5CC63B}"/>
              </a:ext>
            </a:extLst>
          </p:cNvPr>
          <p:cNvSpPr/>
          <p:nvPr userDrawn="1"/>
        </p:nvSpPr>
        <p:spPr>
          <a:xfrm>
            <a:off x="1071717" y="2841524"/>
            <a:ext cx="8072284" cy="4016478"/>
          </a:xfrm>
          <a:prstGeom prst="rect">
            <a:avLst/>
          </a:prstGeom>
          <a:solidFill>
            <a:srgbClr val="6213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Rechthoek 17">
            <a:extLst>
              <a:ext uri="{FF2B5EF4-FFF2-40B4-BE49-F238E27FC236}">
                <a16:creationId xmlns:a16="http://schemas.microsoft.com/office/drawing/2014/main" id="{552F9B91-4010-4562-9359-EED6891B29B8}"/>
              </a:ext>
            </a:extLst>
          </p:cNvPr>
          <p:cNvSpPr/>
          <p:nvPr userDrawn="1"/>
        </p:nvSpPr>
        <p:spPr>
          <a:xfrm>
            <a:off x="341199" y="3746090"/>
            <a:ext cx="8802801" cy="3111910"/>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Tijdelijke aanduiding voor tekst 12">
            <a:extLst>
              <a:ext uri="{FF2B5EF4-FFF2-40B4-BE49-F238E27FC236}">
                <a16:creationId xmlns:a16="http://schemas.microsoft.com/office/drawing/2014/main" id="{615C7DB6-2966-4805-BDB8-3CC368712F04}"/>
              </a:ext>
            </a:extLst>
          </p:cNvPr>
          <p:cNvSpPr>
            <a:spLocks noGrp="1"/>
          </p:cNvSpPr>
          <p:nvPr>
            <p:ph type="body" sz="quarter" idx="13" hasCustomPrompt="1"/>
          </p:nvPr>
        </p:nvSpPr>
        <p:spPr>
          <a:xfrm>
            <a:off x="697058" y="5486761"/>
            <a:ext cx="4189268" cy="447675"/>
          </a:xfrm>
          <a:prstGeom prst="rect">
            <a:avLst/>
          </a:prstGeom>
        </p:spPr>
        <p:txBody>
          <a:bodyPr>
            <a:noAutofit/>
          </a:bodyPr>
          <a:lstStyle>
            <a:lvl1pPr marL="0" indent="0">
              <a:lnSpc>
                <a:spcPts val="2900"/>
              </a:lnSpc>
              <a:buNone/>
              <a:defRPr sz="2400" spc="40" baseline="0">
                <a:solidFill>
                  <a:schemeClr val="bg1"/>
                </a:solidFill>
                <a:latin typeface="+mn-lt"/>
                <a:ea typeface="Aero Light" pitchFamily="50" charset="2"/>
              </a:defRPr>
            </a:lvl1pPr>
            <a:lvl2pPr marL="457200" indent="0">
              <a:buNone/>
              <a:defRPr sz="2000">
                <a:latin typeface="Aero Light" pitchFamily="50" charset="2"/>
                <a:ea typeface="Aero Light" pitchFamily="50" charset="2"/>
              </a:defRPr>
            </a:lvl2pPr>
            <a:lvl3pPr marL="914400" indent="0">
              <a:buNone/>
              <a:defRPr sz="1800">
                <a:latin typeface="Aero Light" pitchFamily="50" charset="2"/>
                <a:ea typeface="Aero Light" pitchFamily="50" charset="2"/>
              </a:defRPr>
            </a:lvl3pPr>
            <a:lvl4pPr marL="1371600" indent="0">
              <a:buNone/>
              <a:defRPr sz="1600">
                <a:latin typeface="Aero Light" pitchFamily="50" charset="2"/>
                <a:ea typeface="Aero Light" pitchFamily="50" charset="2"/>
              </a:defRPr>
            </a:lvl4pPr>
            <a:lvl5pPr marL="1828800" indent="0">
              <a:buNone/>
              <a:defRPr sz="1600">
                <a:latin typeface="Aero Light" pitchFamily="50" charset="2"/>
                <a:ea typeface="Aero Light" pitchFamily="50" charset="2"/>
              </a:defRPr>
            </a:lvl5pPr>
          </a:lstStyle>
          <a:p>
            <a:pPr lvl="0"/>
            <a:r>
              <a:rPr lang="nl-NL" dirty="0"/>
              <a:t>Click </a:t>
            </a:r>
            <a:r>
              <a:rPr lang="nl-NL" dirty="0" err="1"/>
              <a:t>to</a:t>
            </a:r>
            <a:r>
              <a:rPr lang="nl-NL" dirty="0"/>
              <a:t> </a:t>
            </a:r>
            <a:r>
              <a:rPr lang="nl-NL" dirty="0" err="1"/>
              <a:t>add</a:t>
            </a:r>
            <a:r>
              <a:rPr lang="nl-NL" dirty="0"/>
              <a:t> </a:t>
            </a:r>
            <a:r>
              <a:rPr lang="nl-NL" dirty="0" err="1"/>
              <a:t>subtitle</a:t>
            </a:r>
            <a:endParaRPr lang="en-GB" dirty="0"/>
          </a:p>
        </p:txBody>
      </p:sp>
      <p:pic>
        <p:nvPicPr>
          <p:cNvPr id="12" name="Afbeelding 11">
            <a:extLst>
              <a:ext uri="{FF2B5EF4-FFF2-40B4-BE49-F238E27FC236}">
                <a16:creationId xmlns:a16="http://schemas.microsoft.com/office/drawing/2014/main" id="{E5147CD9-9D85-4ED3-84D6-AA0AB22B9B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331" y="546281"/>
            <a:ext cx="4325121" cy="1539243"/>
          </a:xfrm>
          <a:prstGeom prst="rect">
            <a:avLst/>
          </a:prstGeom>
          <a:noFill/>
          <a:ln>
            <a:noFill/>
          </a:ln>
        </p:spPr>
      </p:pic>
      <p:sp>
        <p:nvSpPr>
          <p:cNvPr id="13" name="Text Placeholder 2"/>
          <p:cNvSpPr>
            <a:spLocks noGrp="1"/>
          </p:cNvSpPr>
          <p:nvPr>
            <p:ph type="body" sz="quarter" idx="10" hasCustomPrompt="1"/>
          </p:nvPr>
        </p:nvSpPr>
        <p:spPr>
          <a:xfrm>
            <a:off x="700422" y="4171745"/>
            <a:ext cx="4185903" cy="1304823"/>
          </a:xfrm>
          <a:prstGeom prst="rect">
            <a:avLst/>
          </a:prstGeom>
        </p:spPr>
        <p:txBody>
          <a:bodyPr/>
          <a:lstStyle>
            <a:lvl1pPr marL="0" indent="0">
              <a:buNone/>
              <a:defRPr lang="en-GB" sz="4400" kern="1200" spc="70" baseline="0" dirty="0">
                <a:solidFill>
                  <a:schemeClr val="bg1"/>
                </a:solidFill>
                <a:latin typeface="Calibri bold" panose="020F0702030404030204" pitchFamily="34" charset="0"/>
                <a:ea typeface="Aero Bold" panose="02000000000000000000" pitchFamily="50" charset="2"/>
                <a:cs typeface="Calibri bold" panose="020F0702030404030204" pitchFamily="34" charset="0"/>
              </a:defRPr>
            </a:lvl1pPr>
          </a:lstStyle>
          <a:p>
            <a:pPr lvl="0"/>
            <a:r>
              <a:rPr lang="en-US" dirty="0"/>
              <a:t>CLICK TO ADD </a:t>
            </a:r>
            <a:br>
              <a:rPr lang="en-US" dirty="0"/>
            </a:br>
            <a:r>
              <a:rPr lang="en-US" dirty="0"/>
              <a:t>TITLE</a:t>
            </a:r>
            <a:endParaRPr lang="en-GB" dirty="0"/>
          </a:p>
        </p:txBody>
      </p:sp>
      <p:sp>
        <p:nvSpPr>
          <p:cNvPr id="4" name="Picture Placeholder 3"/>
          <p:cNvSpPr>
            <a:spLocks noGrp="1"/>
          </p:cNvSpPr>
          <p:nvPr>
            <p:ph type="pic" sz="quarter" idx="14"/>
          </p:nvPr>
        </p:nvSpPr>
        <p:spPr>
          <a:xfrm>
            <a:off x="4886325" y="566738"/>
            <a:ext cx="3924300" cy="5567362"/>
          </a:xfrm>
          <a:prstGeom prst="rect">
            <a:avLst/>
          </a:prstGeom>
        </p:spPr>
        <p:txBody>
          <a:bodyPr/>
          <a:lstStyle/>
          <a:p>
            <a:endParaRPr lang="en-GB"/>
          </a:p>
        </p:txBody>
      </p:sp>
    </p:spTree>
    <p:extLst>
      <p:ext uri="{BB962C8B-B14F-4D97-AF65-F5344CB8AC3E}">
        <p14:creationId xmlns:p14="http://schemas.microsoft.com/office/powerpoint/2010/main" val="8403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b_Title slide">
    <p:spTree>
      <p:nvGrpSpPr>
        <p:cNvPr id="1" name=""/>
        <p:cNvGrpSpPr/>
        <p:nvPr/>
      </p:nvGrpSpPr>
      <p:grpSpPr>
        <a:xfrm>
          <a:off x="0" y="0"/>
          <a:ext cx="0" cy="0"/>
          <a:chOff x="0" y="0"/>
          <a:chExt cx="0" cy="0"/>
        </a:xfrm>
      </p:grpSpPr>
      <p:sp>
        <p:nvSpPr>
          <p:cNvPr id="8" name="Rechthoek 17">
            <a:extLst>
              <a:ext uri="{FF2B5EF4-FFF2-40B4-BE49-F238E27FC236}">
                <a16:creationId xmlns:a16="http://schemas.microsoft.com/office/drawing/2014/main" id="{552F9B91-4010-4562-9359-EED6891B29B8}"/>
              </a:ext>
            </a:extLst>
          </p:cNvPr>
          <p:cNvSpPr/>
          <p:nvPr userDrawn="1"/>
        </p:nvSpPr>
        <p:spPr>
          <a:xfrm>
            <a:off x="8810624" y="3415144"/>
            <a:ext cx="333376"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userDrawn="1"/>
        </p:nvSpPr>
        <p:spPr>
          <a:xfrm>
            <a:off x="8810624" y="0"/>
            <a:ext cx="336879"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Afbeelding 22">
            <a:extLst>
              <a:ext uri="{FF2B5EF4-FFF2-40B4-BE49-F238E27FC236}">
                <a16:creationId xmlns:a16="http://schemas.microsoft.com/office/drawing/2014/main" id="{E63E3581-10E1-4073-944D-F8E146E17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330" y="546281"/>
            <a:ext cx="3919535" cy="1394901"/>
          </a:xfrm>
          <a:prstGeom prst="rect">
            <a:avLst/>
          </a:prstGeom>
          <a:noFill/>
          <a:ln>
            <a:noFill/>
          </a:ln>
        </p:spPr>
      </p:pic>
      <p:sp>
        <p:nvSpPr>
          <p:cNvPr id="9" name="Titel 1">
            <a:extLst>
              <a:ext uri="{FF2B5EF4-FFF2-40B4-BE49-F238E27FC236}">
                <a16:creationId xmlns:a16="http://schemas.microsoft.com/office/drawing/2014/main" id="{A199696C-1A0F-4C0D-85B6-89CC710B7380}"/>
              </a:ext>
            </a:extLst>
          </p:cNvPr>
          <p:cNvSpPr>
            <a:spLocks noGrp="1"/>
          </p:cNvSpPr>
          <p:nvPr>
            <p:ph type="ctrTitle" hasCustomPrompt="1"/>
          </p:nvPr>
        </p:nvSpPr>
        <p:spPr>
          <a:xfrm>
            <a:off x="704983" y="3991479"/>
            <a:ext cx="4181342" cy="1167973"/>
          </a:xfrm>
          <a:prstGeom prst="rect">
            <a:avLst/>
          </a:prstGeom>
        </p:spPr>
        <p:txBody>
          <a:bodyPr anchor="t">
            <a:noAutofit/>
          </a:bodyPr>
          <a:lstStyle>
            <a:lvl1pPr algn="l">
              <a:lnSpc>
                <a:spcPts val="4500"/>
              </a:lnSpc>
              <a:defRPr sz="4400" spc="70" baseline="0">
                <a:solidFill>
                  <a:schemeClr val="tx2"/>
                </a:solidFill>
                <a:latin typeface="Calibri bold" panose="020F0702030404030204" pitchFamily="34" charset="0"/>
                <a:cs typeface="Calibri bold" panose="020F0702030404030204" pitchFamily="34" charset="0"/>
              </a:defRPr>
            </a:lvl1pPr>
          </a:lstStyle>
          <a:p>
            <a:r>
              <a:rPr lang="nl-NL" dirty="0"/>
              <a:t>CLICK TO EDIT TITLE</a:t>
            </a:r>
            <a:endParaRPr lang="en-GB" dirty="0"/>
          </a:p>
        </p:txBody>
      </p:sp>
      <p:sp>
        <p:nvSpPr>
          <p:cNvPr id="12" name="Ondertitel 2">
            <a:extLst>
              <a:ext uri="{FF2B5EF4-FFF2-40B4-BE49-F238E27FC236}">
                <a16:creationId xmlns:a16="http://schemas.microsoft.com/office/drawing/2014/main" id="{7D927364-844D-4A85-B6EB-FBFEED2E4891}"/>
              </a:ext>
            </a:extLst>
          </p:cNvPr>
          <p:cNvSpPr>
            <a:spLocks noGrp="1"/>
          </p:cNvSpPr>
          <p:nvPr>
            <p:ph type="subTitle" idx="1" hasCustomPrompt="1"/>
          </p:nvPr>
        </p:nvSpPr>
        <p:spPr>
          <a:xfrm>
            <a:off x="713346" y="5228105"/>
            <a:ext cx="4172979" cy="351565"/>
          </a:xfrm>
          <a:prstGeom prst="rect">
            <a:avLst/>
          </a:prstGeom>
        </p:spPr>
        <p:txBody>
          <a:bodyPr>
            <a:noAutofit/>
          </a:bodyPr>
          <a:lstStyle>
            <a:lvl1pPr marL="0" indent="0" algn="l">
              <a:buNone/>
              <a:defRPr sz="2000" spc="50" baseline="0">
                <a:solidFill>
                  <a:schemeClr val="tx2"/>
                </a:solidFill>
                <a:latin typeface="+mn-lt"/>
                <a:ea typeface="Aero Light" pitchFamily="50" charset="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Click to edit subtitle </a:t>
            </a:r>
            <a:endParaRPr lang="en-GB" dirty="0"/>
          </a:p>
        </p:txBody>
      </p:sp>
      <p:sp>
        <p:nvSpPr>
          <p:cNvPr id="13" name="Tijdelijke aanduiding voor tekst 9">
            <a:extLst>
              <a:ext uri="{FF2B5EF4-FFF2-40B4-BE49-F238E27FC236}">
                <a16:creationId xmlns:a16="http://schemas.microsoft.com/office/drawing/2014/main" id="{BFA6C715-12C9-4F92-B6DE-60323A6EC88F}"/>
              </a:ext>
            </a:extLst>
          </p:cNvPr>
          <p:cNvSpPr>
            <a:spLocks noGrp="1"/>
          </p:cNvSpPr>
          <p:nvPr>
            <p:ph type="body" sz="quarter" idx="11" hasCustomPrompt="1"/>
          </p:nvPr>
        </p:nvSpPr>
        <p:spPr>
          <a:xfrm>
            <a:off x="704984" y="5788551"/>
            <a:ext cx="4181342" cy="681075"/>
          </a:xfrm>
          <a:prstGeom prst="rect">
            <a:avLst/>
          </a:prstGeom>
        </p:spPr>
        <p:txBody>
          <a:bodyPr>
            <a:noAutofit/>
          </a:bodyPr>
          <a:lstStyle>
            <a:lvl1pPr marL="0" indent="0">
              <a:buNone/>
              <a:defRPr sz="2000" spc="50" baseline="0">
                <a:solidFill>
                  <a:schemeClr val="tx2"/>
                </a:solidFill>
                <a:latin typeface="+mj-lt"/>
                <a:ea typeface="Aero Light" pitchFamily="50" charset="2"/>
              </a:defRPr>
            </a:lvl1pPr>
          </a:lstStyle>
          <a:p>
            <a:pPr lvl="0"/>
            <a:r>
              <a:rPr lang="nl-NL" dirty="0"/>
              <a:t>Click to add presenter’s name and job title</a:t>
            </a:r>
          </a:p>
        </p:txBody>
      </p:sp>
      <p:sp>
        <p:nvSpPr>
          <p:cNvPr id="3" name="Picture Placeholder 2"/>
          <p:cNvSpPr>
            <a:spLocks noGrp="1"/>
          </p:cNvSpPr>
          <p:nvPr>
            <p:ph type="pic" sz="quarter" idx="12"/>
          </p:nvPr>
        </p:nvSpPr>
        <p:spPr>
          <a:xfrm>
            <a:off x="4886325" y="546100"/>
            <a:ext cx="3924300" cy="5588000"/>
          </a:xfrm>
          <a:prstGeom prst="rect">
            <a:avLst/>
          </a:prstGeom>
        </p:spPr>
        <p:txBody>
          <a:bodyPr/>
          <a:lstStyle/>
          <a:p>
            <a:endParaRPr lang="en-GB"/>
          </a:p>
        </p:txBody>
      </p:sp>
    </p:spTree>
    <p:extLst>
      <p:ext uri="{BB962C8B-B14F-4D97-AF65-F5344CB8AC3E}">
        <p14:creationId xmlns:p14="http://schemas.microsoft.com/office/powerpoint/2010/main" val="229746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c_Title slide">
    <p:spTree>
      <p:nvGrpSpPr>
        <p:cNvPr id="1" name=""/>
        <p:cNvGrpSpPr/>
        <p:nvPr/>
      </p:nvGrpSpPr>
      <p:grpSpPr>
        <a:xfrm>
          <a:off x="0" y="0"/>
          <a:ext cx="0" cy="0"/>
          <a:chOff x="0" y="0"/>
          <a:chExt cx="0" cy="0"/>
        </a:xfrm>
      </p:grpSpPr>
      <p:sp>
        <p:nvSpPr>
          <p:cNvPr id="8" name="Rechthoek 17">
            <a:extLst>
              <a:ext uri="{FF2B5EF4-FFF2-40B4-BE49-F238E27FC236}">
                <a16:creationId xmlns:a16="http://schemas.microsoft.com/office/drawing/2014/main" id="{552F9B91-4010-4562-9359-EED6891B29B8}"/>
              </a:ext>
            </a:extLst>
          </p:cNvPr>
          <p:cNvSpPr/>
          <p:nvPr userDrawn="1"/>
        </p:nvSpPr>
        <p:spPr>
          <a:xfrm>
            <a:off x="8810624" y="3415144"/>
            <a:ext cx="333376"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userDrawn="1"/>
        </p:nvSpPr>
        <p:spPr>
          <a:xfrm>
            <a:off x="8810624" y="0"/>
            <a:ext cx="336879"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Afbeelding 22">
            <a:extLst>
              <a:ext uri="{FF2B5EF4-FFF2-40B4-BE49-F238E27FC236}">
                <a16:creationId xmlns:a16="http://schemas.microsoft.com/office/drawing/2014/main" id="{E63E3581-10E1-4073-944D-F8E146E17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330" y="546281"/>
            <a:ext cx="3919535" cy="1394901"/>
          </a:xfrm>
          <a:prstGeom prst="rect">
            <a:avLst/>
          </a:prstGeom>
          <a:noFill/>
          <a:ln>
            <a:noFill/>
          </a:ln>
        </p:spPr>
      </p:pic>
      <p:sp>
        <p:nvSpPr>
          <p:cNvPr id="9" name="Titel 1">
            <a:extLst>
              <a:ext uri="{FF2B5EF4-FFF2-40B4-BE49-F238E27FC236}">
                <a16:creationId xmlns:a16="http://schemas.microsoft.com/office/drawing/2014/main" id="{A199696C-1A0F-4C0D-85B6-89CC710B7380}"/>
              </a:ext>
            </a:extLst>
          </p:cNvPr>
          <p:cNvSpPr>
            <a:spLocks noGrp="1"/>
          </p:cNvSpPr>
          <p:nvPr>
            <p:ph type="ctrTitle" hasCustomPrompt="1"/>
          </p:nvPr>
        </p:nvSpPr>
        <p:spPr>
          <a:xfrm>
            <a:off x="704983" y="3991479"/>
            <a:ext cx="4181342" cy="1167973"/>
          </a:xfrm>
          <a:prstGeom prst="rect">
            <a:avLst/>
          </a:prstGeom>
        </p:spPr>
        <p:txBody>
          <a:bodyPr anchor="t">
            <a:noAutofit/>
          </a:bodyPr>
          <a:lstStyle>
            <a:lvl1pPr algn="l">
              <a:lnSpc>
                <a:spcPts val="4500"/>
              </a:lnSpc>
              <a:defRPr sz="4400" spc="70" baseline="0">
                <a:solidFill>
                  <a:schemeClr val="tx2"/>
                </a:solidFill>
                <a:latin typeface="Calibri bold" panose="020F0702030404030204" pitchFamily="34" charset="0"/>
                <a:cs typeface="Calibri bold" panose="020F0702030404030204" pitchFamily="34" charset="0"/>
              </a:defRPr>
            </a:lvl1pPr>
          </a:lstStyle>
          <a:p>
            <a:r>
              <a:rPr lang="nl-NL" dirty="0"/>
              <a:t>CLICK TO EDIT TITLE</a:t>
            </a:r>
            <a:endParaRPr lang="en-GB" dirty="0"/>
          </a:p>
        </p:txBody>
      </p:sp>
      <p:sp>
        <p:nvSpPr>
          <p:cNvPr id="12" name="Ondertitel 2">
            <a:extLst>
              <a:ext uri="{FF2B5EF4-FFF2-40B4-BE49-F238E27FC236}">
                <a16:creationId xmlns:a16="http://schemas.microsoft.com/office/drawing/2014/main" id="{7D927364-844D-4A85-B6EB-FBFEED2E4891}"/>
              </a:ext>
            </a:extLst>
          </p:cNvPr>
          <p:cNvSpPr>
            <a:spLocks noGrp="1"/>
          </p:cNvSpPr>
          <p:nvPr>
            <p:ph type="subTitle" idx="1" hasCustomPrompt="1"/>
          </p:nvPr>
        </p:nvSpPr>
        <p:spPr>
          <a:xfrm>
            <a:off x="713346" y="5228105"/>
            <a:ext cx="4172979" cy="351565"/>
          </a:xfrm>
          <a:prstGeom prst="rect">
            <a:avLst/>
          </a:prstGeom>
        </p:spPr>
        <p:txBody>
          <a:bodyPr>
            <a:noAutofit/>
          </a:bodyPr>
          <a:lstStyle>
            <a:lvl1pPr marL="0" indent="0" algn="l">
              <a:buNone/>
              <a:defRPr sz="2000" spc="50" baseline="0">
                <a:solidFill>
                  <a:schemeClr val="tx2"/>
                </a:solidFill>
                <a:latin typeface="+mn-lt"/>
                <a:ea typeface="Aero Light" pitchFamily="50" charset="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Click to edit subtitle </a:t>
            </a:r>
            <a:endParaRPr lang="en-GB" dirty="0"/>
          </a:p>
        </p:txBody>
      </p:sp>
      <p:sp>
        <p:nvSpPr>
          <p:cNvPr id="13" name="Tijdelijke aanduiding voor tekst 9">
            <a:extLst>
              <a:ext uri="{FF2B5EF4-FFF2-40B4-BE49-F238E27FC236}">
                <a16:creationId xmlns:a16="http://schemas.microsoft.com/office/drawing/2014/main" id="{BFA6C715-12C9-4F92-B6DE-60323A6EC88F}"/>
              </a:ext>
            </a:extLst>
          </p:cNvPr>
          <p:cNvSpPr>
            <a:spLocks noGrp="1"/>
          </p:cNvSpPr>
          <p:nvPr>
            <p:ph type="body" sz="quarter" idx="11" hasCustomPrompt="1"/>
          </p:nvPr>
        </p:nvSpPr>
        <p:spPr>
          <a:xfrm>
            <a:off x="704984" y="5788551"/>
            <a:ext cx="4181342" cy="681075"/>
          </a:xfrm>
          <a:prstGeom prst="rect">
            <a:avLst/>
          </a:prstGeom>
        </p:spPr>
        <p:txBody>
          <a:bodyPr>
            <a:noAutofit/>
          </a:bodyPr>
          <a:lstStyle>
            <a:lvl1pPr marL="0" indent="0">
              <a:buNone/>
              <a:defRPr sz="2000" spc="50" baseline="0">
                <a:solidFill>
                  <a:schemeClr val="tx2"/>
                </a:solidFill>
                <a:latin typeface="+mj-lt"/>
                <a:ea typeface="Aero Light" pitchFamily="50" charset="2"/>
              </a:defRPr>
            </a:lvl1pPr>
          </a:lstStyle>
          <a:p>
            <a:pPr lvl="0"/>
            <a:r>
              <a:rPr lang="nl-NL" dirty="0"/>
              <a:t>Click to add presenter’s name </a:t>
            </a:r>
            <a:br>
              <a:rPr lang="nl-NL" dirty="0"/>
            </a:br>
            <a:r>
              <a:rPr lang="nl-NL" dirty="0"/>
              <a:t>Job title</a:t>
            </a:r>
          </a:p>
        </p:txBody>
      </p:sp>
      <p:sp>
        <p:nvSpPr>
          <p:cNvPr id="3" name="Picture Placeholder 2"/>
          <p:cNvSpPr>
            <a:spLocks noGrp="1"/>
          </p:cNvSpPr>
          <p:nvPr>
            <p:ph type="pic" sz="quarter" idx="12"/>
          </p:nvPr>
        </p:nvSpPr>
        <p:spPr>
          <a:xfrm>
            <a:off x="4886325" y="566738"/>
            <a:ext cx="3924300" cy="2862262"/>
          </a:xfrm>
          <a:prstGeom prst="rect">
            <a:avLst/>
          </a:prstGeom>
        </p:spPr>
        <p:txBody>
          <a:bodyPr/>
          <a:lstStyle/>
          <a:p>
            <a:endParaRPr lang="en-GB"/>
          </a:p>
        </p:txBody>
      </p:sp>
      <p:sp>
        <p:nvSpPr>
          <p:cNvPr id="5" name="Picture Placeholder 4"/>
          <p:cNvSpPr>
            <a:spLocks noGrp="1"/>
          </p:cNvSpPr>
          <p:nvPr>
            <p:ph type="pic" sz="quarter" idx="13"/>
          </p:nvPr>
        </p:nvSpPr>
        <p:spPr>
          <a:xfrm>
            <a:off x="4886325" y="3429000"/>
            <a:ext cx="3924300" cy="2705100"/>
          </a:xfrm>
          <a:prstGeom prst="rect">
            <a:avLst/>
          </a:prstGeom>
        </p:spPr>
        <p:txBody>
          <a:bodyPr/>
          <a:lstStyle/>
          <a:p>
            <a:endParaRPr lang="en-GB"/>
          </a:p>
        </p:txBody>
      </p:sp>
    </p:spTree>
    <p:extLst>
      <p:ext uri="{BB962C8B-B14F-4D97-AF65-F5344CB8AC3E}">
        <p14:creationId xmlns:p14="http://schemas.microsoft.com/office/powerpoint/2010/main" val="155597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a_Title slide">
    <p:spTree>
      <p:nvGrpSpPr>
        <p:cNvPr id="1" name=""/>
        <p:cNvGrpSpPr/>
        <p:nvPr/>
      </p:nvGrpSpPr>
      <p:grpSpPr>
        <a:xfrm>
          <a:off x="0" y="0"/>
          <a:ext cx="0" cy="0"/>
          <a:chOff x="0" y="0"/>
          <a:chExt cx="0" cy="0"/>
        </a:xfrm>
      </p:grpSpPr>
      <p:sp>
        <p:nvSpPr>
          <p:cNvPr id="17" name="Rechthoek 16">
            <a:extLst>
              <a:ext uri="{FF2B5EF4-FFF2-40B4-BE49-F238E27FC236}">
                <a16:creationId xmlns:a16="http://schemas.microsoft.com/office/drawing/2014/main" id="{BE1EC009-1AB6-46B3-89FC-A2752A5CC63B}"/>
              </a:ext>
            </a:extLst>
          </p:cNvPr>
          <p:cNvSpPr/>
          <p:nvPr userDrawn="1"/>
        </p:nvSpPr>
        <p:spPr>
          <a:xfrm>
            <a:off x="3243741" y="2741424"/>
            <a:ext cx="5896843" cy="4116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hthoek 17">
            <a:extLst>
              <a:ext uri="{FF2B5EF4-FFF2-40B4-BE49-F238E27FC236}">
                <a16:creationId xmlns:a16="http://schemas.microsoft.com/office/drawing/2014/main" id="{552F9B91-4010-4562-9359-EED6891B29B8}"/>
              </a:ext>
            </a:extLst>
          </p:cNvPr>
          <p:cNvSpPr/>
          <p:nvPr userDrawn="1"/>
        </p:nvSpPr>
        <p:spPr>
          <a:xfrm>
            <a:off x="363785" y="3415144"/>
            <a:ext cx="8432223" cy="34428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itel 1">
            <a:extLst>
              <a:ext uri="{FF2B5EF4-FFF2-40B4-BE49-F238E27FC236}">
                <a16:creationId xmlns:a16="http://schemas.microsoft.com/office/drawing/2014/main" id="{A199696C-1A0F-4C0D-85B6-89CC710B7380}"/>
              </a:ext>
            </a:extLst>
          </p:cNvPr>
          <p:cNvSpPr>
            <a:spLocks noGrp="1"/>
          </p:cNvSpPr>
          <p:nvPr>
            <p:ph type="ctrTitle" hasCustomPrompt="1"/>
          </p:nvPr>
        </p:nvSpPr>
        <p:spPr>
          <a:xfrm>
            <a:off x="704983" y="3991479"/>
            <a:ext cx="7632772" cy="1167973"/>
          </a:xfrm>
          <a:prstGeom prst="rect">
            <a:avLst/>
          </a:prstGeom>
        </p:spPr>
        <p:txBody>
          <a:bodyPr anchor="t">
            <a:noAutofit/>
          </a:bodyPr>
          <a:lstStyle>
            <a:lvl1pPr algn="l">
              <a:lnSpc>
                <a:spcPts val="4500"/>
              </a:lnSpc>
              <a:defRPr sz="4400" spc="70" baseline="0">
                <a:solidFill>
                  <a:schemeClr val="bg2"/>
                </a:solidFill>
                <a:latin typeface="Calibri bold" panose="020F0702030404030204" pitchFamily="34" charset="0"/>
                <a:cs typeface="Calibri bold" panose="020F0702030404030204" pitchFamily="34" charset="0"/>
              </a:defRPr>
            </a:lvl1pPr>
          </a:lstStyle>
          <a:p>
            <a:r>
              <a:rPr lang="nl-NL" dirty="0"/>
              <a:t>CLICK TO EDIT TITLE</a:t>
            </a:r>
            <a:endParaRPr lang="en-GB" dirty="0"/>
          </a:p>
        </p:txBody>
      </p:sp>
      <p:sp>
        <p:nvSpPr>
          <p:cNvPr id="20" name="Ondertitel 2">
            <a:extLst>
              <a:ext uri="{FF2B5EF4-FFF2-40B4-BE49-F238E27FC236}">
                <a16:creationId xmlns:a16="http://schemas.microsoft.com/office/drawing/2014/main" id="{7D927364-844D-4A85-B6EB-FBFEED2E4891}"/>
              </a:ext>
            </a:extLst>
          </p:cNvPr>
          <p:cNvSpPr>
            <a:spLocks noGrp="1"/>
          </p:cNvSpPr>
          <p:nvPr>
            <p:ph type="subTitle" idx="1" hasCustomPrompt="1"/>
          </p:nvPr>
        </p:nvSpPr>
        <p:spPr>
          <a:xfrm>
            <a:off x="713346" y="5228105"/>
            <a:ext cx="4172979" cy="351565"/>
          </a:xfrm>
          <a:prstGeom prst="rect">
            <a:avLst/>
          </a:prstGeom>
        </p:spPr>
        <p:txBody>
          <a:bodyPr>
            <a:noAutofit/>
          </a:bodyPr>
          <a:lstStyle>
            <a:lvl1pPr marL="0" indent="0" algn="l">
              <a:buNone/>
              <a:defRPr sz="2000" spc="50" baseline="0">
                <a:solidFill>
                  <a:schemeClr val="bg2"/>
                </a:solidFill>
                <a:latin typeface="+mn-lt"/>
                <a:ea typeface="Aero Light" pitchFamily="50" charset="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Click to edit subtitle </a:t>
            </a:r>
            <a:endParaRPr lang="en-GB" dirty="0"/>
          </a:p>
        </p:txBody>
      </p:sp>
      <p:sp>
        <p:nvSpPr>
          <p:cNvPr id="21" name="Tijdelijke aanduiding voor tekst 9">
            <a:extLst>
              <a:ext uri="{FF2B5EF4-FFF2-40B4-BE49-F238E27FC236}">
                <a16:creationId xmlns:a16="http://schemas.microsoft.com/office/drawing/2014/main" id="{BFA6C715-12C9-4F92-B6DE-60323A6EC88F}"/>
              </a:ext>
            </a:extLst>
          </p:cNvPr>
          <p:cNvSpPr>
            <a:spLocks noGrp="1"/>
          </p:cNvSpPr>
          <p:nvPr>
            <p:ph type="body" sz="quarter" idx="11" hasCustomPrompt="1"/>
          </p:nvPr>
        </p:nvSpPr>
        <p:spPr>
          <a:xfrm>
            <a:off x="704983" y="5788551"/>
            <a:ext cx="5823635" cy="681075"/>
          </a:xfrm>
          <a:prstGeom prst="rect">
            <a:avLst/>
          </a:prstGeom>
        </p:spPr>
        <p:txBody>
          <a:bodyPr>
            <a:noAutofit/>
          </a:bodyPr>
          <a:lstStyle>
            <a:lvl1pPr marL="0" indent="0">
              <a:buNone/>
              <a:defRPr sz="2000" spc="50" baseline="0">
                <a:solidFill>
                  <a:schemeClr val="bg2"/>
                </a:solidFill>
                <a:latin typeface="+mj-lt"/>
                <a:ea typeface="Aero Light" pitchFamily="50" charset="2"/>
              </a:defRPr>
            </a:lvl1pPr>
          </a:lstStyle>
          <a:p>
            <a:pPr lvl="0"/>
            <a:r>
              <a:rPr lang="nl-NL" dirty="0"/>
              <a:t>Click to add presenter’s name and job title</a:t>
            </a:r>
          </a:p>
        </p:txBody>
      </p:sp>
      <p:pic>
        <p:nvPicPr>
          <p:cNvPr id="23" name="Afbeelding 22">
            <a:extLst>
              <a:ext uri="{FF2B5EF4-FFF2-40B4-BE49-F238E27FC236}">
                <a16:creationId xmlns:a16="http://schemas.microsoft.com/office/drawing/2014/main" id="{E63E3581-10E1-4073-944D-F8E146E17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330" y="546281"/>
            <a:ext cx="3919535" cy="1394901"/>
          </a:xfrm>
          <a:prstGeom prst="rect">
            <a:avLst/>
          </a:prstGeom>
          <a:noFill/>
          <a:ln>
            <a:noFill/>
          </a:ln>
        </p:spPr>
      </p:pic>
      <p:sp>
        <p:nvSpPr>
          <p:cNvPr id="3" name="Picture Placeholder 2"/>
          <p:cNvSpPr>
            <a:spLocks noGrp="1"/>
          </p:cNvSpPr>
          <p:nvPr>
            <p:ph type="pic" sz="quarter" idx="12"/>
          </p:nvPr>
        </p:nvSpPr>
        <p:spPr>
          <a:xfrm>
            <a:off x="4886325" y="546100"/>
            <a:ext cx="3924300" cy="2868613"/>
          </a:xfrm>
          <a:prstGeom prst="rect">
            <a:avLst/>
          </a:prstGeom>
        </p:spPr>
        <p:txBody>
          <a:bodyPr/>
          <a:lstStyle/>
          <a:p>
            <a:endParaRPr lang="en-GB"/>
          </a:p>
        </p:txBody>
      </p:sp>
    </p:spTree>
    <p:extLst>
      <p:ext uri="{BB962C8B-B14F-4D97-AF65-F5344CB8AC3E}">
        <p14:creationId xmlns:p14="http://schemas.microsoft.com/office/powerpoint/2010/main" val="3856783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b_Title slide">
    <p:spTree>
      <p:nvGrpSpPr>
        <p:cNvPr id="1" name=""/>
        <p:cNvGrpSpPr/>
        <p:nvPr/>
      </p:nvGrpSpPr>
      <p:grpSpPr>
        <a:xfrm>
          <a:off x="0" y="0"/>
          <a:ext cx="0" cy="0"/>
          <a:chOff x="0" y="0"/>
          <a:chExt cx="0" cy="0"/>
        </a:xfrm>
      </p:grpSpPr>
      <p:sp>
        <p:nvSpPr>
          <p:cNvPr id="17" name="Rechthoek 16">
            <a:extLst>
              <a:ext uri="{FF2B5EF4-FFF2-40B4-BE49-F238E27FC236}">
                <a16:creationId xmlns:a16="http://schemas.microsoft.com/office/drawing/2014/main" id="{BE1EC009-1AB6-46B3-89FC-A2752A5CC63B}"/>
              </a:ext>
            </a:extLst>
          </p:cNvPr>
          <p:cNvSpPr/>
          <p:nvPr userDrawn="1"/>
        </p:nvSpPr>
        <p:spPr>
          <a:xfrm>
            <a:off x="3243741" y="2741424"/>
            <a:ext cx="5896843" cy="4116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hthoek 17">
            <a:extLst>
              <a:ext uri="{FF2B5EF4-FFF2-40B4-BE49-F238E27FC236}">
                <a16:creationId xmlns:a16="http://schemas.microsoft.com/office/drawing/2014/main" id="{552F9B91-4010-4562-9359-EED6891B29B8}"/>
              </a:ext>
            </a:extLst>
          </p:cNvPr>
          <p:cNvSpPr/>
          <p:nvPr userDrawn="1"/>
        </p:nvSpPr>
        <p:spPr>
          <a:xfrm>
            <a:off x="363785" y="3415144"/>
            <a:ext cx="8432223" cy="34428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itel 1">
            <a:extLst>
              <a:ext uri="{FF2B5EF4-FFF2-40B4-BE49-F238E27FC236}">
                <a16:creationId xmlns:a16="http://schemas.microsoft.com/office/drawing/2014/main" id="{A199696C-1A0F-4C0D-85B6-89CC710B7380}"/>
              </a:ext>
            </a:extLst>
          </p:cNvPr>
          <p:cNvSpPr>
            <a:spLocks noGrp="1"/>
          </p:cNvSpPr>
          <p:nvPr>
            <p:ph type="ctrTitle" hasCustomPrompt="1"/>
          </p:nvPr>
        </p:nvSpPr>
        <p:spPr>
          <a:xfrm>
            <a:off x="704983" y="3991479"/>
            <a:ext cx="4181342" cy="1167973"/>
          </a:xfrm>
          <a:prstGeom prst="rect">
            <a:avLst/>
          </a:prstGeom>
        </p:spPr>
        <p:txBody>
          <a:bodyPr anchor="t">
            <a:noAutofit/>
          </a:bodyPr>
          <a:lstStyle>
            <a:lvl1pPr algn="l">
              <a:lnSpc>
                <a:spcPts val="4500"/>
              </a:lnSpc>
              <a:defRPr sz="4400" spc="70" baseline="0">
                <a:solidFill>
                  <a:schemeClr val="bg2"/>
                </a:solidFill>
                <a:latin typeface="Calibri bold" panose="020F0702030404030204" pitchFamily="34" charset="0"/>
                <a:cs typeface="Calibri bold" panose="020F0702030404030204" pitchFamily="34" charset="0"/>
              </a:defRPr>
            </a:lvl1pPr>
          </a:lstStyle>
          <a:p>
            <a:r>
              <a:rPr lang="nl-NL" dirty="0"/>
              <a:t>CLICK TO EDIT</a:t>
            </a:r>
            <a:br>
              <a:rPr lang="nl-NL" dirty="0"/>
            </a:br>
            <a:r>
              <a:rPr lang="nl-NL" dirty="0"/>
              <a:t>TITLE</a:t>
            </a:r>
            <a:endParaRPr lang="en-GB" dirty="0"/>
          </a:p>
        </p:txBody>
      </p:sp>
      <p:sp>
        <p:nvSpPr>
          <p:cNvPr id="20" name="Ondertitel 2">
            <a:extLst>
              <a:ext uri="{FF2B5EF4-FFF2-40B4-BE49-F238E27FC236}">
                <a16:creationId xmlns:a16="http://schemas.microsoft.com/office/drawing/2014/main" id="{7D927364-844D-4A85-B6EB-FBFEED2E4891}"/>
              </a:ext>
            </a:extLst>
          </p:cNvPr>
          <p:cNvSpPr>
            <a:spLocks noGrp="1"/>
          </p:cNvSpPr>
          <p:nvPr>
            <p:ph type="subTitle" idx="1" hasCustomPrompt="1"/>
          </p:nvPr>
        </p:nvSpPr>
        <p:spPr>
          <a:xfrm>
            <a:off x="713346" y="5228105"/>
            <a:ext cx="4172979" cy="351565"/>
          </a:xfrm>
          <a:prstGeom prst="rect">
            <a:avLst/>
          </a:prstGeom>
        </p:spPr>
        <p:txBody>
          <a:bodyPr>
            <a:noAutofit/>
          </a:bodyPr>
          <a:lstStyle>
            <a:lvl1pPr marL="0" indent="0" algn="l">
              <a:buNone/>
              <a:defRPr sz="2000" spc="50" baseline="0">
                <a:solidFill>
                  <a:schemeClr val="bg2"/>
                </a:solidFill>
                <a:latin typeface="+mn-lt"/>
                <a:ea typeface="Aero Light" pitchFamily="50" charset="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Click to edit subtitle </a:t>
            </a:r>
            <a:endParaRPr lang="en-GB" dirty="0"/>
          </a:p>
        </p:txBody>
      </p:sp>
      <p:sp>
        <p:nvSpPr>
          <p:cNvPr id="21" name="Tijdelijke aanduiding voor tekst 9">
            <a:extLst>
              <a:ext uri="{FF2B5EF4-FFF2-40B4-BE49-F238E27FC236}">
                <a16:creationId xmlns:a16="http://schemas.microsoft.com/office/drawing/2014/main" id="{BFA6C715-12C9-4F92-B6DE-60323A6EC88F}"/>
              </a:ext>
            </a:extLst>
          </p:cNvPr>
          <p:cNvSpPr>
            <a:spLocks noGrp="1"/>
          </p:cNvSpPr>
          <p:nvPr>
            <p:ph type="body" sz="quarter" idx="11" hasCustomPrompt="1"/>
          </p:nvPr>
        </p:nvSpPr>
        <p:spPr>
          <a:xfrm>
            <a:off x="704984" y="5788551"/>
            <a:ext cx="4181342" cy="602417"/>
          </a:xfrm>
          <a:prstGeom prst="rect">
            <a:avLst/>
          </a:prstGeom>
        </p:spPr>
        <p:txBody>
          <a:bodyPr>
            <a:noAutofit/>
          </a:bodyPr>
          <a:lstStyle>
            <a:lvl1pPr marL="0" indent="0">
              <a:buNone/>
              <a:defRPr sz="2000" spc="50" baseline="0">
                <a:solidFill>
                  <a:schemeClr val="bg2"/>
                </a:solidFill>
                <a:latin typeface="+mj-lt"/>
                <a:ea typeface="Aero Light" pitchFamily="50" charset="2"/>
              </a:defRPr>
            </a:lvl1pPr>
          </a:lstStyle>
          <a:p>
            <a:pPr lvl="0"/>
            <a:r>
              <a:rPr lang="nl-NL" dirty="0"/>
              <a:t>Click to add presenter’s name and </a:t>
            </a:r>
            <a:br>
              <a:rPr lang="nl-NL" dirty="0"/>
            </a:br>
            <a:r>
              <a:rPr lang="nl-NL" dirty="0"/>
              <a:t>job title</a:t>
            </a:r>
          </a:p>
        </p:txBody>
      </p:sp>
      <p:pic>
        <p:nvPicPr>
          <p:cNvPr id="23" name="Afbeelding 22">
            <a:extLst>
              <a:ext uri="{FF2B5EF4-FFF2-40B4-BE49-F238E27FC236}">
                <a16:creationId xmlns:a16="http://schemas.microsoft.com/office/drawing/2014/main" id="{E63E3581-10E1-4073-944D-F8E146E17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330" y="546281"/>
            <a:ext cx="3919535" cy="1394901"/>
          </a:xfrm>
          <a:prstGeom prst="rect">
            <a:avLst/>
          </a:prstGeom>
          <a:noFill/>
          <a:ln>
            <a:noFill/>
          </a:ln>
        </p:spPr>
      </p:pic>
      <p:sp>
        <p:nvSpPr>
          <p:cNvPr id="3" name="Picture Placeholder 2"/>
          <p:cNvSpPr>
            <a:spLocks noGrp="1"/>
          </p:cNvSpPr>
          <p:nvPr>
            <p:ph type="pic" sz="quarter" idx="12"/>
          </p:nvPr>
        </p:nvSpPr>
        <p:spPr>
          <a:xfrm>
            <a:off x="4886325" y="566738"/>
            <a:ext cx="3924300" cy="5567362"/>
          </a:xfrm>
          <a:prstGeom prst="rect">
            <a:avLst/>
          </a:prstGeom>
        </p:spPr>
        <p:txBody>
          <a:bodyPr/>
          <a:lstStyle/>
          <a:p>
            <a:endParaRPr lang="en-GB"/>
          </a:p>
        </p:txBody>
      </p:sp>
    </p:spTree>
    <p:extLst>
      <p:ext uri="{BB962C8B-B14F-4D97-AF65-F5344CB8AC3E}">
        <p14:creationId xmlns:p14="http://schemas.microsoft.com/office/powerpoint/2010/main" val="140133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_Title slide">
    <p:spTree>
      <p:nvGrpSpPr>
        <p:cNvPr id="1" name=""/>
        <p:cNvGrpSpPr/>
        <p:nvPr/>
      </p:nvGrpSpPr>
      <p:grpSpPr>
        <a:xfrm>
          <a:off x="0" y="0"/>
          <a:ext cx="0" cy="0"/>
          <a:chOff x="0" y="0"/>
          <a:chExt cx="0" cy="0"/>
        </a:xfrm>
      </p:grpSpPr>
      <p:sp>
        <p:nvSpPr>
          <p:cNvPr id="17" name="Rechthoek 16">
            <a:extLst>
              <a:ext uri="{FF2B5EF4-FFF2-40B4-BE49-F238E27FC236}">
                <a16:creationId xmlns:a16="http://schemas.microsoft.com/office/drawing/2014/main" id="{BE1EC009-1AB6-46B3-89FC-A2752A5CC63B}"/>
              </a:ext>
            </a:extLst>
          </p:cNvPr>
          <p:cNvSpPr/>
          <p:nvPr userDrawn="1"/>
        </p:nvSpPr>
        <p:spPr>
          <a:xfrm>
            <a:off x="3243741" y="2741424"/>
            <a:ext cx="5896843" cy="4116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hthoek 17">
            <a:extLst>
              <a:ext uri="{FF2B5EF4-FFF2-40B4-BE49-F238E27FC236}">
                <a16:creationId xmlns:a16="http://schemas.microsoft.com/office/drawing/2014/main" id="{552F9B91-4010-4562-9359-EED6891B29B8}"/>
              </a:ext>
            </a:extLst>
          </p:cNvPr>
          <p:cNvSpPr/>
          <p:nvPr userDrawn="1"/>
        </p:nvSpPr>
        <p:spPr>
          <a:xfrm>
            <a:off x="378402" y="3415144"/>
            <a:ext cx="8432223" cy="34428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itel 1">
            <a:extLst>
              <a:ext uri="{FF2B5EF4-FFF2-40B4-BE49-F238E27FC236}">
                <a16:creationId xmlns:a16="http://schemas.microsoft.com/office/drawing/2014/main" id="{A199696C-1A0F-4C0D-85B6-89CC710B7380}"/>
              </a:ext>
            </a:extLst>
          </p:cNvPr>
          <p:cNvSpPr>
            <a:spLocks noGrp="1"/>
          </p:cNvSpPr>
          <p:nvPr>
            <p:ph type="ctrTitle" hasCustomPrompt="1"/>
          </p:nvPr>
        </p:nvSpPr>
        <p:spPr>
          <a:xfrm>
            <a:off x="704983" y="3991479"/>
            <a:ext cx="4181342" cy="1167973"/>
          </a:xfrm>
          <a:prstGeom prst="rect">
            <a:avLst/>
          </a:prstGeom>
        </p:spPr>
        <p:txBody>
          <a:bodyPr anchor="t">
            <a:noAutofit/>
          </a:bodyPr>
          <a:lstStyle>
            <a:lvl1pPr algn="l">
              <a:lnSpc>
                <a:spcPts val="4500"/>
              </a:lnSpc>
              <a:defRPr sz="4400" spc="70" baseline="0">
                <a:solidFill>
                  <a:schemeClr val="bg2"/>
                </a:solidFill>
                <a:latin typeface="Calibri bold" panose="020F0702030404030204" pitchFamily="34" charset="0"/>
                <a:cs typeface="Calibri bold" panose="020F0702030404030204" pitchFamily="34" charset="0"/>
              </a:defRPr>
            </a:lvl1pPr>
          </a:lstStyle>
          <a:p>
            <a:r>
              <a:rPr lang="nl-NL" dirty="0"/>
              <a:t>CLICK TO EDIT TITLE</a:t>
            </a:r>
            <a:endParaRPr lang="en-GB" dirty="0"/>
          </a:p>
        </p:txBody>
      </p:sp>
      <p:sp>
        <p:nvSpPr>
          <p:cNvPr id="20" name="Ondertitel 2">
            <a:extLst>
              <a:ext uri="{FF2B5EF4-FFF2-40B4-BE49-F238E27FC236}">
                <a16:creationId xmlns:a16="http://schemas.microsoft.com/office/drawing/2014/main" id="{7D927364-844D-4A85-B6EB-FBFEED2E4891}"/>
              </a:ext>
            </a:extLst>
          </p:cNvPr>
          <p:cNvSpPr>
            <a:spLocks noGrp="1"/>
          </p:cNvSpPr>
          <p:nvPr>
            <p:ph type="subTitle" idx="1" hasCustomPrompt="1"/>
          </p:nvPr>
        </p:nvSpPr>
        <p:spPr>
          <a:xfrm>
            <a:off x="713346" y="5228105"/>
            <a:ext cx="4172979" cy="351565"/>
          </a:xfrm>
          <a:prstGeom prst="rect">
            <a:avLst/>
          </a:prstGeom>
        </p:spPr>
        <p:txBody>
          <a:bodyPr>
            <a:noAutofit/>
          </a:bodyPr>
          <a:lstStyle>
            <a:lvl1pPr marL="0" indent="0" algn="l">
              <a:buNone/>
              <a:defRPr sz="2000" spc="50" baseline="0">
                <a:solidFill>
                  <a:schemeClr val="bg2"/>
                </a:solidFill>
                <a:latin typeface="+mn-lt"/>
                <a:ea typeface="Aero Light" pitchFamily="50" charset="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Click to edit subtitle </a:t>
            </a:r>
            <a:endParaRPr lang="en-GB" dirty="0"/>
          </a:p>
        </p:txBody>
      </p:sp>
      <p:sp>
        <p:nvSpPr>
          <p:cNvPr id="21" name="Tijdelijke aanduiding voor tekst 9">
            <a:extLst>
              <a:ext uri="{FF2B5EF4-FFF2-40B4-BE49-F238E27FC236}">
                <a16:creationId xmlns:a16="http://schemas.microsoft.com/office/drawing/2014/main" id="{BFA6C715-12C9-4F92-B6DE-60323A6EC88F}"/>
              </a:ext>
            </a:extLst>
          </p:cNvPr>
          <p:cNvSpPr>
            <a:spLocks noGrp="1"/>
          </p:cNvSpPr>
          <p:nvPr>
            <p:ph type="body" sz="quarter" idx="11" hasCustomPrompt="1"/>
          </p:nvPr>
        </p:nvSpPr>
        <p:spPr>
          <a:xfrm>
            <a:off x="704984" y="5788551"/>
            <a:ext cx="4181342" cy="681075"/>
          </a:xfrm>
          <a:prstGeom prst="rect">
            <a:avLst/>
          </a:prstGeom>
        </p:spPr>
        <p:txBody>
          <a:bodyPr>
            <a:noAutofit/>
          </a:bodyPr>
          <a:lstStyle>
            <a:lvl1pPr marL="0" indent="0">
              <a:buNone/>
              <a:defRPr sz="2000" spc="50" baseline="0">
                <a:solidFill>
                  <a:schemeClr val="bg2"/>
                </a:solidFill>
                <a:latin typeface="+mj-lt"/>
                <a:ea typeface="Aero Light" pitchFamily="50" charset="2"/>
              </a:defRPr>
            </a:lvl1pPr>
          </a:lstStyle>
          <a:p>
            <a:pPr lvl="0"/>
            <a:r>
              <a:rPr lang="nl-NL" dirty="0"/>
              <a:t>Click to add presenter’s name and job title</a:t>
            </a:r>
          </a:p>
        </p:txBody>
      </p:sp>
      <p:pic>
        <p:nvPicPr>
          <p:cNvPr id="23" name="Afbeelding 22">
            <a:extLst>
              <a:ext uri="{FF2B5EF4-FFF2-40B4-BE49-F238E27FC236}">
                <a16:creationId xmlns:a16="http://schemas.microsoft.com/office/drawing/2014/main" id="{E63E3581-10E1-4073-944D-F8E146E17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330" y="546281"/>
            <a:ext cx="3919535" cy="1394901"/>
          </a:xfrm>
          <a:prstGeom prst="rect">
            <a:avLst/>
          </a:prstGeom>
          <a:noFill/>
          <a:ln>
            <a:noFill/>
          </a:ln>
        </p:spPr>
      </p:pic>
      <p:sp>
        <p:nvSpPr>
          <p:cNvPr id="14" name="Tijdelijke aanduiding voor afbeelding 4">
            <a:extLst>
              <a:ext uri="{FF2B5EF4-FFF2-40B4-BE49-F238E27FC236}">
                <a16:creationId xmlns:a16="http://schemas.microsoft.com/office/drawing/2014/main" id="{CF0C1C67-8795-4378-A1C9-7F9D220294C8}"/>
              </a:ext>
            </a:extLst>
          </p:cNvPr>
          <p:cNvSpPr>
            <a:spLocks noGrp="1"/>
          </p:cNvSpPr>
          <p:nvPr>
            <p:ph type="pic" sz="quarter" idx="16" hasCustomPrompt="1"/>
          </p:nvPr>
        </p:nvSpPr>
        <p:spPr>
          <a:xfrm>
            <a:off x="4886326" y="546281"/>
            <a:ext cx="3909682" cy="2868863"/>
          </a:xfrm>
          <a:prstGeom prst="rect">
            <a:avLst/>
          </a:prstGeom>
          <a:solidFill>
            <a:schemeClr val="bg1"/>
          </a:solidFill>
          <a:ln>
            <a:solidFill>
              <a:schemeClr val="tx1">
                <a:lumMod val="95000"/>
                <a:lumOff val="5000"/>
              </a:schemeClr>
            </a:solidFill>
            <a:prstDash val="sysDot"/>
          </a:ln>
        </p:spPr>
        <p:txBody>
          <a:bodyPr anchor="t" anchorCtr="0">
            <a:normAutofit/>
          </a:bodyPr>
          <a:lstStyle>
            <a:lvl1pPr marL="0" indent="0" algn="l">
              <a:buNone/>
              <a:defRPr sz="1200">
                <a:solidFill>
                  <a:schemeClr val="tx1"/>
                </a:solidFill>
                <a:latin typeface="+mj-lt"/>
                <a:ea typeface="Aero Light" pitchFamily="50" charset="2"/>
              </a:defRPr>
            </a:lvl1pPr>
          </a:lstStyle>
          <a:p>
            <a:r>
              <a:rPr lang="en-GB" dirty="0"/>
              <a:t>PICTURE</a:t>
            </a:r>
          </a:p>
        </p:txBody>
      </p:sp>
      <p:sp>
        <p:nvSpPr>
          <p:cNvPr id="9" name="Tijdelijke aanduiding voor afbeelding 4">
            <a:extLst>
              <a:ext uri="{FF2B5EF4-FFF2-40B4-BE49-F238E27FC236}">
                <a16:creationId xmlns:a16="http://schemas.microsoft.com/office/drawing/2014/main" id="{CF0C1C67-8795-4378-A1C9-7F9D220294C8}"/>
              </a:ext>
            </a:extLst>
          </p:cNvPr>
          <p:cNvSpPr>
            <a:spLocks noGrp="1"/>
          </p:cNvSpPr>
          <p:nvPr>
            <p:ph type="pic" sz="quarter" idx="17" hasCustomPrompt="1"/>
          </p:nvPr>
        </p:nvSpPr>
        <p:spPr>
          <a:xfrm>
            <a:off x="4891111" y="3424976"/>
            <a:ext cx="3909682" cy="2868863"/>
          </a:xfrm>
          <a:prstGeom prst="rect">
            <a:avLst/>
          </a:prstGeom>
          <a:solidFill>
            <a:schemeClr val="bg1"/>
          </a:solidFill>
          <a:ln>
            <a:solidFill>
              <a:schemeClr val="tx1">
                <a:lumMod val="95000"/>
                <a:lumOff val="5000"/>
              </a:schemeClr>
            </a:solidFill>
            <a:prstDash val="sysDot"/>
          </a:ln>
        </p:spPr>
        <p:txBody>
          <a:bodyPr anchor="t" anchorCtr="0">
            <a:normAutofit/>
          </a:bodyPr>
          <a:lstStyle>
            <a:lvl1pPr marL="0" indent="0" algn="l">
              <a:buNone/>
              <a:defRPr sz="1200">
                <a:solidFill>
                  <a:schemeClr val="tx1"/>
                </a:solidFill>
                <a:latin typeface="+mj-lt"/>
                <a:ea typeface="Aero Light" pitchFamily="50" charset="2"/>
              </a:defRPr>
            </a:lvl1pPr>
          </a:lstStyle>
          <a:p>
            <a:r>
              <a:rPr lang="en-GB" dirty="0"/>
              <a:t>PICTURE</a:t>
            </a:r>
          </a:p>
        </p:txBody>
      </p:sp>
    </p:spTree>
    <p:extLst>
      <p:ext uri="{BB962C8B-B14F-4D97-AF65-F5344CB8AC3E}">
        <p14:creationId xmlns:p14="http://schemas.microsoft.com/office/powerpoint/2010/main" val="1438311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 slide_ Facts">
    <p:spTree>
      <p:nvGrpSpPr>
        <p:cNvPr id="1" name=""/>
        <p:cNvGrpSpPr/>
        <p:nvPr/>
      </p:nvGrpSpPr>
      <p:grpSpPr>
        <a:xfrm>
          <a:off x="0" y="0"/>
          <a:ext cx="0" cy="0"/>
          <a:chOff x="0" y="0"/>
          <a:chExt cx="0" cy="0"/>
        </a:xfrm>
      </p:grpSpPr>
      <p:pic>
        <p:nvPicPr>
          <p:cNvPr id="5" name="Afbeelding 13">
            <a:extLst>
              <a:ext uri="{FF2B5EF4-FFF2-40B4-BE49-F238E27FC236}">
                <a16:creationId xmlns:a16="http://schemas.microsoft.com/office/drawing/2014/main" id="{A6DEE0E1-E6DD-48F9-961A-927DFCE674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488" y="6225042"/>
            <a:ext cx="1298114" cy="461977"/>
          </a:xfrm>
          <a:prstGeom prst="rect">
            <a:avLst/>
          </a:prstGeom>
          <a:noFill/>
          <a:ln>
            <a:noFill/>
          </a:ln>
        </p:spPr>
      </p:pic>
      <p:sp>
        <p:nvSpPr>
          <p:cNvPr id="8" name="Rechthoek 17">
            <a:extLst>
              <a:ext uri="{FF2B5EF4-FFF2-40B4-BE49-F238E27FC236}">
                <a16:creationId xmlns:a16="http://schemas.microsoft.com/office/drawing/2014/main" id="{552F9B91-4010-4562-9359-EED6891B29B8}"/>
              </a:ext>
            </a:extLst>
          </p:cNvPr>
          <p:cNvSpPr/>
          <p:nvPr userDrawn="1"/>
        </p:nvSpPr>
        <p:spPr>
          <a:xfrm>
            <a:off x="4454013" y="3415144"/>
            <a:ext cx="4689987"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userDrawn="1"/>
        </p:nvSpPr>
        <p:spPr>
          <a:xfrm>
            <a:off x="6145162" y="0"/>
            <a:ext cx="3002342"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jdelijke aanduiding voor tekst 3">
            <a:extLst>
              <a:ext uri="{FF2B5EF4-FFF2-40B4-BE49-F238E27FC236}">
                <a16:creationId xmlns:a16="http://schemas.microsoft.com/office/drawing/2014/main" id="{87A365B2-30D8-46C0-9FAA-25F176FE6749}"/>
              </a:ext>
            </a:extLst>
          </p:cNvPr>
          <p:cNvSpPr txBox="1">
            <a:spLocks/>
          </p:cNvSpPr>
          <p:nvPr userDrawn="1"/>
        </p:nvSpPr>
        <p:spPr>
          <a:xfrm>
            <a:off x="346075" y="4184651"/>
            <a:ext cx="4530013" cy="1949450"/>
          </a:xfrm>
          <a:prstGeom prst="rect">
            <a:avLst/>
          </a:prstGeom>
          <a:solidFill>
            <a:schemeClr val="tx2"/>
          </a:solidFill>
        </p:spPr>
        <p:txBody>
          <a:bodyPr lIns="252000" tIns="25200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j-lt"/>
                <a:ea typeface="Aero Light" pitchFamily="50" charset="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accent3">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accent3">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accent3">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endParaRPr lang="en-GB" sz="2200" dirty="0"/>
          </a:p>
        </p:txBody>
      </p:sp>
      <p:pic>
        <p:nvPicPr>
          <p:cNvPr id="1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34102" y="3247779"/>
            <a:ext cx="2537455" cy="582209"/>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9333" b="11158"/>
          <a:stretch/>
        </p:blipFill>
        <p:spPr bwMode="auto">
          <a:xfrm>
            <a:off x="1199898" y="1696762"/>
            <a:ext cx="957263" cy="387495"/>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userDrawn="1"/>
        </p:nvSpPr>
        <p:spPr>
          <a:xfrm>
            <a:off x="2677440" y="4949770"/>
            <a:ext cx="2191666" cy="950189"/>
          </a:xfrm>
          <a:prstGeom prst="rect">
            <a:avLst/>
          </a:prstGeom>
        </p:spPr>
        <p:txBody>
          <a:bodyPr vert="horz" wrap="square" lIns="91440" tIns="45720" rIns="91440" bIns="45720" rtlCol="0" anchor="b">
            <a:noAutofit/>
          </a:bodyPr>
          <a:lstStyle/>
          <a:p>
            <a:pPr algn="ctr"/>
            <a:r>
              <a:rPr lang="en-GB" sz="1600" dirty="0">
                <a:solidFill>
                  <a:schemeClr val="bg1"/>
                </a:solidFill>
                <a:latin typeface="+mj-lt"/>
              </a:rPr>
              <a:t>UK city for students</a:t>
            </a:r>
          </a:p>
          <a:p>
            <a:pPr algn="ctr"/>
            <a:r>
              <a:rPr lang="en-GB" sz="1600" dirty="0" err="1">
                <a:solidFill>
                  <a:schemeClr val="bg1"/>
                </a:solidFill>
                <a:latin typeface="+mj-lt"/>
              </a:rPr>
              <a:t>Natwest</a:t>
            </a:r>
            <a:r>
              <a:rPr lang="en-GB" sz="1600" dirty="0">
                <a:solidFill>
                  <a:schemeClr val="bg1"/>
                </a:solidFill>
                <a:latin typeface="+mj-lt"/>
              </a:rPr>
              <a:t> student living index 2016</a:t>
            </a:r>
          </a:p>
        </p:txBody>
      </p:sp>
      <p:sp>
        <p:nvSpPr>
          <p:cNvPr id="16" name="TextBox 15"/>
          <p:cNvSpPr txBox="1"/>
          <p:nvPr userDrawn="1"/>
        </p:nvSpPr>
        <p:spPr>
          <a:xfrm>
            <a:off x="6057035" y="5385545"/>
            <a:ext cx="2929007" cy="842243"/>
          </a:xfrm>
          <a:prstGeom prst="rect">
            <a:avLst/>
          </a:prstGeom>
        </p:spPr>
        <p:txBody>
          <a:bodyPr vert="horz" wrap="square" lIns="91440" tIns="45720" rIns="91440" bIns="45720" rtlCol="0" anchor="b">
            <a:noAutofit/>
          </a:bodyPr>
          <a:lstStyle/>
          <a:p>
            <a:pPr algn="ctr"/>
            <a:r>
              <a:rPr lang="en-GB" sz="1600" dirty="0">
                <a:solidFill>
                  <a:schemeClr val="bg1"/>
                </a:solidFill>
                <a:latin typeface="+mj-lt"/>
              </a:rPr>
              <a:t>University of Portsmouth in top 15% for student satisfaction</a:t>
            </a:r>
          </a:p>
          <a:p>
            <a:pPr algn="ctr"/>
            <a:r>
              <a:rPr lang="en-GB" sz="1600" dirty="0">
                <a:solidFill>
                  <a:schemeClr val="bg1"/>
                </a:solidFill>
                <a:latin typeface="+mj-lt"/>
              </a:rPr>
              <a:t>(National Student Survey 2017)</a:t>
            </a:r>
          </a:p>
        </p:txBody>
      </p:sp>
      <p:sp>
        <p:nvSpPr>
          <p:cNvPr id="17" name="TextBox 16"/>
          <p:cNvSpPr txBox="1"/>
          <p:nvPr userDrawn="1"/>
        </p:nvSpPr>
        <p:spPr>
          <a:xfrm>
            <a:off x="4450787" y="3973968"/>
            <a:ext cx="3395937" cy="954766"/>
          </a:xfrm>
          <a:prstGeom prst="rect">
            <a:avLst/>
          </a:prstGeom>
        </p:spPr>
        <p:txBody>
          <a:bodyPr vert="horz" wrap="square" lIns="91440" tIns="45720" rIns="91440" bIns="45720" rtlCol="0" anchor="b">
            <a:noAutofit/>
          </a:bodyPr>
          <a:lstStyle/>
          <a:p>
            <a:pPr algn="ctr"/>
            <a:r>
              <a:rPr lang="en-GB" sz="1600" dirty="0">
                <a:solidFill>
                  <a:schemeClr val="bg1"/>
                </a:solidFill>
                <a:latin typeface="+mj-lt"/>
              </a:rPr>
              <a:t>of </a:t>
            </a:r>
            <a:r>
              <a:rPr lang="en-GB" sz="1600" dirty="0">
                <a:solidFill>
                  <a:schemeClr val="bg1"/>
                </a:solidFill>
                <a:latin typeface="Calibri bold" panose="020F0702030404030204" pitchFamily="34" charset="0"/>
              </a:rPr>
              <a:t>GRADUATES WORKING </a:t>
            </a:r>
            <a:br>
              <a:rPr lang="en-GB" sz="1600" dirty="0">
                <a:solidFill>
                  <a:schemeClr val="bg1"/>
                </a:solidFill>
                <a:latin typeface="Calibri bold" panose="020F0702030404030204" pitchFamily="34" charset="0"/>
              </a:rPr>
            </a:br>
            <a:r>
              <a:rPr lang="en-GB" sz="1600" dirty="0">
                <a:solidFill>
                  <a:schemeClr val="bg1"/>
                </a:solidFill>
                <a:latin typeface="+mj-lt"/>
              </a:rPr>
              <a:t>or in </a:t>
            </a:r>
            <a:r>
              <a:rPr lang="en-GB" sz="1600" dirty="0">
                <a:solidFill>
                  <a:schemeClr val="bg1"/>
                </a:solidFill>
                <a:latin typeface="Calibri bold" panose="020F0702030404030204" pitchFamily="34" charset="0"/>
              </a:rPr>
              <a:t>FURTHER STUDY </a:t>
            </a:r>
            <a:br>
              <a:rPr lang="en-GB" sz="1600" dirty="0">
                <a:solidFill>
                  <a:schemeClr val="bg1"/>
                </a:solidFill>
              </a:rPr>
            </a:br>
            <a:r>
              <a:rPr lang="en-GB" sz="1600" dirty="0">
                <a:solidFill>
                  <a:schemeClr val="bg1"/>
                </a:solidFill>
              </a:rPr>
              <a:t>(</a:t>
            </a:r>
            <a:r>
              <a:rPr lang="en-GB" sz="1600" dirty="0" err="1">
                <a:solidFill>
                  <a:schemeClr val="bg1"/>
                </a:solidFill>
                <a:latin typeface="+mj-lt"/>
              </a:rPr>
              <a:t>DLHE</a:t>
            </a:r>
            <a:r>
              <a:rPr lang="en-GB" sz="1600" dirty="0">
                <a:solidFill>
                  <a:schemeClr val="bg1"/>
                </a:solidFill>
                <a:latin typeface="+mj-lt"/>
              </a:rPr>
              <a:t> 2016)</a:t>
            </a:r>
          </a:p>
        </p:txBody>
      </p:sp>
      <p:sp>
        <p:nvSpPr>
          <p:cNvPr id="18" name="TextBox 17"/>
          <p:cNvSpPr txBox="1"/>
          <p:nvPr userDrawn="1"/>
        </p:nvSpPr>
        <p:spPr>
          <a:xfrm>
            <a:off x="310632" y="4408668"/>
            <a:ext cx="2429356" cy="1500237"/>
          </a:xfrm>
          <a:prstGeom prst="rect">
            <a:avLst/>
          </a:prstGeom>
        </p:spPr>
        <p:txBody>
          <a:bodyPr vert="horz" wrap="square" lIns="91440" tIns="45720" rIns="91440" bIns="45720" rtlCol="0" anchor="b">
            <a:noAutofit/>
          </a:bodyPr>
          <a:lstStyle/>
          <a:p>
            <a:pPr algn="ctr"/>
            <a:r>
              <a:rPr lang="en-GB" sz="1700" dirty="0">
                <a:solidFill>
                  <a:schemeClr val="bg2"/>
                </a:solidFill>
                <a:latin typeface="Calibri bold" panose="020F0702030404030204" pitchFamily="34" charset="0"/>
              </a:rPr>
              <a:t>NEW UNIVERSITIES </a:t>
            </a:r>
            <a:br>
              <a:rPr lang="en-GB" sz="1700" dirty="0">
                <a:solidFill>
                  <a:schemeClr val="bg2"/>
                </a:solidFill>
                <a:latin typeface="+mj-lt"/>
              </a:rPr>
            </a:br>
            <a:r>
              <a:rPr lang="en-GB" sz="1600" dirty="0">
                <a:solidFill>
                  <a:schemeClr val="bg2"/>
                </a:solidFill>
                <a:latin typeface="+mj-lt"/>
              </a:rPr>
              <a:t>in the Times Higher Education Young</a:t>
            </a:r>
            <a:br>
              <a:rPr lang="en-GB" sz="1600" dirty="0">
                <a:solidFill>
                  <a:schemeClr val="bg2"/>
                </a:solidFill>
                <a:latin typeface="+mj-lt"/>
              </a:rPr>
            </a:br>
            <a:r>
              <a:rPr lang="en-GB" sz="1600" dirty="0">
                <a:solidFill>
                  <a:schemeClr val="bg2"/>
                </a:solidFill>
                <a:latin typeface="+mj-lt"/>
              </a:rPr>
              <a:t>University Rankings 2017</a:t>
            </a:r>
            <a:endParaRPr lang="en-GB" sz="1600" dirty="0">
              <a:solidFill>
                <a:schemeClr val="tx1">
                  <a:lumMod val="50000"/>
                  <a:lumOff val="50000"/>
                </a:schemeClr>
              </a:solidFill>
              <a:latin typeface="+mj-lt"/>
            </a:endParaRPr>
          </a:p>
        </p:txBody>
      </p:sp>
      <p:sp>
        <p:nvSpPr>
          <p:cNvPr id="19" name="TextBox 18"/>
          <p:cNvSpPr txBox="1"/>
          <p:nvPr userDrawn="1"/>
        </p:nvSpPr>
        <p:spPr>
          <a:xfrm>
            <a:off x="6174008" y="816535"/>
            <a:ext cx="2655668" cy="717033"/>
          </a:xfrm>
          <a:prstGeom prst="rect">
            <a:avLst/>
          </a:prstGeom>
        </p:spPr>
        <p:txBody>
          <a:bodyPr vert="horz" wrap="square" lIns="91440" tIns="45720" rIns="91440" bIns="45720" rtlCol="0" anchor="b">
            <a:noAutofit/>
          </a:bodyPr>
          <a:lstStyle/>
          <a:p>
            <a:pPr algn="ctr"/>
            <a:r>
              <a:rPr lang="en-GB" sz="1600" dirty="0">
                <a:solidFill>
                  <a:schemeClr val="bg2"/>
                </a:solidFill>
                <a:latin typeface="+mj-lt"/>
              </a:rPr>
              <a:t>in The Guardian’s </a:t>
            </a:r>
            <a:br>
              <a:rPr lang="en-GB" sz="1600" dirty="0">
                <a:solidFill>
                  <a:schemeClr val="bg2"/>
                </a:solidFill>
                <a:latin typeface="+mj-lt"/>
              </a:rPr>
            </a:br>
            <a:r>
              <a:rPr lang="en-GB" sz="1600" dirty="0">
                <a:solidFill>
                  <a:schemeClr val="bg2"/>
                </a:solidFill>
                <a:latin typeface="+mj-lt"/>
              </a:rPr>
              <a:t>University guide 2018</a:t>
            </a:r>
          </a:p>
        </p:txBody>
      </p:sp>
      <p:sp>
        <p:nvSpPr>
          <p:cNvPr id="20" name="TextBox 19"/>
          <p:cNvSpPr txBox="1"/>
          <p:nvPr userDrawn="1"/>
        </p:nvSpPr>
        <p:spPr>
          <a:xfrm>
            <a:off x="974093" y="1034054"/>
            <a:ext cx="2657475" cy="1712913"/>
          </a:xfrm>
          <a:prstGeom prst="rect">
            <a:avLst/>
          </a:prstGeom>
        </p:spPr>
        <p:txBody>
          <a:bodyPr vert="horz" wrap="square" lIns="91440" tIns="45720" rIns="91440" bIns="45720" rtlCol="0" anchor="b">
            <a:normAutofit/>
          </a:bodyPr>
          <a:lstStyle/>
          <a:p>
            <a:pPr algn="ctr"/>
            <a:r>
              <a:rPr lang="en-GB" dirty="0">
                <a:solidFill>
                  <a:schemeClr val="tx2"/>
                </a:solidFill>
                <a:latin typeface="+mj-lt"/>
              </a:rPr>
              <a:t>in the UK for </a:t>
            </a:r>
            <a:r>
              <a:rPr lang="en-GB" dirty="0">
                <a:solidFill>
                  <a:schemeClr val="tx2"/>
                </a:solidFill>
                <a:latin typeface="Calibri bold" panose="020F0702030404030204" pitchFamily="34" charset="0"/>
              </a:rPr>
              <a:t>BOOSTING GRADUATE SALARIES</a:t>
            </a:r>
          </a:p>
        </p:txBody>
      </p:sp>
      <p:sp>
        <p:nvSpPr>
          <p:cNvPr id="21" name="TextBox 20"/>
          <p:cNvSpPr txBox="1"/>
          <p:nvPr userDrawn="1"/>
        </p:nvSpPr>
        <p:spPr>
          <a:xfrm>
            <a:off x="2749513" y="4321325"/>
            <a:ext cx="1097280" cy="1082040"/>
          </a:xfrm>
          <a:prstGeom prst="rect">
            <a:avLst/>
          </a:prstGeom>
        </p:spPr>
        <p:txBody>
          <a:bodyPr vert="horz" wrap="square" lIns="91440" tIns="45720" rIns="91440" bIns="45720" rtlCol="0" anchor="b">
            <a:noAutofit/>
          </a:bodyPr>
          <a:lstStyle/>
          <a:p>
            <a:pPr algn="l"/>
            <a:r>
              <a:rPr lang="en-GB" sz="7200" b="1" spc="70" dirty="0">
                <a:solidFill>
                  <a:schemeClr val="accent1"/>
                </a:solidFill>
                <a:latin typeface="Vrinda" panose="020B0502040204020203" pitchFamily="34" charset="0"/>
                <a:ea typeface="Aero Bold" panose="02000000000000000000" pitchFamily="50" charset="2"/>
                <a:cs typeface="Vrinda" panose="020B0502040204020203" pitchFamily="34" charset="0"/>
              </a:rPr>
              <a:t>£</a:t>
            </a:r>
          </a:p>
        </p:txBody>
      </p:sp>
      <p:sp>
        <p:nvSpPr>
          <p:cNvPr id="22" name="TextBox 21"/>
          <p:cNvSpPr txBox="1"/>
          <p:nvPr userDrawn="1"/>
        </p:nvSpPr>
        <p:spPr>
          <a:xfrm>
            <a:off x="7182771" y="899412"/>
            <a:ext cx="1499357" cy="1455789"/>
          </a:xfrm>
          <a:prstGeom prst="rect">
            <a:avLst/>
          </a:prstGeom>
        </p:spPr>
        <p:txBody>
          <a:bodyPr vert="horz" wrap="square" lIns="91440" tIns="45720" rIns="91440" bIns="45720" rtlCol="0" anchor="b">
            <a:normAutofit/>
          </a:bodyPr>
          <a:lstStyle/>
          <a:p>
            <a:pPr algn="l"/>
            <a:r>
              <a:rPr lang="en-GB" sz="4000" spc="70" dirty="0">
                <a:solidFill>
                  <a:schemeClr val="bg2"/>
                </a:solidFill>
                <a:latin typeface="Calibri bold" panose="020F0702030404030204" pitchFamily="34" charset="0"/>
                <a:ea typeface="Aero Bold" panose="02000000000000000000" pitchFamily="50" charset="2"/>
                <a:cs typeface="Calibri bold" panose="020F0702030404030204" pitchFamily="34" charset="0"/>
                <a:sym typeface="Wingdings"/>
              </a:rPr>
              <a:t>5</a:t>
            </a:r>
            <a:endParaRPr lang="en-GB" sz="4000" spc="70" dirty="0">
              <a:solidFill>
                <a:schemeClr val="bg2"/>
              </a:solidFill>
              <a:latin typeface="Calibri bold" panose="020F0702030404030204" pitchFamily="34" charset="0"/>
              <a:ea typeface="Aero Bold" panose="02000000000000000000" pitchFamily="50" charset="2"/>
              <a:cs typeface="Calibri bold" panose="020F0702030404030204" pitchFamily="34" charset="0"/>
            </a:endParaRPr>
          </a:p>
        </p:txBody>
      </p:sp>
      <p:sp>
        <p:nvSpPr>
          <p:cNvPr id="23" name="Rectangle 22"/>
          <p:cNvSpPr/>
          <p:nvPr userDrawn="1"/>
        </p:nvSpPr>
        <p:spPr>
          <a:xfrm>
            <a:off x="6174008" y="443579"/>
            <a:ext cx="2655668" cy="707886"/>
          </a:xfrm>
          <a:prstGeom prst="rect">
            <a:avLst/>
          </a:prstGeom>
        </p:spPr>
        <p:txBody>
          <a:bodyPr wrap="square">
            <a:spAutoFit/>
          </a:bodyPr>
          <a:lstStyle/>
          <a:p>
            <a:pPr algn="ctr"/>
            <a:r>
              <a:rPr lang="en-GB" sz="4000" spc="70" dirty="0">
                <a:solidFill>
                  <a:schemeClr val="bg2"/>
                </a:solidFill>
                <a:latin typeface="Calibri bold" panose="020F0702030404030204" pitchFamily="34" charset="0"/>
                <a:ea typeface="Aero Bold" panose="02000000000000000000" pitchFamily="50" charset="2"/>
                <a:cs typeface="Calibri bold" panose="020F0702030404030204" pitchFamily="34" charset="0"/>
              </a:rPr>
              <a:t>TOP 40</a:t>
            </a:r>
          </a:p>
        </p:txBody>
      </p:sp>
      <p:sp>
        <p:nvSpPr>
          <p:cNvPr id="24" name="Rectangle 23"/>
          <p:cNvSpPr/>
          <p:nvPr userDrawn="1"/>
        </p:nvSpPr>
        <p:spPr>
          <a:xfrm>
            <a:off x="531320" y="4324688"/>
            <a:ext cx="2000228" cy="707886"/>
          </a:xfrm>
          <a:prstGeom prst="rect">
            <a:avLst/>
          </a:prstGeom>
        </p:spPr>
        <p:txBody>
          <a:bodyPr wrap="none">
            <a:spAutoFit/>
          </a:bodyPr>
          <a:lstStyle/>
          <a:p>
            <a:r>
              <a:rPr lang="en-GB" sz="4000" spc="70" dirty="0">
                <a:solidFill>
                  <a:schemeClr val="bg2"/>
                </a:solidFill>
                <a:latin typeface="Calibri bold" panose="020F0702030404030204" pitchFamily="34" charset="0"/>
                <a:ea typeface="Aero Bold" panose="02000000000000000000" pitchFamily="50" charset="2"/>
                <a:cs typeface="Calibri bold" panose="020F0702030404030204" pitchFamily="34" charset="0"/>
              </a:rPr>
              <a:t>TOP 100</a:t>
            </a:r>
          </a:p>
        </p:txBody>
      </p:sp>
      <p:sp>
        <p:nvSpPr>
          <p:cNvPr id="25" name="TextBox 24"/>
          <p:cNvSpPr txBox="1"/>
          <p:nvPr userDrawn="1"/>
        </p:nvSpPr>
        <p:spPr>
          <a:xfrm>
            <a:off x="7367090" y="1338869"/>
            <a:ext cx="1046763" cy="1073254"/>
          </a:xfrm>
          <a:prstGeom prst="rect">
            <a:avLst/>
          </a:prstGeom>
        </p:spPr>
        <p:txBody>
          <a:bodyPr vert="horz" wrap="square" lIns="91440" tIns="45720" rIns="91440" bIns="45720" rtlCol="0" anchor="b">
            <a:normAutofit/>
          </a:bodyPr>
          <a:lstStyle/>
          <a:p>
            <a:pPr algn="l"/>
            <a:r>
              <a:rPr lang="en-GB" sz="4800" spc="70" dirty="0">
                <a:solidFill>
                  <a:schemeClr val="accent1"/>
                </a:solidFill>
                <a:latin typeface="Berlin Sans FB Demi" panose="020E0802020502020306" pitchFamily="34" charset="0"/>
                <a:ea typeface="Aero Bold" panose="02000000000000000000" pitchFamily="50" charset="2"/>
                <a:cs typeface="Calibri bold" panose="020F0702030404030204" pitchFamily="34" charset="0"/>
                <a:sym typeface="Wingdings"/>
              </a:rPr>
              <a:t></a:t>
            </a:r>
            <a:endParaRPr lang="en-GB" sz="4800" spc="70" dirty="0">
              <a:solidFill>
                <a:schemeClr val="accent1"/>
              </a:solidFill>
              <a:latin typeface="Berlin Sans FB Demi" panose="020E0802020502020306" pitchFamily="34" charset="0"/>
              <a:ea typeface="Aero Bold" panose="02000000000000000000" pitchFamily="50" charset="2"/>
              <a:cs typeface="Calibri bold" panose="020F0702030404030204" pitchFamily="34" charset="0"/>
            </a:endParaRPr>
          </a:p>
        </p:txBody>
      </p:sp>
      <p:sp>
        <p:nvSpPr>
          <p:cNvPr id="26" name="TextBox 25"/>
          <p:cNvSpPr txBox="1"/>
          <p:nvPr userDrawn="1"/>
        </p:nvSpPr>
        <p:spPr>
          <a:xfrm>
            <a:off x="3001290" y="4272575"/>
            <a:ext cx="2017041" cy="745417"/>
          </a:xfrm>
          <a:prstGeom prst="rect">
            <a:avLst/>
          </a:prstGeom>
        </p:spPr>
        <p:txBody>
          <a:bodyPr vert="horz" wrap="square" lIns="91440" tIns="45720" rIns="91440" bIns="45720" rtlCol="0" anchor="b">
            <a:noAutofit/>
          </a:bodyPr>
          <a:lstStyle/>
          <a:p>
            <a:pPr algn="ctr"/>
            <a:r>
              <a:rPr lang="en-GB" sz="4000" dirty="0">
                <a:solidFill>
                  <a:schemeClr val="bg1"/>
                </a:solidFill>
                <a:latin typeface="Calibri bold" panose="020F0702030404030204" pitchFamily="34" charset="0"/>
              </a:rPr>
              <a:t>MOST</a:t>
            </a:r>
            <a:r>
              <a:rPr lang="en-GB" sz="1600" dirty="0">
                <a:solidFill>
                  <a:schemeClr val="bg1"/>
                </a:solidFill>
                <a:latin typeface="Calibri bold" panose="020F0702030404030204" pitchFamily="34" charset="0"/>
              </a:rPr>
              <a:t> </a:t>
            </a:r>
            <a:endParaRPr lang="en-GB" sz="1600" dirty="0">
              <a:solidFill>
                <a:schemeClr val="bg1"/>
              </a:solidFill>
              <a:latin typeface="+mj-lt"/>
            </a:endParaRPr>
          </a:p>
        </p:txBody>
      </p:sp>
      <p:sp>
        <p:nvSpPr>
          <p:cNvPr id="27" name="TextBox 26"/>
          <p:cNvSpPr txBox="1"/>
          <p:nvPr userDrawn="1"/>
        </p:nvSpPr>
        <p:spPr>
          <a:xfrm>
            <a:off x="2928377" y="4756148"/>
            <a:ext cx="2191666" cy="393643"/>
          </a:xfrm>
          <a:prstGeom prst="rect">
            <a:avLst/>
          </a:prstGeom>
        </p:spPr>
        <p:txBody>
          <a:bodyPr vert="horz" wrap="square" lIns="91440" tIns="45720" rIns="91440" bIns="45720" rtlCol="0" anchor="b">
            <a:noAutofit/>
          </a:bodyPr>
          <a:lstStyle/>
          <a:p>
            <a:pPr algn="ctr"/>
            <a:r>
              <a:rPr lang="en-GB" dirty="0">
                <a:solidFill>
                  <a:schemeClr val="bg1"/>
                </a:solidFill>
                <a:latin typeface="Calibri bold" panose="020F0702030404030204" pitchFamily="34" charset="0"/>
              </a:rPr>
              <a:t>AFFORDABLE</a:t>
            </a:r>
            <a:r>
              <a:rPr lang="en-GB" sz="1700" dirty="0">
                <a:solidFill>
                  <a:schemeClr val="bg1"/>
                </a:solidFill>
                <a:latin typeface="Calibri bold" panose="020F0702030404030204" pitchFamily="34" charset="0"/>
              </a:rPr>
              <a:t> </a:t>
            </a:r>
            <a:endParaRPr lang="en-GB" sz="1700" dirty="0">
              <a:solidFill>
                <a:schemeClr val="bg1"/>
              </a:solidFill>
              <a:latin typeface="+mj-lt"/>
            </a:endParaRPr>
          </a:p>
        </p:txBody>
      </p:sp>
      <p:sp>
        <p:nvSpPr>
          <p:cNvPr id="28" name="TextBox 27"/>
          <p:cNvSpPr txBox="1"/>
          <p:nvPr userDrawn="1"/>
        </p:nvSpPr>
        <p:spPr>
          <a:xfrm>
            <a:off x="5355568" y="4984039"/>
            <a:ext cx="2929007" cy="619125"/>
          </a:xfrm>
          <a:prstGeom prst="rect">
            <a:avLst/>
          </a:prstGeom>
        </p:spPr>
        <p:txBody>
          <a:bodyPr vert="horz" wrap="square" lIns="91440" tIns="45720" rIns="91440" bIns="45720" rtlCol="0" anchor="b">
            <a:noAutofit/>
          </a:bodyPr>
          <a:lstStyle/>
          <a:p>
            <a:pPr algn="ctr"/>
            <a:r>
              <a:rPr lang="en-GB" sz="4300" spc="70" dirty="0">
                <a:solidFill>
                  <a:schemeClr val="bg1"/>
                </a:solidFill>
                <a:latin typeface="Calibri bold" panose="020F0702030404030204" pitchFamily="34" charset="0"/>
                <a:ea typeface="Aero Bold" panose="02000000000000000000" pitchFamily="50" charset="2"/>
                <a:cs typeface="Calibri bold" panose="020F0702030404030204" pitchFamily="34" charset="0"/>
              </a:rPr>
              <a:t>88% </a:t>
            </a:r>
            <a:endParaRPr lang="en-GB" sz="4300" dirty="0">
              <a:solidFill>
                <a:schemeClr val="bg1"/>
              </a:solidFill>
              <a:latin typeface="+mj-lt"/>
            </a:endParaRPr>
          </a:p>
        </p:txBody>
      </p:sp>
      <p:sp>
        <p:nvSpPr>
          <p:cNvPr id="29" name="TextBox 28"/>
          <p:cNvSpPr txBox="1"/>
          <p:nvPr userDrawn="1"/>
        </p:nvSpPr>
        <p:spPr>
          <a:xfrm>
            <a:off x="4849322" y="3645637"/>
            <a:ext cx="2554123" cy="671512"/>
          </a:xfrm>
          <a:prstGeom prst="rect">
            <a:avLst/>
          </a:prstGeom>
        </p:spPr>
        <p:txBody>
          <a:bodyPr vert="horz" wrap="square" lIns="91440" tIns="45720" rIns="91440" bIns="45720" rtlCol="0" anchor="b">
            <a:normAutofit fontScale="92500" lnSpcReduction="10000"/>
          </a:bodyPr>
          <a:lstStyle/>
          <a:p>
            <a:pPr algn="ctr"/>
            <a:r>
              <a:rPr lang="en-GB" sz="4300" spc="70" dirty="0">
                <a:solidFill>
                  <a:schemeClr val="bg1"/>
                </a:solidFill>
                <a:latin typeface="Calibri bold" panose="020F0702030404030204" pitchFamily="34" charset="0"/>
                <a:ea typeface="Aero Bold" panose="02000000000000000000" pitchFamily="50" charset="2"/>
                <a:cs typeface="Calibri bold" panose="020F0702030404030204" pitchFamily="34" charset="0"/>
              </a:rPr>
              <a:t>96.5% </a:t>
            </a:r>
            <a:endParaRPr lang="en-GB" dirty="0">
              <a:solidFill>
                <a:schemeClr val="bg1"/>
              </a:solidFill>
              <a:latin typeface="+mj-lt"/>
            </a:endParaRPr>
          </a:p>
        </p:txBody>
      </p:sp>
      <p:sp>
        <p:nvSpPr>
          <p:cNvPr id="30" name="TextBox 29"/>
          <p:cNvSpPr txBox="1"/>
          <p:nvPr userDrawn="1"/>
        </p:nvSpPr>
        <p:spPr>
          <a:xfrm>
            <a:off x="6135908" y="2342544"/>
            <a:ext cx="2831083" cy="954766"/>
          </a:xfrm>
          <a:prstGeom prst="rect">
            <a:avLst/>
          </a:prstGeom>
        </p:spPr>
        <p:txBody>
          <a:bodyPr vert="horz" wrap="square" lIns="91440" tIns="45720" rIns="91440" bIns="45720" rtlCol="0" anchor="b">
            <a:noAutofit/>
          </a:bodyPr>
          <a:lstStyle/>
          <a:p>
            <a:pPr algn="ctr"/>
            <a:r>
              <a:rPr lang="en-GB" sz="1700" dirty="0">
                <a:solidFill>
                  <a:schemeClr val="bg2"/>
                </a:solidFill>
                <a:latin typeface="+mj-lt"/>
              </a:rPr>
              <a:t>Rating for </a:t>
            </a:r>
            <a:br>
              <a:rPr lang="en-GB" sz="1700" dirty="0">
                <a:solidFill>
                  <a:schemeClr val="bg2"/>
                </a:solidFill>
                <a:latin typeface="+mj-lt"/>
              </a:rPr>
            </a:br>
            <a:r>
              <a:rPr lang="en-GB" sz="1700" dirty="0">
                <a:solidFill>
                  <a:schemeClr val="bg2"/>
                </a:solidFill>
                <a:latin typeface="Calibri bold" panose="020F0702030404030204" pitchFamily="34" charset="0"/>
              </a:rPr>
              <a:t>TEACHING,  EMPLOYABILITY </a:t>
            </a:r>
            <a:br>
              <a:rPr lang="en-GB" sz="1700" dirty="0">
                <a:solidFill>
                  <a:schemeClr val="bg2"/>
                </a:solidFill>
                <a:latin typeface="Calibri bold" panose="020F0702030404030204" pitchFamily="34" charset="0"/>
              </a:rPr>
            </a:br>
            <a:r>
              <a:rPr lang="en-GB" sz="1700" dirty="0">
                <a:solidFill>
                  <a:schemeClr val="bg2"/>
                </a:solidFill>
                <a:latin typeface="+mj-lt"/>
              </a:rPr>
              <a:t>and </a:t>
            </a:r>
            <a:r>
              <a:rPr lang="en-GB" sz="1700" dirty="0">
                <a:solidFill>
                  <a:schemeClr val="bg2"/>
                </a:solidFill>
                <a:latin typeface="Calibri bold" panose="020F0702030404030204" pitchFamily="34" charset="0"/>
              </a:rPr>
              <a:t>FACILITIES</a:t>
            </a:r>
          </a:p>
          <a:p>
            <a:pPr algn="ctr"/>
            <a:r>
              <a:rPr lang="en-GB" sz="1600" dirty="0">
                <a:solidFill>
                  <a:schemeClr val="bg2"/>
                </a:solidFill>
                <a:latin typeface="+mj-lt"/>
              </a:rPr>
              <a:t>(QS World University Ranking)</a:t>
            </a:r>
          </a:p>
        </p:txBody>
      </p:sp>
      <p:sp>
        <p:nvSpPr>
          <p:cNvPr id="31" name="TextBox 30"/>
          <p:cNvSpPr txBox="1"/>
          <p:nvPr userDrawn="1"/>
        </p:nvSpPr>
        <p:spPr>
          <a:xfrm>
            <a:off x="1582605" y="546434"/>
            <a:ext cx="2657475" cy="1712913"/>
          </a:xfrm>
          <a:prstGeom prst="rect">
            <a:avLst/>
          </a:prstGeom>
        </p:spPr>
        <p:txBody>
          <a:bodyPr vert="horz" wrap="square" lIns="91440" tIns="45720" rIns="91440" bIns="45720" rtlCol="0" anchor="b">
            <a:normAutofit/>
          </a:bodyPr>
          <a:lstStyle/>
          <a:p>
            <a:pPr algn="ctr"/>
            <a:r>
              <a:rPr lang="en-GB" sz="4400" spc="70" dirty="0">
                <a:solidFill>
                  <a:schemeClr val="tx2"/>
                </a:solidFill>
                <a:latin typeface="Calibri bold" panose="020F0702030404030204" pitchFamily="34" charset="0"/>
                <a:ea typeface="Aero Bold" panose="02000000000000000000" pitchFamily="50" charset="2"/>
                <a:cs typeface="Calibri bold" panose="020F0702030404030204" pitchFamily="34" charset="0"/>
              </a:rPr>
              <a:t>NO.1</a:t>
            </a:r>
            <a:endParaRPr lang="en-GB" dirty="0">
              <a:solidFill>
                <a:schemeClr val="tx2"/>
              </a:solidFill>
              <a:latin typeface="Calibri bold" panose="020F0702030404030204" pitchFamily="34" charset="0"/>
            </a:endParaRPr>
          </a:p>
        </p:txBody>
      </p:sp>
      <p:sp>
        <p:nvSpPr>
          <p:cNvPr id="3" name="Text Placeholder 2"/>
          <p:cNvSpPr>
            <a:spLocks noGrp="1"/>
          </p:cNvSpPr>
          <p:nvPr>
            <p:ph type="body" sz="quarter" idx="10" hasCustomPrompt="1"/>
          </p:nvPr>
        </p:nvSpPr>
        <p:spPr>
          <a:xfrm>
            <a:off x="336621" y="583586"/>
            <a:ext cx="5812134" cy="1130300"/>
          </a:xfrm>
          <a:prstGeom prst="rect">
            <a:avLst/>
          </a:prstGeom>
        </p:spPr>
        <p:txBody>
          <a:bodyPr/>
          <a:lstStyle>
            <a:lvl1pPr marL="0" indent="0">
              <a:buNone/>
              <a:defRPr lang="en-GB" sz="4400" kern="1200" spc="70" baseline="0" dirty="0">
                <a:solidFill>
                  <a:schemeClr val="tx2"/>
                </a:solidFill>
                <a:latin typeface="Calibri bold" panose="020F0702030404030204" pitchFamily="34" charset="0"/>
                <a:ea typeface="Aero Bold" panose="02000000000000000000" pitchFamily="50" charset="2"/>
                <a:cs typeface="Calibri bold" panose="020F0702030404030204" pitchFamily="34" charset="0"/>
              </a:defRPr>
            </a:lvl1pPr>
          </a:lstStyle>
          <a:p>
            <a:pPr lvl="0"/>
            <a:r>
              <a:rPr lang="en-US" dirty="0"/>
              <a:t>CLICK TO ADD TITLE</a:t>
            </a:r>
            <a:endParaRPr lang="en-GB" dirty="0"/>
          </a:p>
        </p:txBody>
      </p:sp>
    </p:spTree>
    <p:extLst>
      <p:ext uri="{BB962C8B-B14F-4D97-AF65-F5344CB8AC3E}">
        <p14:creationId xmlns:p14="http://schemas.microsoft.com/office/powerpoint/2010/main" val="315811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a_Content slide">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4F078DCB-93EE-4BE7-A995-4A147D8579B4}"/>
              </a:ext>
            </a:extLst>
          </p:cNvPr>
          <p:cNvSpPr>
            <a:spLocks noGrp="1"/>
          </p:cNvSpPr>
          <p:nvPr>
            <p:ph type="title" hasCustomPrompt="1"/>
          </p:nvPr>
        </p:nvSpPr>
        <p:spPr>
          <a:xfrm>
            <a:off x="362904" y="560367"/>
            <a:ext cx="8358309" cy="1136672"/>
          </a:xfrm>
          <a:prstGeom prst="rect">
            <a:avLst/>
          </a:prstGeom>
        </p:spPr>
        <p:txBody>
          <a:bodyPr anchor="t">
            <a:noAutofit/>
          </a:bodyPr>
          <a:lstStyle>
            <a:lvl1pPr algn="l">
              <a:lnSpc>
                <a:spcPts val="3600"/>
              </a:lnSpc>
              <a:defRPr sz="4400" spc="70" baseline="0">
                <a:solidFill>
                  <a:schemeClr val="tx2"/>
                </a:solidFill>
                <a:latin typeface="Calibri bold" panose="020F0702030404030204" pitchFamily="34" charset="0"/>
                <a:cs typeface="Calibri bold" panose="020F0702030404030204" pitchFamily="34" charset="0"/>
              </a:defRPr>
            </a:lvl1pPr>
          </a:lstStyle>
          <a:p>
            <a:r>
              <a:rPr lang="nl-NL" dirty="0"/>
              <a:t>CLICK TO ADD TITLE</a:t>
            </a:r>
            <a:endParaRPr lang="en-GB" dirty="0"/>
          </a:p>
        </p:txBody>
      </p:sp>
      <p:pic>
        <p:nvPicPr>
          <p:cNvPr id="5" name="Afbeelding 13">
            <a:extLst>
              <a:ext uri="{FF2B5EF4-FFF2-40B4-BE49-F238E27FC236}">
                <a16:creationId xmlns:a16="http://schemas.microsoft.com/office/drawing/2014/main" id="{A6DEE0E1-E6DD-48F9-961A-927DFCE674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488" y="6225042"/>
            <a:ext cx="1298114" cy="461977"/>
          </a:xfrm>
          <a:prstGeom prst="rect">
            <a:avLst/>
          </a:prstGeom>
          <a:noFill/>
          <a:ln>
            <a:noFill/>
          </a:ln>
        </p:spPr>
      </p:pic>
      <p:sp>
        <p:nvSpPr>
          <p:cNvPr id="8" name="Rechthoek 17">
            <a:extLst>
              <a:ext uri="{FF2B5EF4-FFF2-40B4-BE49-F238E27FC236}">
                <a16:creationId xmlns:a16="http://schemas.microsoft.com/office/drawing/2014/main" id="{552F9B91-4010-4562-9359-EED6891B29B8}"/>
              </a:ext>
            </a:extLst>
          </p:cNvPr>
          <p:cNvSpPr/>
          <p:nvPr userDrawn="1"/>
        </p:nvSpPr>
        <p:spPr>
          <a:xfrm>
            <a:off x="8810624" y="3415144"/>
            <a:ext cx="333376"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userDrawn="1"/>
        </p:nvSpPr>
        <p:spPr>
          <a:xfrm>
            <a:off x="8810624" y="0"/>
            <a:ext cx="336879"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Content Placeholder 2"/>
          <p:cNvSpPr>
            <a:spLocks noGrp="1"/>
          </p:cNvSpPr>
          <p:nvPr>
            <p:ph idx="1"/>
          </p:nvPr>
        </p:nvSpPr>
        <p:spPr>
          <a:xfrm>
            <a:off x="368711" y="1708353"/>
            <a:ext cx="8373651" cy="44257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5085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b_Content slide">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4F078DCB-93EE-4BE7-A995-4A147D8579B4}"/>
              </a:ext>
            </a:extLst>
          </p:cNvPr>
          <p:cNvSpPr>
            <a:spLocks noGrp="1"/>
          </p:cNvSpPr>
          <p:nvPr>
            <p:ph type="title" hasCustomPrompt="1"/>
          </p:nvPr>
        </p:nvSpPr>
        <p:spPr>
          <a:xfrm>
            <a:off x="362904" y="560367"/>
            <a:ext cx="8447721" cy="1136672"/>
          </a:xfrm>
          <a:prstGeom prst="rect">
            <a:avLst/>
          </a:prstGeom>
        </p:spPr>
        <p:txBody>
          <a:bodyPr anchor="t">
            <a:noAutofit/>
          </a:bodyPr>
          <a:lstStyle>
            <a:lvl1pPr algn="l">
              <a:lnSpc>
                <a:spcPts val="3600"/>
              </a:lnSpc>
              <a:defRPr sz="4400" spc="70" baseline="0">
                <a:solidFill>
                  <a:schemeClr val="tx2"/>
                </a:solidFill>
                <a:latin typeface="Calibri bold" panose="020F0702030404030204" pitchFamily="34" charset="0"/>
                <a:cs typeface="Calibri bold" panose="020F0702030404030204" pitchFamily="34" charset="0"/>
              </a:defRPr>
            </a:lvl1pPr>
          </a:lstStyle>
          <a:p>
            <a:r>
              <a:rPr lang="nl-NL" dirty="0"/>
              <a:t>CLICK TO ADD TITLE</a:t>
            </a:r>
            <a:endParaRPr lang="en-GB" dirty="0"/>
          </a:p>
        </p:txBody>
      </p:sp>
      <p:pic>
        <p:nvPicPr>
          <p:cNvPr id="5" name="Afbeelding 13">
            <a:extLst>
              <a:ext uri="{FF2B5EF4-FFF2-40B4-BE49-F238E27FC236}">
                <a16:creationId xmlns:a16="http://schemas.microsoft.com/office/drawing/2014/main" id="{A6DEE0E1-E6DD-48F9-961A-927DFCE674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488" y="6225042"/>
            <a:ext cx="1298114" cy="461977"/>
          </a:xfrm>
          <a:prstGeom prst="rect">
            <a:avLst/>
          </a:prstGeom>
          <a:noFill/>
          <a:ln>
            <a:noFill/>
          </a:ln>
        </p:spPr>
      </p:pic>
      <p:sp>
        <p:nvSpPr>
          <p:cNvPr id="8" name="Rechthoek 17">
            <a:extLst>
              <a:ext uri="{FF2B5EF4-FFF2-40B4-BE49-F238E27FC236}">
                <a16:creationId xmlns:a16="http://schemas.microsoft.com/office/drawing/2014/main" id="{552F9B91-4010-4562-9359-EED6891B29B8}"/>
              </a:ext>
            </a:extLst>
          </p:cNvPr>
          <p:cNvSpPr/>
          <p:nvPr userDrawn="1"/>
        </p:nvSpPr>
        <p:spPr>
          <a:xfrm>
            <a:off x="8810624" y="3415144"/>
            <a:ext cx="333376"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userDrawn="1"/>
        </p:nvSpPr>
        <p:spPr>
          <a:xfrm>
            <a:off x="8810624" y="0"/>
            <a:ext cx="336879"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Content Placeholder 2"/>
          <p:cNvSpPr>
            <a:spLocks noGrp="1"/>
          </p:cNvSpPr>
          <p:nvPr>
            <p:ph sz="half" idx="1"/>
          </p:nvPr>
        </p:nvSpPr>
        <p:spPr>
          <a:xfrm>
            <a:off x="368712" y="1708353"/>
            <a:ext cx="4038600" cy="44257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3"/>
          <p:cNvSpPr>
            <a:spLocks noGrp="1"/>
          </p:cNvSpPr>
          <p:nvPr>
            <p:ph sz="half" idx="2"/>
          </p:nvPr>
        </p:nvSpPr>
        <p:spPr>
          <a:xfrm>
            <a:off x="4766184" y="1708353"/>
            <a:ext cx="4038600" cy="44257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9595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76909"/>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67" r:id="rId4"/>
    <p:sldLayoutId id="2147483836" r:id="rId5"/>
    <p:sldLayoutId id="2147483871" r:id="rId6"/>
    <p:sldLayoutId id="2147483866" r:id="rId7"/>
    <p:sldLayoutId id="2147483864" r:id="rId8"/>
    <p:sldLayoutId id="2147483875" r:id="rId9"/>
    <p:sldLayoutId id="2147483873" r:id="rId10"/>
    <p:sldLayoutId id="2147483874" r:id="rId11"/>
    <p:sldLayoutId id="2147483872" r:id="rId12"/>
    <p:sldLayoutId id="2147483876" r:id="rId13"/>
    <p:sldLayoutId id="2147483823" r:id="rId14"/>
  </p:sldLayoutIdLst>
  <p:hf sldNum="0" hdr="0" ftr="0" dt="0"/>
  <p:txStyles>
    <p:titleStyle>
      <a:lvl1pPr algn="l" defTabSz="914400" rtl="0" eaLnBrk="1" latinLnBrk="0" hangingPunct="1">
        <a:lnSpc>
          <a:spcPct val="90000"/>
        </a:lnSpc>
        <a:spcBef>
          <a:spcPct val="0"/>
        </a:spcBef>
        <a:buNone/>
        <a:defRPr sz="4400" kern="1200">
          <a:solidFill>
            <a:schemeClr val="bg1"/>
          </a:solidFill>
          <a:latin typeface="Aero Bold" panose="02000000000000000000" pitchFamily="50" charset="2"/>
          <a:ea typeface="Aero Bold" panose="02000000000000000000" pitchFamily="50" charset="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3">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accent3">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accent3">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accent3">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kZfyjG0G9W-J0LxmBpzeANcdIgsbjAct/view?usp=drive_link"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pPr algn="ctr">
              <a:spcBef>
                <a:spcPct val="0"/>
              </a:spcBef>
            </a:pPr>
            <a:r>
              <a:rPr lang="en-GB" altLang="en-US" dirty="0">
                <a:solidFill>
                  <a:schemeClr val="bg1"/>
                </a:solidFill>
                <a:latin typeface="Calibri bold" panose="020F0702030404030204" pitchFamily="34" charset="0"/>
                <a:cs typeface="Calibri bold" panose="020F0702030404030204" pitchFamily="34" charset="0"/>
              </a:rPr>
              <a:t>UP2301022</a:t>
            </a:r>
            <a:endParaRPr lang="en-GB" dirty="0"/>
          </a:p>
        </p:txBody>
      </p:sp>
      <p:sp>
        <p:nvSpPr>
          <p:cNvPr id="8" name="Text Placeholder 7"/>
          <p:cNvSpPr>
            <a:spLocks noGrp="1"/>
          </p:cNvSpPr>
          <p:nvPr>
            <p:ph type="body" sz="quarter" idx="11"/>
          </p:nvPr>
        </p:nvSpPr>
        <p:spPr>
          <a:xfrm>
            <a:off x="704984" y="5648323"/>
            <a:ext cx="4181342" cy="906856"/>
          </a:xfrm>
        </p:spPr>
        <p:txBody>
          <a:bodyPr/>
          <a:lstStyle/>
          <a:p>
            <a:pPr algn="ctr">
              <a:spcBef>
                <a:spcPct val="0"/>
              </a:spcBef>
            </a:pPr>
            <a:r>
              <a:rPr lang="en-GB" altLang="en-US" sz="1400" dirty="0">
                <a:solidFill>
                  <a:schemeClr val="bg1"/>
                </a:solidFill>
                <a:latin typeface="Calibri bold" panose="020F0702030404030204" pitchFamily="34" charset="0"/>
                <a:cs typeface="Calibri bold" panose="020F0702030404030204" pitchFamily="34" charset="0"/>
              </a:rPr>
              <a:t>Masters in Artificial Intelligence &amp; Machine Learning (MSc AI&amp;ML)</a:t>
            </a:r>
          </a:p>
          <a:p>
            <a:pPr algn="ctr">
              <a:spcBef>
                <a:spcPct val="0"/>
              </a:spcBef>
            </a:pPr>
            <a:r>
              <a:rPr lang="en-GB" altLang="en-US" sz="1400" dirty="0">
                <a:solidFill>
                  <a:schemeClr val="bg1"/>
                </a:solidFill>
                <a:latin typeface="Calibri bold" panose="020F0702030404030204" pitchFamily="34" charset="0"/>
                <a:cs typeface="Calibri bold" panose="020F0702030404030204" pitchFamily="34" charset="0"/>
              </a:rPr>
              <a:t> </a:t>
            </a:r>
            <a:r>
              <a:rPr lang="en-GB" altLang="en-US" sz="1200" dirty="0">
                <a:solidFill>
                  <a:schemeClr val="bg1"/>
                </a:solidFill>
                <a:latin typeface="Calibri bold" panose="020F0702030404030204" pitchFamily="34" charset="0"/>
                <a:cs typeface="Calibri bold" panose="020F0702030404030204" pitchFamily="34" charset="0"/>
              </a:rPr>
              <a:t>Part Time, 2024-2025</a:t>
            </a:r>
          </a:p>
          <a:p>
            <a:pPr algn="ctr">
              <a:spcBef>
                <a:spcPct val="0"/>
              </a:spcBef>
            </a:pPr>
            <a:r>
              <a:rPr lang="en-US" altLang="en-US" sz="1200" dirty="0">
                <a:solidFill>
                  <a:schemeClr val="tx2">
                    <a:lumMod val="40000"/>
                    <a:lumOff val="60000"/>
                  </a:schemeClr>
                </a:solidFill>
                <a:latin typeface="Calibri bold" panose="020F0702030404030204" pitchFamily="34" charset="0"/>
                <a:cs typeface="Calibri bold" panose="020F0702030404030204" pitchFamily="34" charset="0"/>
              </a:rPr>
              <a:t>M33878 BUSINESS INTELLIGENCE (BI) Coursework Item 1 </a:t>
            </a:r>
            <a:endParaRPr lang="en-GB" altLang="en-US" sz="1200" dirty="0">
              <a:solidFill>
                <a:schemeClr val="tx2">
                  <a:lumMod val="40000"/>
                  <a:lumOff val="60000"/>
                </a:schemeClr>
              </a:solidFill>
              <a:latin typeface="Calibri bold" panose="020F0702030404030204" pitchFamily="34" charset="0"/>
              <a:cs typeface="Calibri bold" panose="020F0702030404030204" pitchFamily="34" charset="0"/>
            </a:endParaRPr>
          </a:p>
        </p:txBody>
      </p:sp>
      <p:sp>
        <p:nvSpPr>
          <p:cNvPr id="16" name="TextBox 15">
            <a:extLst>
              <a:ext uri="{FF2B5EF4-FFF2-40B4-BE49-F238E27FC236}">
                <a16:creationId xmlns:a16="http://schemas.microsoft.com/office/drawing/2014/main" id="{85FCB9E7-AC61-4351-B8CB-17480F3C0DBF}"/>
              </a:ext>
            </a:extLst>
          </p:cNvPr>
          <p:cNvSpPr txBox="1"/>
          <p:nvPr/>
        </p:nvSpPr>
        <p:spPr>
          <a:xfrm>
            <a:off x="497941" y="3748135"/>
            <a:ext cx="3414087" cy="914400"/>
          </a:xfrm>
          <a:prstGeom prst="rect">
            <a:avLst/>
          </a:prstGeom>
        </p:spPr>
        <p:txBody>
          <a:bodyPr vert="horz" wrap="none" lIns="91440" tIns="45720" rIns="91440" bIns="45720" rtlCol="0" anchor="b">
            <a:normAutofit/>
          </a:bodyPr>
          <a:lstStyle/>
          <a:p>
            <a:pPr algn="l"/>
            <a:endParaRPr lang="en-SG" dirty="0"/>
          </a:p>
        </p:txBody>
      </p:sp>
      <p:sp>
        <p:nvSpPr>
          <p:cNvPr id="18" name="TextBox 17">
            <a:extLst>
              <a:ext uri="{FF2B5EF4-FFF2-40B4-BE49-F238E27FC236}">
                <a16:creationId xmlns:a16="http://schemas.microsoft.com/office/drawing/2014/main" id="{A4B41C5A-0A89-47C3-90EB-3E1D0ABEA065}"/>
              </a:ext>
            </a:extLst>
          </p:cNvPr>
          <p:cNvSpPr txBox="1"/>
          <p:nvPr/>
        </p:nvSpPr>
        <p:spPr>
          <a:xfrm flipH="1">
            <a:off x="3241140" y="2842788"/>
            <a:ext cx="5902859" cy="1261884"/>
          </a:xfrm>
          <a:prstGeom prst="rect">
            <a:avLst/>
          </a:prstGeom>
          <a:noFill/>
        </p:spPr>
        <p:txBody>
          <a:bodyPr wrap="square">
            <a:spAutoFit/>
          </a:bodyPr>
          <a:lstStyle/>
          <a:p>
            <a:r>
              <a:rPr lang="en-US" sz="4000" dirty="0">
                <a:solidFill>
                  <a:schemeClr val="bg1"/>
                </a:solidFill>
                <a:latin typeface="Bahnschrift Condensed" panose="020B0502040204020203" pitchFamily="34" charset="0"/>
              </a:rPr>
              <a:t>TIOR GAMES CASE STUDY</a:t>
            </a:r>
          </a:p>
          <a:p>
            <a:r>
              <a:rPr lang="en-US" dirty="0">
                <a:solidFill>
                  <a:schemeClr val="bg1"/>
                </a:solidFill>
                <a:latin typeface="Bahnschrift Condensed" panose="020B0502040204020203" pitchFamily="34" charset="0"/>
              </a:rPr>
              <a:t>The objective is to analyze the accessible data and propose strategies for Tior Gaming to enhance both player and spectator experiences</a:t>
            </a:r>
            <a:endParaRPr lang="en-SG"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62378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A939-E0DB-4B43-B7A0-0767B88FD4A3}"/>
              </a:ext>
            </a:extLst>
          </p:cNvPr>
          <p:cNvSpPr>
            <a:spLocks noGrp="1"/>
          </p:cNvSpPr>
          <p:nvPr>
            <p:ph type="title"/>
          </p:nvPr>
        </p:nvSpPr>
        <p:spPr>
          <a:xfrm>
            <a:off x="362904" y="552261"/>
            <a:ext cx="8358309" cy="679010"/>
          </a:xfrm>
        </p:spPr>
        <p:txBody>
          <a:bodyPr/>
          <a:lstStyle/>
          <a:p>
            <a:r>
              <a:rPr lang="en-SG" sz="3600" b="1" dirty="0"/>
              <a:t>Dimension 1: </a:t>
            </a:r>
            <a:r>
              <a:rPr lang="en-SG" sz="3600" b="1" dirty="0" err="1"/>
              <a:t>DeviceDim</a:t>
            </a:r>
            <a:br>
              <a:rPr lang="en-SG" sz="1050" dirty="0"/>
            </a:br>
            <a:br>
              <a:rPr lang="en-SG" sz="2400" dirty="0"/>
            </a:br>
            <a:br>
              <a:rPr lang="en-SG" sz="5400" b="1" dirty="0">
                <a:solidFill>
                  <a:srgbClr val="000000"/>
                </a:solidFill>
                <a:effectLst/>
                <a:latin typeface="Arial" panose="020B0604020202020204" pitchFamily="34" charset="0"/>
              </a:rPr>
            </a:br>
            <a:endParaRPr lang="en-SG" dirty="0"/>
          </a:p>
        </p:txBody>
      </p:sp>
      <p:sp>
        <p:nvSpPr>
          <p:cNvPr id="3" name="Content Placeholder 2">
            <a:extLst>
              <a:ext uri="{FF2B5EF4-FFF2-40B4-BE49-F238E27FC236}">
                <a16:creationId xmlns:a16="http://schemas.microsoft.com/office/drawing/2014/main" id="{07E754D5-9AAC-46FE-BD4F-3FCAED57A1FF}"/>
              </a:ext>
            </a:extLst>
          </p:cNvPr>
          <p:cNvSpPr>
            <a:spLocks noGrp="1"/>
          </p:cNvSpPr>
          <p:nvPr>
            <p:ph idx="1"/>
          </p:nvPr>
        </p:nvSpPr>
        <p:spPr>
          <a:xfrm>
            <a:off x="368711" y="1231271"/>
            <a:ext cx="8373651" cy="4902830"/>
          </a:xfrm>
        </p:spPr>
        <p:txBody>
          <a:bodyPr/>
          <a:lstStyle/>
          <a:p>
            <a:pPr marL="0" indent="0">
              <a:buNone/>
            </a:pPr>
            <a:r>
              <a:rPr lang="en-US" sz="2000" b="1" dirty="0">
                <a:solidFill>
                  <a:srgbClr val="000000"/>
                </a:solidFill>
                <a:effectLst/>
                <a:latin typeface="Arial" panose="020B0604020202020204" pitchFamily="34" charset="0"/>
                <a:ea typeface="Times New Roman" panose="02020603050405020304" pitchFamily="18" charset="0"/>
              </a:rPr>
              <a:t>Justification</a:t>
            </a:r>
            <a:r>
              <a:rPr lang="en-US" sz="2000" dirty="0">
                <a:solidFill>
                  <a:srgbClr val="000000"/>
                </a:solidFill>
                <a:effectLst/>
                <a:latin typeface="Arial" panose="020B0604020202020204" pitchFamily="34" charset="0"/>
                <a:ea typeface="Times New Roman" panose="02020603050405020304" pitchFamily="18" charset="0"/>
              </a:rPr>
              <a:t>: </a:t>
            </a:r>
          </a:p>
          <a:p>
            <a:pPr marL="0" indent="0">
              <a:buNone/>
            </a:pPr>
            <a:r>
              <a:rPr lang="en-US" sz="2000" dirty="0">
                <a:solidFill>
                  <a:srgbClr val="000000"/>
                </a:solidFill>
                <a:effectLst/>
                <a:latin typeface="Arial" panose="020B0604020202020204" pitchFamily="34" charset="0"/>
                <a:ea typeface="Times New Roman" panose="02020603050405020304" pitchFamily="18" charset="0"/>
              </a:rPr>
              <a:t>Understanding player behavior by device type helps optimize game performance, user experience, and targeted promotions.</a:t>
            </a:r>
            <a:endParaRPr lang="en-SG" dirty="0"/>
          </a:p>
        </p:txBody>
      </p:sp>
      <p:pic>
        <p:nvPicPr>
          <p:cNvPr id="9" name="Picture 8">
            <a:extLst>
              <a:ext uri="{FF2B5EF4-FFF2-40B4-BE49-F238E27FC236}">
                <a16:creationId xmlns:a16="http://schemas.microsoft.com/office/drawing/2014/main" id="{226D61E5-7C0D-4514-862D-E47A75992B38}"/>
              </a:ext>
            </a:extLst>
          </p:cNvPr>
          <p:cNvPicPr>
            <a:picLocks noChangeAspect="1"/>
          </p:cNvPicPr>
          <p:nvPr/>
        </p:nvPicPr>
        <p:blipFill>
          <a:blip r:embed="rId2"/>
          <a:stretch>
            <a:fillRect/>
          </a:stretch>
        </p:blipFill>
        <p:spPr>
          <a:xfrm>
            <a:off x="362904" y="2775033"/>
            <a:ext cx="7821116" cy="2851696"/>
          </a:xfrm>
          <a:prstGeom prst="rect">
            <a:avLst/>
          </a:prstGeom>
        </p:spPr>
      </p:pic>
    </p:spTree>
    <p:extLst>
      <p:ext uri="{BB962C8B-B14F-4D97-AF65-F5344CB8AC3E}">
        <p14:creationId xmlns:p14="http://schemas.microsoft.com/office/powerpoint/2010/main" val="411603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04" y="108643"/>
            <a:ext cx="8358309" cy="959666"/>
          </a:xfrm>
        </p:spPr>
        <p:txBody>
          <a:bodyPr/>
          <a:lstStyle/>
          <a:p>
            <a:pPr>
              <a:lnSpc>
                <a:spcPct val="115000"/>
              </a:lnSpc>
              <a:spcBef>
                <a:spcPts val="1800"/>
              </a:spcBef>
              <a:spcAft>
                <a:spcPts val="600"/>
              </a:spcAft>
            </a:pPr>
            <a:r>
              <a:rPr lang="en-SG" sz="1800" b="1" dirty="0">
                <a:solidFill>
                  <a:srgbClr val="000000"/>
                </a:solidFill>
                <a:latin typeface="Arial" panose="020B0604020202020204" pitchFamily="34" charset="0"/>
              </a:rPr>
              <a:t>Query</a:t>
            </a:r>
            <a:r>
              <a:rPr lang="en-SG" sz="1800" b="1" dirty="0">
                <a:solidFill>
                  <a:srgbClr val="000000"/>
                </a:solidFill>
                <a:effectLst/>
                <a:latin typeface="Arial" panose="020B0604020202020204" pitchFamily="34" charset="0"/>
              </a:rPr>
              <a:t> </a:t>
            </a:r>
            <a:br>
              <a:rPr lang="en-SG" sz="1800" b="1" dirty="0">
                <a:solidFill>
                  <a:srgbClr val="000000"/>
                </a:solidFill>
                <a:effectLst/>
                <a:latin typeface="Arial" panose="020B0604020202020204" pitchFamily="34" charset="0"/>
              </a:rPr>
            </a:br>
            <a:r>
              <a:rPr lang="en-US" sz="2000" dirty="0">
                <a:solidFill>
                  <a:schemeClr val="tx1"/>
                </a:solidFill>
                <a:effectLst/>
                <a:latin typeface="+mn-lt"/>
                <a:ea typeface="+mn-ea"/>
                <a:cs typeface="Arial" panose="020B0604020202020204" pitchFamily="34" charset="0"/>
              </a:rPr>
              <a:t>Average Game Duration by Device Type</a:t>
            </a:r>
            <a:br>
              <a:rPr lang="en-US" sz="1400" dirty="0">
                <a:solidFill>
                  <a:srgbClr val="000000"/>
                </a:solidFill>
                <a:effectLst/>
                <a:latin typeface="Arial" panose="020B0604020202020204" pitchFamily="34" charset="0"/>
                <a:ea typeface="Times New Roman" panose="02020603050405020304" pitchFamily="18" charset="0"/>
              </a:rPr>
            </a:br>
            <a:endParaRPr lang="en-SG" sz="1800" b="1" dirty="0">
              <a:effectLst/>
              <a:latin typeface="Arial" panose="020B0604020202020204" pitchFamily="34" charset="0"/>
            </a:endParaRPr>
          </a:p>
        </p:txBody>
      </p:sp>
      <p:sp>
        <p:nvSpPr>
          <p:cNvPr id="3" name="Content Placeholder 2"/>
          <p:cNvSpPr>
            <a:spLocks noGrp="1"/>
          </p:cNvSpPr>
          <p:nvPr>
            <p:ph idx="1"/>
          </p:nvPr>
        </p:nvSpPr>
        <p:spPr>
          <a:xfrm>
            <a:off x="368712" y="959667"/>
            <a:ext cx="8352502" cy="5251011"/>
          </a:xfrm>
        </p:spPr>
        <p:txBody>
          <a:bodyPr/>
          <a:lstStyle/>
          <a:p>
            <a:pPr>
              <a:spcBef>
                <a:spcPct val="0"/>
              </a:spcBef>
              <a:buNone/>
            </a:pPr>
            <a:r>
              <a:rPr lang="en-US" altLang="en-US" b="1" i="1" dirty="0">
                <a:solidFill>
                  <a:schemeClr val="tx1"/>
                </a:solidFill>
                <a:cs typeface="Arial" panose="020B0604020202020204" pitchFamily="34" charset="0"/>
              </a:rPr>
              <a:t>Business Rationale</a:t>
            </a:r>
            <a:r>
              <a:rPr lang="en-US" altLang="en-US" dirty="0">
                <a:solidFill>
                  <a:schemeClr val="tx1"/>
                </a:solidFill>
                <a:cs typeface="Arial" panose="020B0604020202020204" pitchFamily="34" charset="0"/>
              </a:rPr>
              <a:t>: </a:t>
            </a:r>
          </a:p>
          <a:p>
            <a:pPr>
              <a:spcBef>
                <a:spcPct val="0"/>
              </a:spcBef>
              <a:buNone/>
            </a:pPr>
            <a:r>
              <a:rPr lang="en-US" altLang="en-US" dirty="0">
                <a:solidFill>
                  <a:schemeClr val="tx1"/>
                </a:solidFill>
                <a:cs typeface="Arial" panose="020B0604020202020204" pitchFamily="34" charset="0"/>
              </a:rPr>
              <a:t>	Helps Tior Games understand which devices lead to longer gameplay sessions. This can inform optimization for specific platforms (e.g., PC vs. Mobile vs. Console)..</a:t>
            </a: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marL="0" indent="0">
              <a:buNone/>
            </a:pPr>
            <a:endParaRPr lang="en-GB" dirty="0"/>
          </a:p>
        </p:txBody>
      </p:sp>
      <p:pic>
        <p:nvPicPr>
          <p:cNvPr id="9" name="Picture 8">
            <a:extLst>
              <a:ext uri="{FF2B5EF4-FFF2-40B4-BE49-F238E27FC236}">
                <a16:creationId xmlns:a16="http://schemas.microsoft.com/office/drawing/2014/main" id="{0C54264B-932A-498F-AA66-1480BA659457}"/>
              </a:ext>
            </a:extLst>
          </p:cNvPr>
          <p:cNvPicPr>
            <a:picLocks noChangeAspect="1"/>
          </p:cNvPicPr>
          <p:nvPr/>
        </p:nvPicPr>
        <p:blipFill>
          <a:blip r:embed="rId2"/>
          <a:stretch>
            <a:fillRect/>
          </a:stretch>
        </p:blipFill>
        <p:spPr>
          <a:xfrm>
            <a:off x="565822" y="2443024"/>
            <a:ext cx="5970779" cy="3227027"/>
          </a:xfrm>
          <a:prstGeom prst="rect">
            <a:avLst/>
          </a:prstGeom>
        </p:spPr>
      </p:pic>
    </p:spTree>
    <p:extLst>
      <p:ext uri="{BB962C8B-B14F-4D97-AF65-F5344CB8AC3E}">
        <p14:creationId xmlns:p14="http://schemas.microsoft.com/office/powerpoint/2010/main" val="282750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A939-E0DB-4B43-B7A0-0767B88FD4A3}"/>
              </a:ext>
            </a:extLst>
          </p:cNvPr>
          <p:cNvSpPr>
            <a:spLocks noGrp="1"/>
          </p:cNvSpPr>
          <p:nvPr>
            <p:ph type="title"/>
          </p:nvPr>
        </p:nvSpPr>
        <p:spPr>
          <a:xfrm>
            <a:off x="362904" y="552261"/>
            <a:ext cx="8358309" cy="679010"/>
          </a:xfrm>
        </p:spPr>
        <p:txBody>
          <a:bodyPr/>
          <a:lstStyle/>
          <a:p>
            <a:r>
              <a:rPr lang="en-SG" sz="3600" b="1" dirty="0"/>
              <a:t>Dimension 2: </a:t>
            </a:r>
            <a:r>
              <a:rPr lang="en-SG" sz="3600" b="1" dirty="0" err="1"/>
              <a:t>DemographicsDim</a:t>
            </a:r>
            <a:br>
              <a:rPr lang="en-SG" sz="1050" dirty="0"/>
            </a:br>
            <a:br>
              <a:rPr lang="en-SG" sz="2400" dirty="0"/>
            </a:br>
            <a:br>
              <a:rPr lang="en-SG" sz="5400" b="1" dirty="0">
                <a:solidFill>
                  <a:srgbClr val="000000"/>
                </a:solidFill>
                <a:effectLst/>
                <a:latin typeface="Arial" panose="020B0604020202020204" pitchFamily="34" charset="0"/>
              </a:rPr>
            </a:br>
            <a:endParaRPr lang="en-SG" dirty="0"/>
          </a:p>
        </p:txBody>
      </p:sp>
      <p:sp>
        <p:nvSpPr>
          <p:cNvPr id="3" name="Content Placeholder 2">
            <a:extLst>
              <a:ext uri="{FF2B5EF4-FFF2-40B4-BE49-F238E27FC236}">
                <a16:creationId xmlns:a16="http://schemas.microsoft.com/office/drawing/2014/main" id="{07E754D5-9AAC-46FE-BD4F-3FCAED57A1FF}"/>
              </a:ext>
            </a:extLst>
          </p:cNvPr>
          <p:cNvSpPr>
            <a:spLocks noGrp="1"/>
          </p:cNvSpPr>
          <p:nvPr>
            <p:ph idx="1"/>
          </p:nvPr>
        </p:nvSpPr>
        <p:spPr>
          <a:xfrm>
            <a:off x="368711" y="1231271"/>
            <a:ext cx="8373651" cy="4902830"/>
          </a:xfrm>
        </p:spPr>
        <p:txBody>
          <a:bodyPr/>
          <a:lstStyle/>
          <a:p>
            <a:pPr marL="0" indent="0">
              <a:buNone/>
            </a:pPr>
            <a:r>
              <a:rPr lang="en-US" sz="2000" b="1" dirty="0">
                <a:solidFill>
                  <a:srgbClr val="000000"/>
                </a:solidFill>
                <a:effectLst/>
                <a:latin typeface="Arial" panose="020B0604020202020204" pitchFamily="34" charset="0"/>
                <a:ea typeface="Times New Roman" panose="02020603050405020304" pitchFamily="18" charset="0"/>
              </a:rPr>
              <a:t>Justification</a:t>
            </a:r>
            <a:r>
              <a:rPr lang="en-US" sz="2000" dirty="0">
                <a:solidFill>
                  <a:srgbClr val="000000"/>
                </a:solidFill>
                <a:effectLst/>
                <a:latin typeface="Arial" panose="020B0604020202020204" pitchFamily="34" charset="0"/>
                <a:ea typeface="Times New Roman" panose="02020603050405020304" pitchFamily="18" charset="0"/>
              </a:rPr>
              <a:t>: </a:t>
            </a:r>
          </a:p>
          <a:p>
            <a:pPr marL="0" indent="0">
              <a:buNone/>
            </a:pPr>
            <a:r>
              <a:rPr lang="en-US" sz="2000" dirty="0">
                <a:solidFill>
                  <a:srgbClr val="000000"/>
                </a:solidFill>
                <a:effectLst/>
                <a:latin typeface="Arial" panose="020B0604020202020204" pitchFamily="34" charset="0"/>
                <a:ea typeface="Times New Roman" panose="02020603050405020304" pitchFamily="18" charset="0"/>
              </a:rPr>
              <a:t>Enables segmentation and targeted engagement by analyzing player demographics such as age and region..</a:t>
            </a:r>
            <a:endParaRPr lang="en-SG" dirty="0"/>
          </a:p>
        </p:txBody>
      </p:sp>
      <p:pic>
        <p:nvPicPr>
          <p:cNvPr id="12" name="Picture 11">
            <a:extLst>
              <a:ext uri="{FF2B5EF4-FFF2-40B4-BE49-F238E27FC236}">
                <a16:creationId xmlns:a16="http://schemas.microsoft.com/office/drawing/2014/main" id="{F38FEA04-F493-426E-AF77-A9C090DF0BD3}"/>
              </a:ext>
            </a:extLst>
          </p:cNvPr>
          <p:cNvPicPr>
            <a:picLocks noChangeAspect="1"/>
          </p:cNvPicPr>
          <p:nvPr/>
        </p:nvPicPr>
        <p:blipFill>
          <a:blip r:embed="rId2"/>
          <a:stretch>
            <a:fillRect/>
          </a:stretch>
        </p:blipFill>
        <p:spPr>
          <a:xfrm>
            <a:off x="465012" y="2611327"/>
            <a:ext cx="8041072" cy="3015402"/>
          </a:xfrm>
          <a:prstGeom prst="rect">
            <a:avLst/>
          </a:prstGeom>
        </p:spPr>
      </p:pic>
    </p:spTree>
    <p:extLst>
      <p:ext uri="{BB962C8B-B14F-4D97-AF65-F5344CB8AC3E}">
        <p14:creationId xmlns:p14="http://schemas.microsoft.com/office/powerpoint/2010/main" val="192550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04" y="108643"/>
            <a:ext cx="8358309" cy="959666"/>
          </a:xfrm>
        </p:spPr>
        <p:txBody>
          <a:bodyPr/>
          <a:lstStyle/>
          <a:p>
            <a:pPr>
              <a:lnSpc>
                <a:spcPct val="115000"/>
              </a:lnSpc>
              <a:spcBef>
                <a:spcPts val="1800"/>
              </a:spcBef>
              <a:spcAft>
                <a:spcPts val="600"/>
              </a:spcAft>
            </a:pPr>
            <a:r>
              <a:rPr lang="en-SG" sz="1800" b="1" dirty="0">
                <a:solidFill>
                  <a:srgbClr val="000000"/>
                </a:solidFill>
                <a:latin typeface="Arial" panose="020B0604020202020204" pitchFamily="34" charset="0"/>
              </a:rPr>
              <a:t>Query</a:t>
            </a:r>
            <a:r>
              <a:rPr lang="en-SG" sz="1800" b="1" dirty="0">
                <a:solidFill>
                  <a:srgbClr val="000000"/>
                </a:solidFill>
                <a:effectLst/>
                <a:latin typeface="Arial" panose="020B0604020202020204" pitchFamily="34" charset="0"/>
              </a:rPr>
              <a:t> </a:t>
            </a:r>
            <a:br>
              <a:rPr lang="en-SG" sz="1800" b="1" dirty="0">
                <a:solidFill>
                  <a:srgbClr val="000000"/>
                </a:solidFill>
                <a:effectLst/>
                <a:latin typeface="Arial" panose="020B0604020202020204" pitchFamily="34" charset="0"/>
              </a:rPr>
            </a:br>
            <a:r>
              <a:rPr lang="en-US" sz="2000" dirty="0">
                <a:solidFill>
                  <a:schemeClr val="tx1"/>
                </a:solidFill>
                <a:effectLst/>
                <a:latin typeface="+mn-lt"/>
                <a:ea typeface="+mn-ea"/>
                <a:cs typeface="Arial" panose="020B0604020202020204" pitchFamily="34" charset="0"/>
              </a:rPr>
              <a:t>Revenue by Age Group and Region</a:t>
            </a:r>
            <a:br>
              <a:rPr lang="en-US" sz="1400" dirty="0">
                <a:solidFill>
                  <a:srgbClr val="000000"/>
                </a:solidFill>
                <a:effectLst/>
                <a:latin typeface="Arial" panose="020B0604020202020204" pitchFamily="34" charset="0"/>
                <a:ea typeface="Times New Roman" panose="02020603050405020304" pitchFamily="18" charset="0"/>
              </a:rPr>
            </a:br>
            <a:endParaRPr lang="en-SG" sz="1800" b="1" dirty="0">
              <a:effectLst/>
              <a:latin typeface="Arial" panose="020B0604020202020204" pitchFamily="34" charset="0"/>
            </a:endParaRPr>
          </a:p>
        </p:txBody>
      </p:sp>
      <p:sp>
        <p:nvSpPr>
          <p:cNvPr id="3" name="Content Placeholder 2"/>
          <p:cNvSpPr>
            <a:spLocks noGrp="1"/>
          </p:cNvSpPr>
          <p:nvPr>
            <p:ph idx="1"/>
          </p:nvPr>
        </p:nvSpPr>
        <p:spPr>
          <a:xfrm>
            <a:off x="368712" y="959667"/>
            <a:ext cx="8352502" cy="5251011"/>
          </a:xfrm>
        </p:spPr>
        <p:txBody>
          <a:bodyPr/>
          <a:lstStyle/>
          <a:p>
            <a:pPr>
              <a:spcBef>
                <a:spcPct val="0"/>
              </a:spcBef>
              <a:buNone/>
            </a:pPr>
            <a:r>
              <a:rPr lang="en-US" altLang="en-US" b="1" i="1" dirty="0">
                <a:solidFill>
                  <a:schemeClr val="tx1"/>
                </a:solidFill>
                <a:cs typeface="Arial" panose="020B0604020202020204" pitchFamily="34" charset="0"/>
              </a:rPr>
              <a:t>Business Rationale</a:t>
            </a:r>
            <a:r>
              <a:rPr lang="en-US" altLang="en-US" dirty="0">
                <a:solidFill>
                  <a:schemeClr val="tx1"/>
                </a:solidFill>
                <a:cs typeface="Arial" panose="020B0604020202020204" pitchFamily="34" charset="0"/>
              </a:rPr>
              <a:t>: </a:t>
            </a:r>
          </a:p>
          <a:p>
            <a:pPr>
              <a:spcBef>
                <a:spcPct val="0"/>
              </a:spcBef>
              <a:buNone/>
            </a:pPr>
            <a:r>
              <a:rPr lang="en-US" altLang="en-US" dirty="0">
                <a:solidFill>
                  <a:schemeClr val="tx1"/>
                </a:solidFill>
                <a:cs typeface="Arial" panose="020B0604020202020204" pitchFamily="34" charset="0"/>
              </a:rPr>
              <a:t>	 Allows marketing and monetization teams to identify the most lucrative demographic segments for targeted campaigns and region-specific strategies.</a:t>
            </a: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marL="0" indent="0">
              <a:buNone/>
            </a:pPr>
            <a:endParaRPr lang="en-GB" dirty="0"/>
          </a:p>
        </p:txBody>
      </p:sp>
      <p:pic>
        <p:nvPicPr>
          <p:cNvPr id="5" name="Picture 4">
            <a:extLst>
              <a:ext uri="{FF2B5EF4-FFF2-40B4-BE49-F238E27FC236}">
                <a16:creationId xmlns:a16="http://schemas.microsoft.com/office/drawing/2014/main" id="{0884864C-9537-4EE7-8245-BFBCC63D4845}"/>
              </a:ext>
            </a:extLst>
          </p:cNvPr>
          <p:cNvPicPr>
            <a:picLocks noChangeAspect="1"/>
          </p:cNvPicPr>
          <p:nvPr/>
        </p:nvPicPr>
        <p:blipFill>
          <a:blip r:embed="rId2"/>
          <a:stretch>
            <a:fillRect/>
          </a:stretch>
        </p:blipFill>
        <p:spPr>
          <a:xfrm>
            <a:off x="550525" y="2656524"/>
            <a:ext cx="6547391" cy="3484649"/>
          </a:xfrm>
          <a:prstGeom prst="rect">
            <a:avLst/>
          </a:prstGeom>
        </p:spPr>
      </p:pic>
    </p:spTree>
    <p:extLst>
      <p:ext uri="{BB962C8B-B14F-4D97-AF65-F5344CB8AC3E}">
        <p14:creationId xmlns:p14="http://schemas.microsoft.com/office/powerpoint/2010/main" val="410032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A939-E0DB-4B43-B7A0-0767B88FD4A3}"/>
              </a:ext>
            </a:extLst>
          </p:cNvPr>
          <p:cNvSpPr>
            <a:spLocks noGrp="1"/>
          </p:cNvSpPr>
          <p:nvPr>
            <p:ph type="title"/>
          </p:nvPr>
        </p:nvSpPr>
        <p:spPr>
          <a:xfrm>
            <a:off x="362904" y="552261"/>
            <a:ext cx="8358309" cy="679010"/>
          </a:xfrm>
        </p:spPr>
        <p:txBody>
          <a:bodyPr/>
          <a:lstStyle/>
          <a:p>
            <a:r>
              <a:rPr lang="en-SG" sz="3600" b="1" dirty="0"/>
              <a:t>Dimension 3: </a:t>
            </a:r>
            <a:r>
              <a:rPr lang="en-SG" sz="3600" b="1" dirty="0" err="1"/>
              <a:t>MarketingCampaignDim</a:t>
            </a:r>
            <a:br>
              <a:rPr lang="en-SG" sz="1050" dirty="0"/>
            </a:br>
            <a:br>
              <a:rPr lang="en-SG" sz="2400" dirty="0"/>
            </a:br>
            <a:br>
              <a:rPr lang="en-SG" sz="5400" b="1" dirty="0">
                <a:solidFill>
                  <a:srgbClr val="000000"/>
                </a:solidFill>
                <a:effectLst/>
                <a:latin typeface="Arial" panose="020B0604020202020204" pitchFamily="34" charset="0"/>
              </a:rPr>
            </a:br>
            <a:endParaRPr lang="en-SG" dirty="0"/>
          </a:p>
        </p:txBody>
      </p:sp>
      <p:sp>
        <p:nvSpPr>
          <p:cNvPr id="3" name="Content Placeholder 2">
            <a:extLst>
              <a:ext uri="{FF2B5EF4-FFF2-40B4-BE49-F238E27FC236}">
                <a16:creationId xmlns:a16="http://schemas.microsoft.com/office/drawing/2014/main" id="{07E754D5-9AAC-46FE-BD4F-3FCAED57A1FF}"/>
              </a:ext>
            </a:extLst>
          </p:cNvPr>
          <p:cNvSpPr>
            <a:spLocks noGrp="1"/>
          </p:cNvSpPr>
          <p:nvPr>
            <p:ph idx="1"/>
          </p:nvPr>
        </p:nvSpPr>
        <p:spPr>
          <a:xfrm>
            <a:off x="368711" y="1231271"/>
            <a:ext cx="8373651" cy="4902830"/>
          </a:xfrm>
        </p:spPr>
        <p:txBody>
          <a:bodyPr/>
          <a:lstStyle/>
          <a:p>
            <a:pPr marL="0" indent="0">
              <a:buNone/>
            </a:pPr>
            <a:r>
              <a:rPr lang="en-US" sz="2000" b="1" dirty="0">
                <a:solidFill>
                  <a:srgbClr val="000000"/>
                </a:solidFill>
                <a:effectLst/>
                <a:latin typeface="Arial" panose="020B0604020202020204" pitchFamily="34" charset="0"/>
                <a:ea typeface="Times New Roman" panose="02020603050405020304" pitchFamily="18" charset="0"/>
              </a:rPr>
              <a:t>Justification</a:t>
            </a:r>
            <a:r>
              <a:rPr lang="en-US" sz="2000" dirty="0">
                <a:solidFill>
                  <a:srgbClr val="000000"/>
                </a:solidFill>
                <a:effectLst/>
                <a:latin typeface="Arial" panose="020B0604020202020204" pitchFamily="34" charset="0"/>
                <a:ea typeface="Times New Roman" panose="02020603050405020304" pitchFamily="18" charset="0"/>
              </a:rPr>
              <a:t>: </a:t>
            </a:r>
          </a:p>
          <a:p>
            <a:pPr marL="0" indent="0">
              <a:buNone/>
            </a:pPr>
            <a:r>
              <a:rPr lang="en-US" sz="2000" dirty="0">
                <a:solidFill>
                  <a:srgbClr val="000000"/>
                </a:solidFill>
                <a:effectLst/>
                <a:latin typeface="Arial" panose="020B0604020202020204" pitchFamily="34" charset="0"/>
                <a:ea typeface="Times New Roman" panose="02020603050405020304" pitchFamily="18" charset="0"/>
              </a:rPr>
              <a:t>Tracking the impact of different marketing campaigns enables Tior Games to measure campaign ROI, adjust budgets dynamically, and personalize promotions based on successful patterns.</a:t>
            </a:r>
            <a:endParaRPr lang="en-SG" dirty="0"/>
          </a:p>
        </p:txBody>
      </p:sp>
      <p:pic>
        <p:nvPicPr>
          <p:cNvPr id="7" name="Picture 6">
            <a:extLst>
              <a:ext uri="{FF2B5EF4-FFF2-40B4-BE49-F238E27FC236}">
                <a16:creationId xmlns:a16="http://schemas.microsoft.com/office/drawing/2014/main" id="{2BFBBA1A-36EA-4571-BFA6-D3FA2B09F13C}"/>
              </a:ext>
            </a:extLst>
          </p:cNvPr>
          <p:cNvPicPr>
            <a:picLocks noChangeAspect="1"/>
          </p:cNvPicPr>
          <p:nvPr/>
        </p:nvPicPr>
        <p:blipFill>
          <a:blip r:embed="rId2"/>
          <a:stretch>
            <a:fillRect/>
          </a:stretch>
        </p:blipFill>
        <p:spPr>
          <a:xfrm>
            <a:off x="401638" y="2784288"/>
            <a:ext cx="8064902" cy="2973716"/>
          </a:xfrm>
          <a:prstGeom prst="rect">
            <a:avLst/>
          </a:prstGeom>
        </p:spPr>
      </p:pic>
    </p:spTree>
    <p:extLst>
      <p:ext uri="{BB962C8B-B14F-4D97-AF65-F5344CB8AC3E}">
        <p14:creationId xmlns:p14="http://schemas.microsoft.com/office/powerpoint/2010/main" val="2117113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04" y="108643"/>
            <a:ext cx="8358309" cy="959666"/>
          </a:xfrm>
        </p:spPr>
        <p:txBody>
          <a:bodyPr/>
          <a:lstStyle/>
          <a:p>
            <a:pPr>
              <a:lnSpc>
                <a:spcPct val="115000"/>
              </a:lnSpc>
              <a:spcBef>
                <a:spcPts val="1800"/>
              </a:spcBef>
              <a:spcAft>
                <a:spcPts val="600"/>
              </a:spcAft>
            </a:pPr>
            <a:r>
              <a:rPr lang="en-SG" sz="1800" b="1" dirty="0">
                <a:solidFill>
                  <a:srgbClr val="000000"/>
                </a:solidFill>
                <a:latin typeface="Arial" panose="020B0604020202020204" pitchFamily="34" charset="0"/>
              </a:rPr>
              <a:t>Query</a:t>
            </a:r>
            <a:r>
              <a:rPr lang="en-SG" sz="1800" b="1" dirty="0">
                <a:solidFill>
                  <a:srgbClr val="000000"/>
                </a:solidFill>
                <a:effectLst/>
                <a:latin typeface="Arial" panose="020B0604020202020204" pitchFamily="34" charset="0"/>
              </a:rPr>
              <a:t> </a:t>
            </a:r>
            <a:br>
              <a:rPr lang="en-SG" sz="1800" b="1" dirty="0">
                <a:solidFill>
                  <a:srgbClr val="000000"/>
                </a:solidFill>
                <a:effectLst/>
                <a:latin typeface="Arial" panose="020B0604020202020204" pitchFamily="34" charset="0"/>
              </a:rPr>
            </a:br>
            <a:r>
              <a:rPr lang="en-US" sz="2000" dirty="0">
                <a:solidFill>
                  <a:schemeClr val="tx1"/>
                </a:solidFill>
                <a:effectLst/>
                <a:latin typeface="+mn-lt"/>
                <a:ea typeface="+mn-ea"/>
                <a:cs typeface="Arial" panose="020B0604020202020204" pitchFamily="34" charset="0"/>
              </a:rPr>
              <a:t>Revenue Performance by Campaign</a:t>
            </a:r>
            <a:br>
              <a:rPr lang="en-US" sz="1400" dirty="0">
                <a:solidFill>
                  <a:srgbClr val="000000"/>
                </a:solidFill>
                <a:effectLst/>
                <a:latin typeface="Arial" panose="020B0604020202020204" pitchFamily="34" charset="0"/>
                <a:ea typeface="Times New Roman" panose="02020603050405020304" pitchFamily="18" charset="0"/>
              </a:rPr>
            </a:br>
            <a:endParaRPr lang="en-SG" sz="1800" b="1" dirty="0">
              <a:effectLst/>
              <a:latin typeface="Arial" panose="020B0604020202020204" pitchFamily="34" charset="0"/>
            </a:endParaRPr>
          </a:p>
        </p:txBody>
      </p:sp>
      <p:sp>
        <p:nvSpPr>
          <p:cNvPr id="3" name="Content Placeholder 2"/>
          <p:cNvSpPr>
            <a:spLocks noGrp="1"/>
          </p:cNvSpPr>
          <p:nvPr>
            <p:ph idx="1"/>
          </p:nvPr>
        </p:nvSpPr>
        <p:spPr>
          <a:xfrm>
            <a:off x="368712" y="959667"/>
            <a:ext cx="8352502" cy="5251011"/>
          </a:xfrm>
        </p:spPr>
        <p:txBody>
          <a:bodyPr/>
          <a:lstStyle/>
          <a:p>
            <a:pPr>
              <a:spcBef>
                <a:spcPct val="0"/>
              </a:spcBef>
              <a:buNone/>
            </a:pPr>
            <a:r>
              <a:rPr lang="en-US" altLang="en-US" b="1" i="1" dirty="0">
                <a:solidFill>
                  <a:schemeClr val="tx1"/>
                </a:solidFill>
                <a:cs typeface="Arial" panose="020B0604020202020204" pitchFamily="34" charset="0"/>
              </a:rPr>
              <a:t>Business Rationale</a:t>
            </a:r>
            <a:r>
              <a:rPr lang="en-US" altLang="en-US" dirty="0">
                <a:solidFill>
                  <a:schemeClr val="tx1"/>
                </a:solidFill>
                <a:cs typeface="Arial" panose="020B0604020202020204" pitchFamily="34" charset="0"/>
              </a:rPr>
              <a:t>: </a:t>
            </a:r>
          </a:p>
          <a:p>
            <a:pPr>
              <a:spcBef>
                <a:spcPct val="0"/>
              </a:spcBef>
              <a:buNone/>
            </a:pPr>
            <a:r>
              <a:rPr lang="en-US" altLang="en-US" dirty="0">
                <a:solidFill>
                  <a:schemeClr val="tx1"/>
                </a:solidFill>
                <a:cs typeface="Arial" panose="020B0604020202020204" pitchFamily="34" charset="0"/>
              </a:rPr>
              <a:t>	Shows which campaigns drove the highest net returns, enabling smarter marketing spend and customer targeting.</a:t>
            </a: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marL="0" indent="0">
              <a:buNone/>
            </a:pPr>
            <a:endParaRPr lang="en-GB" dirty="0"/>
          </a:p>
        </p:txBody>
      </p:sp>
      <p:pic>
        <p:nvPicPr>
          <p:cNvPr id="6" name="Picture 5">
            <a:extLst>
              <a:ext uri="{FF2B5EF4-FFF2-40B4-BE49-F238E27FC236}">
                <a16:creationId xmlns:a16="http://schemas.microsoft.com/office/drawing/2014/main" id="{8C7FB55D-A8C4-48C8-BB3E-26E4DB9855EE}"/>
              </a:ext>
            </a:extLst>
          </p:cNvPr>
          <p:cNvPicPr>
            <a:picLocks noChangeAspect="1"/>
          </p:cNvPicPr>
          <p:nvPr/>
        </p:nvPicPr>
        <p:blipFill>
          <a:blip r:embed="rId2"/>
          <a:stretch>
            <a:fillRect/>
          </a:stretch>
        </p:blipFill>
        <p:spPr>
          <a:xfrm>
            <a:off x="534647" y="2370564"/>
            <a:ext cx="7662467" cy="3659043"/>
          </a:xfrm>
          <a:prstGeom prst="rect">
            <a:avLst/>
          </a:prstGeom>
        </p:spPr>
      </p:pic>
    </p:spTree>
    <p:extLst>
      <p:ext uri="{BB962C8B-B14F-4D97-AF65-F5344CB8AC3E}">
        <p14:creationId xmlns:p14="http://schemas.microsoft.com/office/powerpoint/2010/main" val="221375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A939-E0DB-4B43-B7A0-0767B88FD4A3}"/>
              </a:ext>
            </a:extLst>
          </p:cNvPr>
          <p:cNvSpPr>
            <a:spLocks noGrp="1"/>
          </p:cNvSpPr>
          <p:nvPr>
            <p:ph type="title"/>
          </p:nvPr>
        </p:nvSpPr>
        <p:spPr>
          <a:xfrm>
            <a:off x="362904" y="552261"/>
            <a:ext cx="8358309" cy="1144778"/>
          </a:xfrm>
        </p:spPr>
        <p:txBody>
          <a:bodyPr/>
          <a:lstStyle/>
          <a:p>
            <a:r>
              <a:rPr lang="en-SG" sz="5400" b="1" dirty="0">
                <a:solidFill>
                  <a:srgbClr val="000000"/>
                </a:solidFill>
                <a:effectLst/>
                <a:latin typeface="Arial" panose="020B0604020202020204" pitchFamily="34" charset="0"/>
              </a:rPr>
              <a:t>Question 3</a:t>
            </a:r>
            <a:br>
              <a:rPr lang="en-SG" sz="5400" b="1" dirty="0">
                <a:solidFill>
                  <a:srgbClr val="000000"/>
                </a:solidFill>
                <a:effectLst/>
                <a:latin typeface="Arial" panose="020B0604020202020204" pitchFamily="34" charset="0"/>
              </a:rPr>
            </a:br>
            <a:endParaRPr lang="en-SG" dirty="0"/>
          </a:p>
        </p:txBody>
      </p:sp>
      <p:sp>
        <p:nvSpPr>
          <p:cNvPr id="3" name="Content Placeholder 2">
            <a:extLst>
              <a:ext uri="{FF2B5EF4-FFF2-40B4-BE49-F238E27FC236}">
                <a16:creationId xmlns:a16="http://schemas.microsoft.com/office/drawing/2014/main" id="{07E754D5-9AAC-46FE-BD4F-3FCAED57A1FF}"/>
              </a:ext>
            </a:extLst>
          </p:cNvPr>
          <p:cNvSpPr>
            <a:spLocks noGrp="1"/>
          </p:cNvSpPr>
          <p:nvPr>
            <p:ph idx="1"/>
          </p:nvPr>
        </p:nvSpPr>
        <p:spPr/>
        <p:txBody>
          <a:bodyPr/>
          <a:lstStyle/>
          <a:p>
            <a:pPr marL="0" indent="0">
              <a:buNone/>
            </a:pPr>
            <a:r>
              <a:rPr lang="en-US" sz="2000" dirty="0">
                <a:solidFill>
                  <a:srgbClr val="000000"/>
                </a:solidFill>
                <a:effectLst/>
                <a:latin typeface="Arial" panose="020B0604020202020204" pitchFamily="34" charset="0"/>
                <a:ea typeface="Times New Roman" panose="02020603050405020304" pitchFamily="18" charset="0"/>
              </a:rPr>
              <a:t>Utilize the provided data warehouse to formulate ONE T-SQL query answering the following questions:</a:t>
            </a:r>
          </a:p>
          <a:p>
            <a:pPr marL="0" indent="0">
              <a:buNone/>
            </a:pPr>
            <a:endParaRPr lang="en-US" sz="2000" dirty="0">
              <a:solidFill>
                <a:srgbClr val="000000"/>
              </a:solidFill>
              <a:effectLst/>
              <a:latin typeface="Arial" panose="020B0604020202020204" pitchFamily="34" charset="0"/>
              <a:ea typeface="Times New Roman" panose="02020603050405020304" pitchFamily="18" charset="0"/>
            </a:endParaRPr>
          </a:p>
          <a:p>
            <a:pPr marL="457200" lvl="1" indent="0">
              <a:buNone/>
            </a:pPr>
            <a:r>
              <a:rPr lang="en-US" b="1" dirty="0">
                <a:solidFill>
                  <a:srgbClr val="000000"/>
                </a:solidFill>
                <a:effectLst/>
                <a:latin typeface="Arial" panose="020B0604020202020204" pitchFamily="34" charset="0"/>
                <a:ea typeface="Times New Roman" panose="02020603050405020304" pitchFamily="18" charset="0"/>
              </a:rPr>
              <a:t>a. </a:t>
            </a:r>
            <a:r>
              <a:rPr lang="en-US" dirty="0">
                <a:solidFill>
                  <a:srgbClr val="000000"/>
                </a:solidFill>
                <a:effectLst/>
                <a:latin typeface="Arial" panose="020B0604020202020204" pitchFamily="34" charset="0"/>
                <a:ea typeface="Times New Roman" panose="02020603050405020304" pitchFamily="18" charset="0"/>
              </a:rPr>
              <a:t>Determine the online item that experienced the most unexpected sales in Japan and identify the corresponding year.</a:t>
            </a:r>
          </a:p>
          <a:p>
            <a:pPr marL="457200" lvl="1" indent="0">
              <a:buNone/>
            </a:pPr>
            <a:r>
              <a:rPr lang="en-US" b="1" dirty="0">
                <a:solidFill>
                  <a:srgbClr val="000000"/>
                </a:solidFill>
                <a:effectLst/>
                <a:latin typeface="Arial" panose="020B0604020202020204" pitchFamily="34" charset="0"/>
                <a:ea typeface="Times New Roman" panose="02020603050405020304" pitchFamily="18" charset="0"/>
              </a:rPr>
              <a:t>b. </a:t>
            </a:r>
            <a:r>
              <a:rPr lang="en-US" dirty="0">
                <a:solidFill>
                  <a:srgbClr val="000000"/>
                </a:solidFill>
                <a:effectLst/>
                <a:latin typeface="Arial" panose="020B0604020202020204" pitchFamily="34" charset="0"/>
                <a:ea typeface="Times New Roman" panose="02020603050405020304" pitchFamily="18" charset="0"/>
              </a:rPr>
              <a:t>Identify the online item with the least unexpected sales when considering all countries and years. Specify the country and exact year for this occurrence</a:t>
            </a:r>
          </a:p>
        </p:txBody>
      </p:sp>
    </p:spTree>
    <p:extLst>
      <p:ext uri="{BB962C8B-B14F-4D97-AF65-F5344CB8AC3E}">
        <p14:creationId xmlns:p14="http://schemas.microsoft.com/office/powerpoint/2010/main" val="331002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3DAAB-C8E5-4EF2-9A3C-C0C3BD844F89}"/>
              </a:ext>
            </a:extLst>
          </p:cNvPr>
          <p:cNvSpPr>
            <a:spLocks noGrp="1"/>
          </p:cNvSpPr>
          <p:nvPr>
            <p:ph idx="1"/>
          </p:nvPr>
        </p:nvSpPr>
        <p:spPr>
          <a:xfrm>
            <a:off x="368711" y="742384"/>
            <a:ext cx="8373651" cy="5391717"/>
          </a:xfrm>
        </p:spPr>
        <p:txBody>
          <a:bodyPr/>
          <a:lstStyle/>
          <a:p>
            <a:pPr marL="0" indent="0">
              <a:buNone/>
            </a:pPr>
            <a:r>
              <a:rPr lang="en-US" dirty="0"/>
              <a:t>Based on the provided data dictionary, we can assume that unexpected sales can be interpreted as sales that significantly deviate from the stocked amount. A practical approach is to consider the absolute difference between the number of items stocked and sold as a proxy for unexpectedness.</a:t>
            </a:r>
          </a:p>
          <a:p>
            <a:pPr marL="0" indent="0">
              <a:buNone/>
            </a:pPr>
            <a:endParaRPr lang="en-US" dirty="0"/>
          </a:p>
          <a:p>
            <a:pPr marL="0" indent="0">
              <a:buNone/>
            </a:pPr>
            <a:r>
              <a:rPr lang="en-US" b="1" dirty="0"/>
              <a:t>Logical Interpretation:</a:t>
            </a:r>
          </a:p>
          <a:p>
            <a:r>
              <a:rPr lang="en-US" sz="1800" dirty="0"/>
              <a:t>Unexpected Sales = ABS(</a:t>
            </a:r>
            <a:r>
              <a:rPr lang="en-US" sz="1800" dirty="0" err="1"/>
              <a:t>MerchandiseSold</a:t>
            </a:r>
            <a:r>
              <a:rPr lang="en-US" sz="1800" dirty="0"/>
              <a:t> - </a:t>
            </a:r>
            <a:r>
              <a:rPr lang="en-US" sz="1800" dirty="0" err="1"/>
              <a:t>MerchandiseStocked</a:t>
            </a:r>
            <a:r>
              <a:rPr lang="en-US" sz="1800" dirty="0"/>
              <a:t>)</a:t>
            </a:r>
          </a:p>
          <a:p>
            <a:r>
              <a:rPr lang="en-US" sz="1800" dirty="0"/>
              <a:t>The most unexpected is the maximum value of this absolute difference.</a:t>
            </a:r>
          </a:p>
          <a:p>
            <a:r>
              <a:rPr lang="en-US" sz="1800" dirty="0"/>
              <a:t>The least unexpected is the minimum value.</a:t>
            </a:r>
          </a:p>
          <a:p>
            <a:pPr marL="0" indent="0">
              <a:buNone/>
            </a:pPr>
            <a:r>
              <a:rPr lang="en-US" sz="1800" dirty="0"/>
              <a:t>We'll use the </a:t>
            </a:r>
            <a:r>
              <a:rPr lang="en-US" sz="1800" dirty="0" err="1"/>
              <a:t>OnlineSalesFact</a:t>
            </a:r>
            <a:r>
              <a:rPr lang="en-US" sz="1800" dirty="0"/>
              <a:t>, </a:t>
            </a:r>
            <a:r>
              <a:rPr lang="en-US" sz="1800" dirty="0" err="1"/>
              <a:t>MerchandiseDim</a:t>
            </a:r>
            <a:r>
              <a:rPr lang="en-US" sz="1800" dirty="0"/>
              <a:t>, and </a:t>
            </a:r>
            <a:r>
              <a:rPr lang="en-US" sz="1800" dirty="0" err="1"/>
              <a:t>LocationDim</a:t>
            </a:r>
            <a:r>
              <a:rPr lang="en-US" sz="1800" dirty="0"/>
              <a:t> (via </a:t>
            </a:r>
            <a:r>
              <a:rPr lang="en-US" sz="1800" dirty="0" err="1"/>
              <a:t>ProviderDim</a:t>
            </a:r>
            <a:r>
              <a:rPr lang="en-US" sz="1800" dirty="0"/>
              <a:t>) tables to identify:</a:t>
            </a:r>
          </a:p>
          <a:p>
            <a:r>
              <a:rPr lang="en-US" sz="1800" dirty="0"/>
              <a:t>The merchandise item (</a:t>
            </a:r>
            <a:r>
              <a:rPr lang="en-US" sz="1800" dirty="0" err="1"/>
              <a:t>MerchandiseID</a:t>
            </a:r>
            <a:r>
              <a:rPr lang="en-US" sz="1800" dirty="0"/>
              <a:t>)</a:t>
            </a:r>
          </a:p>
          <a:p>
            <a:r>
              <a:rPr lang="en-US" sz="1800" dirty="0"/>
              <a:t>The country (Country from </a:t>
            </a:r>
            <a:r>
              <a:rPr lang="en-US" sz="1800" dirty="0" err="1"/>
              <a:t>LocationDim</a:t>
            </a:r>
            <a:r>
              <a:rPr lang="en-US" sz="1800" dirty="0"/>
              <a:t>)</a:t>
            </a:r>
          </a:p>
          <a:p>
            <a:r>
              <a:rPr lang="en-US" sz="1800" dirty="0"/>
              <a:t>The year (</a:t>
            </a:r>
            <a:r>
              <a:rPr lang="en-US" sz="1800" dirty="0" err="1"/>
              <a:t>DateYear</a:t>
            </a:r>
            <a:r>
              <a:rPr lang="en-US" sz="1800" dirty="0"/>
              <a:t> from </a:t>
            </a:r>
            <a:r>
              <a:rPr lang="en-US" sz="1800" dirty="0" err="1"/>
              <a:t>DateDim</a:t>
            </a:r>
            <a:r>
              <a:rPr lang="en-US" sz="1800" dirty="0"/>
              <a:t>)</a:t>
            </a:r>
            <a:endParaRPr lang="en-SG" sz="1800" dirty="0"/>
          </a:p>
        </p:txBody>
      </p:sp>
    </p:spTree>
    <p:extLst>
      <p:ext uri="{BB962C8B-B14F-4D97-AF65-F5344CB8AC3E}">
        <p14:creationId xmlns:p14="http://schemas.microsoft.com/office/powerpoint/2010/main" val="3267155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8F2FF-A82F-43D5-87AE-11060C4766CD}"/>
              </a:ext>
            </a:extLst>
          </p:cNvPr>
          <p:cNvSpPr>
            <a:spLocks noGrp="1"/>
          </p:cNvSpPr>
          <p:nvPr>
            <p:ph idx="1"/>
          </p:nvPr>
        </p:nvSpPr>
        <p:spPr>
          <a:xfrm>
            <a:off x="368711" y="208230"/>
            <a:ext cx="8373651" cy="5925871"/>
          </a:xfrm>
        </p:spPr>
        <p:txBody>
          <a:bodyPr/>
          <a:lstStyle/>
          <a:p>
            <a:r>
              <a:rPr lang="en-US" dirty="0"/>
              <a:t>Part A: Most unexpected sales in Japan</a:t>
            </a:r>
            <a:endParaRPr lang="en-SG" dirty="0"/>
          </a:p>
        </p:txBody>
      </p:sp>
      <p:pic>
        <p:nvPicPr>
          <p:cNvPr id="12" name="Picture 11">
            <a:extLst>
              <a:ext uri="{FF2B5EF4-FFF2-40B4-BE49-F238E27FC236}">
                <a16:creationId xmlns:a16="http://schemas.microsoft.com/office/drawing/2014/main" id="{2D98FAE9-CE37-4224-A37A-5A089365DD60}"/>
              </a:ext>
            </a:extLst>
          </p:cNvPr>
          <p:cNvPicPr>
            <a:picLocks noChangeAspect="1"/>
          </p:cNvPicPr>
          <p:nvPr/>
        </p:nvPicPr>
        <p:blipFill>
          <a:blip r:embed="rId2"/>
          <a:stretch>
            <a:fillRect/>
          </a:stretch>
        </p:blipFill>
        <p:spPr>
          <a:xfrm>
            <a:off x="551889" y="842601"/>
            <a:ext cx="8040222" cy="5172797"/>
          </a:xfrm>
          <a:prstGeom prst="rect">
            <a:avLst/>
          </a:prstGeom>
        </p:spPr>
      </p:pic>
    </p:spTree>
    <p:extLst>
      <p:ext uri="{BB962C8B-B14F-4D97-AF65-F5344CB8AC3E}">
        <p14:creationId xmlns:p14="http://schemas.microsoft.com/office/powerpoint/2010/main" val="20238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8F2FF-A82F-43D5-87AE-11060C4766CD}"/>
              </a:ext>
            </a:extLst>
          </p:cNvPr>
          <p:cNvSpPr>
            <a:spLocks noGrp="1"/>
          </p:cNvSpPr>
          <p:nvPr>
            <p:ph idx="1"/>
          </p:nvPr>
        </p:nvSpPr>
        <p:spPr>
          <a:xfrm>
            <a:off x="368711" y="208230"/>
            <a:ext cx="8373651" cy="5925871"/>
          </a:xfrm>
        </p:spPr>
        <p:txBody>
          <a:bodyPr/>
          <a:lstStyle/>
          <a:p>
            <a:r>
              <a:rPr lang="en-US" dirty="0"/>
              <a:t>Part B: Least unexpected sales across all countries and years</a:t>
            </a:r>
            <a:endParaRPr lang="en-SG" dirty="0"/>
          </a:p>
        </p:txBody>
      </p:sp>
      <p:pic>
        <p:nvPicPr>
          <p:cNvPr id="4" name="Picture 3">
            <a:extLst>
              <a:ext uri="{FF2B5EF4-FFF2-40B4-BE49-F238E27FC236}">
                <a16:creationId xmlns:a16="http://schemas.microsoft.com/office/drawing/2014/main" id="{42B2251C-8456-488C-A1AA-399402FC2371}"/>
              </a:ext>
            </a:extLst>
          </p:cNvPr>
          <p:cNvPicPr>
            <a:picLocks noChangeAspect="1"/>
          </p:cNvPicPr>
          <p:nvPr/>
        </p:nvPicPr>
        <p:blipFill>
          <a:blip r:embed="rId2"/>
          <a:stretch>
            <a:fillRect/>
          </a:stretch>
        </p:blipFill>
        <p:spPr>
          <a:xfrm>
            <a:off x="494731" y="875943"/>
            <a:ext cx="8154538" cy="5106113"/>
          </a:xfrm>
          <a:prstGeom prst="rect">
            <a:avLst/>
          </a:prstGeom>
        </p:spPr>
      </p:pic>
    </p:spTree>
    <p:extLst>
      <p:ext uri="{BB962C8B-B14F-4D97-AF65-F5344CB8AC3E}">
        <p14:creationId xmlns:p14="http://schemas.microsoft.com/office/powerpoint/2010/main" val="272385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A939-E0DB-4B43-B7A0-0767B88FD4A3}"/>
              </a:ext>
            </a:extLst>
          </p:cNvPr>
          <p:cNvSpPr>
            <a:spLocks noGrp="1"/>
          </p:cNvSpPr>
          <p:nvPr>
            <p:ph type="title"/>
          </p:nvPr>
        </p:nvSpPr>
        <p:spPr>
          <a:xfrm>
            <a:off x="362904" y="552261"/>
            <a:ext cx="8358309" cy="1144778"/>
          </a:xfrm>
        </p:spPr>
        <p:txBody>
          <a:bodyPr/>
          <a:lstStyle/>
          <a:p>
            <a:r>
              <a:rPr lang="en-SG" sz="5400" b="1" dirty="0">
                <a:solidFill>
                  <a:srgbClr val="000000"/>
                </a:solidFill>
                <a:effectLst/>
                <a:latin typeface="Arial" panose="020B0604020202020204" pitchFamily="34" charset="0"/>
              </a:rPr>
              <a:t>Question 1</a:t>
            </a:r>
            <a:br>
              <a:rPr lang="en-SG" sz="5400" b="1" dirty="0">
                <a:solidFill>
                  <a:srgbClr val="000000"/>
                </a:solidFill>
                <a:effectLst/>
                <a:latin typeface="Arial" panose="020B0604020202020204" pitchFamily="34" charset="0"/>
              </a:rPr>
            </a:br>
            <a:endParaRPr lang="en-SG" dirty="0"/>
          </a:p>
        </p:txBody>
      </p:sp>
      <p:sp>
        <p:nvSpPr>
          <p:cNvPr id="3" name="Content Placeholder 2">
            <a:extLst>
              <a:ext uri="{FF2B5EF4-FFF2-40B4-BE49-F238E27FC236}">
                <a16:creationId xmlns:a16="http://schemas.microsoft.com/office/drawing/2014/main" id="{07E754D5-9AAC-46FE-BD4F-3FCAED57A1FF}"/>
              </a:ext>
            </a:extLst>
          </p:cNvPr>
          <p:cNvSpPr>
            <a:spLocks noGrp="1"/>
          </p:cNvSpPr>
          <p:nvPr>
            <p:ph idx="1"/>
          </p:nvPr>
        </p:nvSpPr>
        <p:spPr/>
        <p:txBody>
          <a:bodyPr/>
          <a:lstStyle/>
          <a:p>
            <a:r>
              <a:rPr lang="en-GB" sz="2000" dirty="0">
                <a:solidFill>
                  <a:srgbClr val="000000"/>
                </a:solidFill>
                <a:effectLst/>
                <a:latin typeface="Arial" panose="020B0604020202020204" pitchFamily="34" charset="0"/>
                <a:ea typeface="Times New Roman" panose="02020603050405020304" pitchFamily="18" charset="0"/>
              </a:rPr>
              <a:t>Compose and execute </a:t>
            </a:r>
            <a:r>
              <a:rPr lang="en-GB" sz="2000" b="1" dirty="0">
                <a:solidFill>
                  <a:srgbClr val="FF0000"/>
                </a:solidFill>
                <a:effectLst/>
                <a:latin typeface="Arial" panose="020B0604020202020204" pitchFamily="34" charset="0"/>
                <a:ea typeface="Times New Roman" panose="02020603050405020304" pitchFamily="18" charset="0"/>
              </a:rPr>
              <a:t>six</a:t>
            </a:r>
            <a:r>
              <a:rPr lang="en-GB" sz="2000" dirty="0">
                <a:solidFill>
                  <a:srgbClr val="FF0000"/>
                </a:solidFill>
                <a:effectLst/>
                <a:latin typeface="Arial" panose="020B0604020202020204" pitchFamily="34" charset="0"/>
                <a:ea typeface="Times New Roman" panose="02020603050405020304" pitchFamily="18" charset="0"/>
              </a:rPr>
              <a:t> </a:t>
            </a:r>
            <a:r>
              <a:rPr lang="en-GB" sz="2000" dirty="0">
                <a:solidFill>
                  <a:srgbClr val="000000"/>
                </a:solidFill>
                <a:effectLst/>
                <a:latin typeface="Arial" panose="020B0604020202020204" pitchFamily="34" charset="0"/>
                <a:ea typeface="Times New Roman" panose="02020603050405020304" pitchFamily="18" charset="0"/>
              </a:rPr>
              <a:t>T-SQL queries. In the slide presentation, include the code for each query</a:t>
            </a:r>
          </a:p>
          <a:p>
            <a:endParaRPr lang="en-GB" dirty="0">
              <a:solidFill>
                <a:srgbClr val="000000"/>
              </a:solidFill>
              <a:latin typeface="Arial" panose="020B0604020202020204" pitchFamily="34" charset="0"/>
            </a:endParaRPr>
          </a:p>
          <a:p>
            <a:r>
              <a:rPr lang="en-GB">
                <a:solidFill>
                  <a:srgbClr val="000000"/>
                </a:solidFill>
                <a:latin typeface="Arial" panose="020B0604020202020204" pitchFamily="34" charset="0"/>
              </a:rPr>
              <a:t>Video Link - </a:t>
            </a:r>
            <a:r>
              <a:rPr lang="en-GB">
                <a:solidFill>
                  <a:srgbClr val="000000"/>
                </a:solidFill>
                <a:latin typeface="Arial" panose="020B0604020202020204" pitchFamily="34" charset="0"/>
                <a:hlinkClick r:id="rId2"/>
              </a:rPr>
              <a:t>https://drive.google.com/file/d/1kZfyjG0G9W-J0LxmBpzeANcdIgsbjAct/view?usp=drive_link</a:t>
            </a:r>
            <a:endParaRPr lang="en-GB">
              <a:solidFill>
                <a:srgbClr val="000000"/>
              </a:solidFill>
              <a:latin typeface="Arial" panose="020B0604020202020204" pitchFamily="34" charset="0"/>
            </a:endParaRPr>
          </a:p>
          <a:p>
            <a:pPr marL="0" indent="0">
              <a:buNone/>
            </a:pPr>
            <a:endParaRPr lang="en-SG" dirty="0"/>
          </a:p>
        </p:txBody>
      </p:sp>
    </p:spTree>
    <p:extLst>
      <p:ext uri="{BB962C8B-B14F-4D97-AF65-F5344CB8AC3E}">
        <p14:creationId xmlns:p14="http://schemas.microsoft.com/office/powerpoint/2010/main" val="4246452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A939-E0DB-4B43-B7A0-0767B88FD4A3}"/>
              </a:ext>
            </a:extLst>
          </p:cNvPr>
          <p:cNvSpPr>
            <a:spLocks noGrp="1"/>
          </p:cNvSpPr>
          <p:nvPr>
            <p:ph type="title"/>
          </p:nvPr>
        </p:nvSpPr>
        <p:spPr>
          <a:xfrm>
            <a:off x="362904" y="552261"/>
            <a:ext cx="8358309" cy="1144778"/>
          </a:xfrm>
        </p:spPr>
        <p:txBody>
          <a:bodyPr/>
          <a:lstStyle/>
          <a:p>
            <a:r>
              <a:rPr lang="en-SG" sz="5400" b="1" dirty="0">
                <a:solidFill>
                  <a:srgbClr val="000000"/>
                </a:solidFill>
                <a:effectLst/>
                <a:latin typeface="Arial" panose="020B0604020202020204" pitchFamily="34" charset="0"/>
              </a:rPr>
              <a:t>Question 4</a:t>
            </a:r>
            <a:br>
              <a:rPr lang="en-SG" sz="5400" b="1" dirty="0">
                <a:solidFill>
                  <a:srgbClr val="000000"/>
                </a:solidFill>
                <a:effectLst/>
                <a:latin typeface="Arial" panose="020B0604020202020204" pitchFamily="34" charset="0"/>
              </a:rPr>
            </a:br>
            <a:endParaRPr lang="en-SG" dirty="0"/>
          </a:p>
        </p:txBody>
      </p:sp>
      <p:sp>
        <p:nvSpPr>
          <p:cNvPr id="3" name="Content Placeholder 2">
            <a:extLst>
              <a:ext uri="{FF2B5EF4-FFF2-40B4-BE49-F238E27FC236}">
                <a16:creationId xmlns:a16="http://schemas.microsoft.com/office/drawing/2014/main" id="{07E754D5-9AAC-46FE-BD4F-3FCAED57A1FF}"/>
              </a:ext>
            </a:extLst>
          </p:cNvPr>
          <p:cNvSpPr>
            <a:spLocks noGrp="1"/>
          </p:cNvSpPr>
          <p:nvPr>
            <p:ph idx="1"/>
          </p:nvPr>
        </p:nvSpPr>
        <p:spPr/>
        <p:txBody>
          <a:bodyPr/>
          <a:lstStyle/>
          <a:p>
            <a:pPr marL="0" indent="0">
              <a:buNone/>
            </a:pPr>
            <a:r>
              <a:rPr lang="en-US" sz="2000" dirty="0">
                <a:solidFill>
                  <a:srgbClr val="000000"/>
                </a:solidFill>
                <a:effectLst/>
                <a:latin typeface="Arial" panose="020B0604020202020204" pitchFamily="34" charset="0"/>
                <a:ea typeface="Times New Roman" panose="02020603050405020304" pitchFamily="18" charset="0"/>
              </a:rPr>
              <a:t>External dataset integration.</a:t>
            </a:r>
          </a:p>
          <a:p>
            <a:pPr marL="0" indent="0">
              <a:buNone/>
            </a:pPr>
            <a:r>
              <a:rPr lang="en-US" sz="2000" dirty="0">
                <a:solidFill>
                  <a:srgbClr val="000000"/>
                </a:solidFill>
                <a:effectLst/>
                <a:latin typeface="Arial" panose="020B0604020202020204" pitchFamily="34" charset="0"/>
                <a:ea typeface="Times New Roman" panose="02020603050405020304" pitchFamily="18" charset="0"/>
              </a:rPr>
              <a:t>Based on the data warehouse provided. You are tasked to identify and describe the rationale of an external dataset or identify a real company that their data would be able to complement Tior Games data warehouse.</a:t>
            </a:r>
          </a:p>
        </p:txBody>
      </p:sp>
    </p:spTree>
    <p:extLst>
      <p:ext uri="{BB962C8B-B14F-4D97-AF65-F5344CB8AC3E}">
        <p14:creationId xmlns:p14="http://schemas.microsoft.com/office/powerpoint/2010/main" val="4055899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9398-5F17-4FCE-805C-C8A6505FA7FA}"/>
              </a:ext>
            </a:extLst>
          </p:cNvPr>
          <p:cNvSpPr>
            <a:spLocks noGrp="1"/>
          </p:cNvSpPr>
          <p:nvPr>
            <p:ph type="title"/>
          </p:nvPr>
        </p:nvSpPr>
        <p:spPr>
          <a:xfrm>
            <a:off x="362904" y="560367"/>
            <a:ext cx="8358309" cy="1458556"/>
          </a:xfrm>
        </p:spPr>
        <p:txBody>
          <a:bodyPr/>
          <a:lstStyle/>
          <a:p>
            <a:r>
              <a:rPr lang="en-SG" sz="3200" dirty="0"/>
              <a:t>Enhancing Tior Games data Warehouse With Streaming Platform Integration</a:t>
            </a:r>
            <a:br>
              <a:rPr lang="en-SG" dirty="0"/>
            </a:br>
            <a:endParaRPr lang="en-SG" dirty="0"/>
          </a:p>
        </p:txBody>
      </p:sp>
      <p:sp>
        <p:nvSpPr>
          <p:cNvPr id="3" name="Content Placeholder 2">
            <a:extLst>
              <a:ext uri="{FF2B5EF4-FFF2-40B4-BE49-F238E27FC236}">
                <a16:creationId xmlns:a16="http://schemas.microsoft.com/office/drawing/2014/main" id="{AC42B85A-9450-47A2-A4AE-822A85981EC0}"/>
              </a:ext>
            </a:extLst>
          </p:cNvPr>
          <p:cNvSpPr>
            <a:spLocks noGrp="1"/>
          </p:cNvSpPr>
          <p:nvPr>
            <p:ph idx="1"/>
          </p:nvPr>
        </p:nvSpPr>
        <p:spPr>
          <a:xfrm>
            <a:off x="368711" y="2018923"/>
            <a:ext cx="8373651" cy="4115178"/>
          </a:xfrm>
        </p:spPr>
        <p:txBody>
          <a:bodyPr/>
          <a:lstStyle/>
          <a:p>
            <a:pPr marL="0" indent="0">
              <a:buNone/>
            </a:pPr>
            <a:r>
              <a:rPr lang="en-US" dirty="0"/>
              <a:t>Executive Summary</a:t>
            </a:r>
          </a:p>
          <a:p>
            <a:pPr marL="0" indent="0">
              <a:buNone/>
            </a:pPr>
            <a:endParaRPr lang="en-US" dirty="0"/>
          </a:p>
          <a:p>
            <a:r>
              <a:rPr lang="en-US" dirty="0"/>
              <a:t>Objective: Augment Tior Games' analytics capabilities by integrating data from external streaming platforms (e.g. taken, YouTube Gaming).</a:t>
            </a:r>
          </a:p>
          <a:p>
            <a:endParaRPr lang="en-US" dirty="0"/>
          </a:p>
          <a:p>
            <a:r>
              <a:rPr lang="en-US" dirty="0"/>
              <a:t>Why it matters: Streaming platforms directly influence gamer trends, in-game purchases, and event popularity.</a:t>
            </a:r>
          </a:p>
          <a:p>
            <a:endParaRPr lang="en-US" dirty="0"/>
          </a:p>
          <a:p>
            <a:r>
              <a:rPr lang="en-US" dirty="0"/>
              <a:t>Key Outcome: Improved decision-making in marketing, product development, and event planning.</a:t>
            </a:r>
            <a:endParaRPr lang="en-SG" dirty="0"/>
          </a:p>
        </p:txBody>
      </p:sp>
    </p:spTree>
    <p:extLst>
      <p:ext uri="{BB962C8B-B14F-4D97-AF65-F5344CB8AC3E}">
        <p14:creationId xmlns:p14="http://schemas.microsoft.com/office/powerpoint/2010/main" val="2300992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2B85A-9450-47A2-A4AE-822A85981EC0}"/>
              </a:ext>
            </a:extLst>
          </p:cNvPr>
          <p:cNvSpPr>
            <a:spLocks noGrp="1"/>
          </p:cNvSpPr>
          <p:nvPr>
            <p:ph idx="1"/>
          </p:nvPr>
        </p:nvSpPr>
        <p:spPr>
          <a:xfrm>
            <a:off x="368711" y="452673"/>
            <a:ext cx="8373651" cy="5681428"/>
          </a:xfrm>
        </p:spPr>
        <p:txBody>
          <a:bodyPr/>
          <a:lstStyle/>
          <a:p>
            <a:pPr marL="0" indent="0">
              <a:buNone/>
            </a:pPr>
            <a:r>
              <a:rPr lang="en-US" sz="2000" dirty="0"/>
              <a:t>To enhance insights into player behavior and marketing effectiveness, we propose integrating streaming engagement data from platforms like YouTube Gaming.</a:t>
            </a:r>
          </a:p>
          <a:p>
            <a:pPr marL="0" indent="0">
              <a:buNone/>
            </a:pPr>
            <a:endParaRPr lang="en-SG" b="1" dirty="0"/>
          </a:p>
          <a:p>
            <a:pPr marL="0" indent="0">
              <a:buNone/>
            </a:pPr>
            <a:r>
              <a:rPr lang="en-SG" sz="2000" b="1" dirty="0"/>
              <a:t>Proposed External Dataset </a:t>
            </a:r>
            <a:r>
              <a:rPr lang="en-SG" sz="2000" dirty="0"/>
              <a:t>– </a:t>
            </a:r>
            <a:r>
              <a:rPr lang="en-SG" sz="2000" b="1" i="1" dirty="0"/>
              <a:t>YouTube Gaming </a:t>
            </a:r>
            <a:r>
              <a:rPr lang="en-SG" sz="2000" dirty="0"/>
              <a:t>(by Google)</a:t>
            </a:r>
            <a:endParaRPr lang="en-US" dirty="0"/>
          </a:p>
          <a:p>
            <a:pPr marL="0" indent="0">
              <a:buNone/>
            </a:pPr>
            <a:endParaRPr lang="en-US" dirty="0"/>
          </a:p>
          <a:p>
            <a:pPr marL="0" indent="0">
              <a:buNone/>
            </a:pPr>
            <a:r>
              <a:rPr lang="en-US" dirty="0"/>
              <a:t>Current Data Warehouse Strengths</a:t>
            </a:r>
          </a:p>
          <a:p>
            <a:pPr>
              <a:buFont typeface="Arial" panose="020B0604020202020204" pitchFamily="34" charset="0"/>
              <a:buChar char="•"/>
            </a:pPr>
            <a:r>
              <a:rPr lang="en-SG" dirty="0"/>
              <a:t>In-game transactions, player behaviours, merchandise, and event metrics captured.</a:t>
            </a:r>
          </a:p>
          <a:p>
            <a:pPr>
              <a:buFont typeface="Arial" panose="020B0604020202020204" pitchFamily="34" charset="0"/>
              <a:buChar char="•"/>
            </a:pPr>
            <a:r>
              <a:rPr lang="en-SG" dirty="0"/>
              <a:t>Comprehensive dimensional model: </a:t>
            </a:r>
            <a:r>
              <a:rPr lang="en-SG" dirty="0" err="1"/>
              <a:t>PlayerDim</a:t>
            </a:r>
            <a:r>
              <a:rPr lang="en-SG" dirty="0"/>
              <a:t>, </a:t>
            </a:r>
            <a:r>
              <a:rPr lang="en-SG" dirty="0" err="1"/>
              <a:t>ChampionDim</a:t>
            </a:r>
            <a:r>
              <a:rPr lang="en-SG" dirty="0"/>
              <a:t>, </a:t>
            </a:r>
            <a:r>
              <a:rPr lang="en-SG" dirty="0" err="1"/>
              <a:t>DateDim</a:t>
            </a:r>
            <a:r>
              <a:rPr lang="en-SG" dirty="0"/>
              <a:t>, </a:t>
            </a:r>
            <a:r>
              <a:rPr lang="en-SG" dirty="0" err="1"/>
              <a:t>PromotionDim</a:t>
            </a:r>
            <a:r>
              <a:rPr lang="en-SG" dirty="0"/>
              <a:t>, etc.</a:t>
            </a:r>
          </a:p>
          <a:p>
            <a:pPr>
              <a:buFont typeface="Arial" panose="020B0604020202020204" pitchFamily="34" charset="0"/>
              <a:buChar char="•"/>
            </a:pPr>
            <a:r>
              <a:rPr lang="en-SG" dirty="0"/>
              <a:t>Supports operational and strategic insights.</a:t>
            </a:r>
          </a:p>
        </p:txBody>
      </p:sp>
    </p:spTree>
    <p:extLst>
      <p:ext uri="{BB962C8B-B14F-4D97-AF65-F5344CB8AC3E}">
        <p14:creationId xmlns:p14="http://schemas.microsoft.com/office/powerpoint/2010/main" val="1154630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6F6B-FDAB-427A-B671-331D022C308A}"/>
              </a:ext>
            </a:extLst>
          </p:cNvPr>
          <p:cNvSpPr>
            <a:spLocks noGrp="1"/>
          </p:cNvSpPr>
          <p:nvPr>
            <p:ph type="title"/>
          </p:nvPr>
        </p:nvSpPr>
        <p:spPr/>
        <p:txBody>
          <a:bodyPr/>
          <a:lstStyle/>
          <a:p>
            <a:r>
              <a:rPr lang="en-US" sz="3600" dirty="0"/>
              <a:t>Rationale </a:t>
            </a:r>
            <a:r>
              <a:rPr lang="en-US" sz="3600"/>
              <a:t>for Selection / </a:t>
            </a:r>
            <a:r>
              <a:rPr lang="en-US" sz="3600" dirty="0"/>
              <a:t>Benefits of Integration /  Relevance to Tior Games</a:t>
            </a:r>
            <a:br>
              <a:rPr lang="en-US" dirty="0"/>
            </a:br>
            <a:endParaRPr lang="en-SG" dirty="0"/>
          </a:p>
        </p:txBody>
      </p:sp>
      <p:graphicFrame>
        <p:nvGraphicFramePr>
          <p:cNvPr id="4" name="Table 4">
            <a:extLst>
              <a:ext uri="{FF2B5EF4-FFF2-40B4-BE49-F238E27FC236}">
                <a16:creationId xmlns:a16="http://schemas.microsoft.com/office/drawing/2014/main" id="{A9238732-F416-416D-87D2-DFF8EEA4644F}"/>
              </a:ext>
            </a:extLst>
          </p:cNvPr>
          <p:cNvGraphicFramePr>
            <a:graphicFrameLocks noGrp="1"/>
          </p:cNvGraphicFramePr>
          <p:nvPr>
            <p:ph idx="1"/>
            <p:extLst>
              <p:ext uri="{D42A27DB-BD31-4B8C-83A1-F6EECF244321}">
                <p14:modId xmlns:p14="http://schemas.microsoft.com/office/powerpoint/2010/main" val="4228807071"/>
              </p:ext>
            </p:extLst>
          </p:nvPr>
        </p:nvGraphicFramePr>
        <p:xfrm>
          <a:off x="368300" y="2037932"/>
          <a:ext cx="8196278" cy="3566160"/>
        </p:xfrm>
        <a:graphic>
          <a:graphicData uri="http://schemas.openxmlformats.org/drawingml/2006/table">
            <a:tbl>
              <a:tblPr firstRow="1" bandRow="1">
                <a:tableStyleId>{5C22544A-7EE6-4342-B048-85BDC9FD1C3A}</a:tableStyleId>
              </a:tblPr>
              <a:tblGrid>
                <a:gridCol w="4098139">
                  <a:extLst>
                    <a:ext uri="{9D8B030D-6E8A-4147-A177-3AD203B41FA5}">
                      <a16:colId xmlns:a16="http://schemas.microsoft.com/office/drawing/2014/main" val="672182360"/>
                    </a:ext>
                  </a:extLst>
                </a:gridCol>
                <a:gridCol w="4098139">
                  <a:extLst>
                    <a:ext uri="{9D8B030D-6E8A-4147-A177-3AD203B41FA5}">
                      <a16:colId xmlns:a16="http://schemas.microsoft.com/office/drawing/2014/main" val="327531489"/>
                    </a:ext>
                  </a:extLst>
                </a:gridCol>
              </a:tblGrid>
              <a:tr h="363067">
                <a:tc>
                  <a:txBody>
                    <a:bodyPr/>
                    <a:lstStyle/>
                    <a:p>
                      <a:r>
                        <a:rPr lang="en-SG" dirty="0"/>
                        <a:t>Tior Games Area</a:t>
                      </a:r>
                    </a:p>
                  </a:txBody>
                  <a:tcPr anchor="ctr"/>
                </a:tc>
                <a:tc>
                  <a:txBody>
                    <a:bodyPr/>
                    <a:lstStyle/>
                    <a:p>
                      <a:r>
                        <a:rPr lang="en-SG" dirty="0"/>
                        <a:t>Streaming Data Adds Value / Benefits</a:t>
                      </a:r>
                    </a:p>
                  </a:txBody>
                  <a:tcPr/>
                </a:tc>
                <a:extLst>
                  <a:ext uri="{0D108BD9-81ED-4DB2-BD59-A6C34878D82A}">
                    <a16:rowId xmlns:a16="http://schemas.microsoft.com/office/drawing/2014/main" val="2937111628"/>
                  </a:ext>
                </a:extLst>
              </a:tr>
              <a:tr h="635367">
                <a:tc>
                  <a:txBody>
                    <a:bodyPr/>
                    <a:lstStyle/>
                    <a:p>
                      <a:r>
                        <a:rPr lang="en-SG" dirty="0"/>
                        <a:t>Champion/Item Popularity</a:t>
                      </a:r>
                    </a:p>
                  </a:txBody>
                  <a:tcPr/>
                </a:tc>
                <a:tc>
                  <a:txBody>
                    <a:bodyPr/>
                    <a:lstStyle/>
                    <a:p>
                      <a:r>
                        <a:rPr lang="en-US" dirty="0"/>
                        <a:t>Track which items/champions are trending via streams</a:t>
                      </a:r>
                      <a:endParaRPr lang="en-SG" dirty="0"/>
                    </a:p>
                  </a:txBody>
                  <a:tcPr/>
                </a:tc>
                <a:extLst>
                  <a:ext uri="{0D108BD9-81ED-4DB2-BD59-A6C34878D82A}">
                    <a16:rowId xmlns:a16="http://schemas.microsoft.com/office/drawing/2014/main" val="537994496"/>
                  </a:ext>
                </a:extLst>
              </a:tr>
              <a:tr h="635367">
                <a:tc>
                  <a:txBody>
                    <a:bodyPr/>
                    <a:lstStyle/>
                    <a:p>
                      <a:r>
                        <a:rPr lang="en-SG" dirty="0"/>
                        <a:t>Promotion Effectiveness</a:t>
                      </a:r>
                    </a:p>
                  </a:txBody>
                  <a:tcPr/>
                </a:tc>
                <a:tc>
                  <a:txBody>
                    <a:bodyPr/>
                    <a:lstStyle/>
                    <a:p>
                      <a:r>
                        <a:rPr lang="en-US" dirty="0"/>
                        <a:t>Correlate in-game promo periods with viewer spikes.</a:t>
                      </a:r>
                      <a:endParaRPr lang="en-SG" dirty="0"/>
                    </a:p>
                  </a:txBody>
                  <a:tcPr/>
                </a:tc>
                <a:extLst>
                  <a:ext uri="{0D108BD9-81ED-4DB2-BD59-A6C34878D82A}">
                    <a16:rowId xmlns:a16="http://schemas.microsoft.com/office/drawing/2014/main" val="2343078349"/>
                  </a:ext>
                </a:extLst>
              </a:tr>
              <a:tr h="635367">
                <a:tc>
                  <a:txBody>
                    <a:bodyPr/>
                    <a:lstStyle/>
                    <a:p>
                      <a:r>
                        <a:rPr lang="en-SG" dirty="0"/>
                        <a:t>Event Planning</a:t>
                      </a:r>
                    </a:p>
                  </a:txBody>
                  <a:tcPr/>
                </a:tc>
                <a:tc>
                  <a:txBody>
                    <a:bodyPr/>
                    <a:lstStyle/>
                    <a:p>
                      <a:r>
                        <a:rPr lang="en-US" dirty="0"/>
                        <a:t>Use peak engagement metrics to schedule and hype events.</a:t>
                      </a:r>
                      <a:endParaRPr lang="en-SG" dirty="0"/>
                    </a:p>
                  </a:txBody>
                  <a:tcPr/>
                </a:tc>
                <a:extLst>
                  <a:ext uri="{0D108BD9-81ED-4DB2-BD59-A6C34878D82A}">
                    <a16:rowId xmlns:a16="http://schemas.microsoft.com/office/drawing/2014/main" val="3627802894"/>
                  </a:ext>
                </a:extLst>
              </a:tr>
              <a:tr h="635367">
                <a:tc>
                  <a:txBody>
                    <a:bodyPr/>
                    <a:lstStyle/>
                    <a:p>
                      <a:r>
                        <a:rPr lang="en-SG" dirty="0"/>
                        <a:t>Regional Analysis</a:t>
                      </a:r>
                    </a:p>
                  </a:txBody>
                  <a:tcPr/>
                </a:tc>
                <a:tc>
                  <a:txBody>
                    <a:bodyPr/>
                    <a:lstStyle/>
                    <a:p>
                      <a:r>
                        <a:rPr lang="en-US" dirty="0"/>
                        <a:t>Map viewer origins to match </a:t>
                      </a:r>
                      <a:r>
                        <a:rPr lang="en-US" dirty="0" err="1"/>
                        <a:t>LocationDim</a:t>
                      </a:r>
                      <a:r>
                        <a:rPr lang="en-US" dirty="0"/>
                        <a:t> trends.</a:t>
                      </a:r>
                      <a:endParaRPr lang="en-SG" dirty="0"/>
                    </a:p>
                  </a:txBody>
                  <a:tcPr/>
                </a:tc>
                <a:extLst>
                  <a:ext uri="{0D108BD9-81ED-4DB2-BD59-A6C34878D82A}">
                    <a16:rowId xmlns:a16="http://schemas.microsoft.com/office/drawing/2014/main" val="2151817582"/>
                  </a:ext>
                </a:extLst>
              </a:tr>
              <a:tr h="635367">
                <a:tc>
                  <a:txBody>
                    <a:bodyPr/>
                    <a:lstStyle/>
                    <a:p>
                      <a:r>
                        <a:rPr lang="en-US" dirty="0"/>
                        <a:t>I</a:t>
                      </a:r>
                      <a:r>
                        <a:rPr lang="en-SG" dirty="0"/>
                        <a:t>influencer ROI</a:t>
                      </a:r>
                    </a:p>
                  </a:txBody>
                  <a:tcPr/>
                </a:tc>
                <a:tc>
                  <a:txBody>
                    <a:bodyPr/>
                    <a:lstStyle/>
                    <a:p>
                      <a:r>
                        <a:rPr lang="en-US" dirty="0"/>
                        <a:t>Evaluate which streamers drive actual in-game actions.</a:t>
                      </a:r>
                      <a:endParaRPr lang="en-SG" dirty="0"/>
                    </a:p>
                  </a:txBody>
                  <a:tcPr/>
                </a:tc>
                <a:extLst>
                  <a:ext uri="{0D108BD9-81ED-4DB2-BD59-A6C34878D82A}">
                    <a16:rowId xmlns:a16="http://schemas.microsoft.com/office/drawing/2014/main" val="3862739651"/>
                  </a:ext>
                </a:extLst>
              </a:tr>
            </a:tbl>
          </a:graphicData>
        </a:graphic>
      </p:graphicFrame>
    </p:spTree>
    <p:extLst>
      <p:ext uri="{BB962C8B-B14F-4D97-AF65-F5344CB8AC3E}">
        <p14:creationId xmlns:p14="http://schemas.microsoft.com/office/powerpoint/2010/main" val="1256752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9398-5F17-4FCE-805C-C8A6505FA7FA}"/>
              </a:ext>
            </a:extLst>
          </p:cNvPr>
          <p:cNvSpPr>
            <a:spLocks noGrp="1"/>
          </p:cNvSpPr>
          <p:nvPr>
            <p:ph type="title"/>
          </p:nvPr>
        </p:nvSpPr>
        <p:spPr>
          <a:xfrm>
            <a:off x="362904" y="325925"/>
            <a:ext cx="8358309" cy="923453"/>
          </a:xfrm>
        </p:spPr>
        <p:txBody>
          <a:bodyPr/>
          <a:lstStyle/>
          <a:p>
            <a:r>
              <a:rPr lang="en-SG" sz="3200" dirty="0"/>
              <a:t>New Schema Elements / Dimensions / Integrations</a:t>
            </a:r>
            <a:br>
              <a:rPr lang="en-SG" dirty="0"/>
            </a:br>
            <a:endParaRPr lang="en-SG" dirty="0"/>
          </a:p>
        </p:txBody>
      </p:sp>
      <p:graphicFrame>
        <p:nvGraphicFramePr>
          <p:cNvPr id="5" name="Table 5">
            <a:extLst>
              <a:ext uri="{FF2B5EF4-FFF2-40B4-BE49-F238E27FC236}">
                <a16:creationId xmlns:a16="http://schemas.microsoft.com/office/drawing/2014/main" id="{5182F6EB-5F86-42F9-AEF7-9E827E2F0A4A}"/>
              </a:ext>
            </a:extLst>
          </p:cNvPr>
          <p:cNvGraphicFramePr>
            <a:graphicFrameLocks noGrp="1"/>
          </p:cNvGraphicFramePr>
          <p:nvPr>
            <p:ph idx="1"/>
            <p:extLst>
              <p:ext uri="{D42A27DB-BD31-4B8C-83A1-F6EECF244321}">
                <p14:modId xmlns:p14="http://schemas.microsoft.com/office/powerpoint/2010/main" val="2384068342"/>
              </p:ext>
            </p:extLst>
          </p:nvPr>
        </p:nvGraphicFramePr>
        <p:xfrm>
          <a:off x="368300" y="1708150"/>
          <a:ext cx="8374062" cy="4119880"/>
        </p:xfrm>
        <a:graphic>
          <a:graphicData uri="http://schemas.openxmlformats.org/drawingml/2006/table">
            <a:tbl>
              <a:tblPr firstRow="1" bandRow="1">
                <a:tableStyleId>{5C22544A-7EE6-4342-B048-85BDC9FD1C3A}</a:tableStyleId>
              </a:tblPr>
              <a:tblGrid>
                <a:gridCol w="2791354">
                  <a:extLst>
                    <a:ext uri="{9D8B030D-6E8A-4147-A177-3AD203B41FA5}">
                      <a16:colId xmlns:a16="http://schemas.microsoft.com/office/drawing/2014/main" val="4062606036"/>
                    </a:ext>
                  </a:extLst>
                </a:gridCol>
                <a:gridCol w="1258437">
                  <a:extLst>
                    <a:ext uri="{9D8B030D-6E8A-4147-A177-3AD203B41FA5}">
                      <a16:colId xmlns:a16="http://schemas.microsoft.com/office/drawing/2014/main" val="643525453"/>
                    </a:ext>
                  </a:extLst>
                </a:gridCol>
                <a:gridCol w="4324271">
                  <a:extLst>
                    <a:ext uri="{9D8B030D-6E8A-4147-A177-3AD203B41FA5}">
                      <a16:colId xmlns:a16="http://schemas.microsoft.com/office/drawing/2014/main" val="4251401471"/>
                    </a:ext>
                  </a:extLst>
                </a:gridCol>
              </a:tblGrid>
              <a:tr h="370840">
                <a:tc>
                  <a:txBody>
                    <a:bodyPr/>
                    <a:lstStyle/>
                    <a:p>
                      <a:r>
                        <a:rPr lang="en-SG" dirty="0"/>
                        <a:t>Table Name</a:t>
                      </a:r>
                    </a:p>
                  </a:txBody>
                  <a:tcPr anchor="ctr"/>
                </a:tc>
                <a:tc>
                  <a:txBody>
                    <a:bodyPr/>
                    <a:lstStyle/>
                    <a:p>
                      <a:r>
                        <a:rPr lang="en-SG" dirty="0"/>
                        <a:t>Type</a:t>
                      </a:r>
                    </a:p>
                  </a:txBody>
                  <a:tcPr/>
                </a:tc>
                <a:tc>
                  <a:txBody>
                    <a:bodyPr/>
                    <a:lstStyle/>
                    <a:p>
                      <a:r>
                        <a:rPr lang="en-SG" dirty="0"/>
                        <a:t>Description</a:t>
                      </a:r>
                    </a:p>
                  </a:txBody>
                  <a:tcPr/>
                </a:tc>
                <a:extLst>
                  <a:ext uri="{0D108BD9-81ED-4DB2-BD59-A6C34878D82A}">
                    <a16:rowId xmlns:a16="http://schemas.microsoft.com/office/drawing/2014/main" val="2615263869"/>
                  </a:ext>
                </a:extLst>
              </a:tr>
              <a:tr h="370840">
                <a:tc>
                  <a:txBody>
                    <a:bodyPr/>
                    <a:lstStyle/>
                    <a:p>
                      <a:r>
                        <a:rPr lang="en-SG" b="1" i="1" dirty="0" err="1">
                          <a:solidFill>
                            <a:srgbClr val="FF0000"/>
                          </a:solidFill>
                        </a:rPr>
                        <a:t>StreamingMetricsFact</a:t>
                      </a:r>
                      <a:endParaRPr lang="en-SG" b="1" i="1" dirty="0">
                        <a:solidFill>
                          <a:srgbClr val="FF0000"/>
                        </a:solidFill>
                      </a:endParaRPr>
                    </a:p>
                  </a:txBody>
                  <a:tcPr/>
                </a:tc>
                <a:tc>
                  <a:txBody>
                    <a:bodyPr/>
                    <a:lstStyle/>
                    <a:p>
                      <a:r>
                        <a:rPr lang="en-SG" dirty="0"/>
                        <a:t>Fact Table</a:t>
                      </a:r>
                    </a:p>
                  </a:txBody>
                  <a:tcPr/>
                </a:tc>
                <a:tc>
                  <a:txBody>
                    <a:bodyPr/>
                    <a:lstStyle/>
                    <a:p>
                      <a:r>
                        <a:rPr lang="en-US" dirty="0"/>
                        <a:t>Contains measurable, quantitative streaming data (e.g., views, watch time, revenue).</a:t>
                      </a:r>
                      <a:endParaRPr lang="en-SG" dirty="0"/>
                    </a:p>
                  </a:txBody>
                  <a:tcPr/>
                </a:tc>
                <a:extLst>
                  <a:ext uri="{0D108BD9-81ED-4DB2-BD59-A6C34878D82A}">
                    <a16:rowId xmlns:a16="http://schemas.microsoft.com/office/drawing/2014/main" val="3365948514"/>
                  </a:ext>
                </a:extLst>
              </a:tr>
              <a:tr h="370840">
                <a:tc>
                  <a:txBody>
                    <a:bodyPr/>
                    <a:lstStyle/>
                    <a:p>
                      <a:r>
                        <a:rPr lang="en-SG" b="1" i="1" dirty="0" err="1">
                          <a:solidFill>
                            <a:srgbClr val="FF0000"/>
                          </a:solidFill>
                        </a:rPr>
                        <a:t>StreamingEventDim</a:t>
                      </a:r>
                      <a:endParaRPr lang="en-SG" b="1" i="1" dirty="0">
                        <a:solidFill>
                          <a:srgbClr val="FF0000"/>
                        </a:solidFill>
                      </a:endParaRPr>
                    </a:p>
                  </a:txBody>
                  <a:tcPr/>
                </a:tc>
                <a:tc>
                  <a:txBody>
                    <a:bodyPr/>
                    <a:lstStyle/>
                    <a:p>
                      <a:r>
                        <a:rPr lang="en-SG" dirty="0"/>
                        <a:t>Dimension</a:t>
                      </a:r>
                    </a:p>
                  </a:txBody>
                  <a:tcPr/>
                </a:tc>
                <a:tc>
                  <a:txBody>
                    <a:bodyPr/>
                    <a:lstStyle/>
                    <a:p>
                      <a:r>
                        <a:rPr lang="en-US" dirty="0"/>
                        <a:t>Contains metadata about the streaming event (e.g., event name, type, location).</a:t>
                      </a:r>
                      <a:endParaRPr lang="en-SG" dirty="0"/>
                    </a:p>
                  </a:txBody>
                  <a:tcPr/>
                </a:tc>
                <a:extLst>
                  <a:ext uri="{0D108BD9-81ED-4DB2-BD59-A6C34878D82A}">
                    <a16:rowId xmlns:a16="http://schemas.microsoft.com/office/drawing/2014/main" val="4257641207"/>
                  </a:ext>
                </a:extLst>
              </a:tr>
              <a:tr h="370840">
                <a:tc>
                  <a:txBody>
                    <a:bodyPr/>
                    <a:lstStyle/>
                    <a:p>
                      <a:r>
                        <a:rPr lang="en-SG" dirty="0" err="1"/>
                        <a:t>DateDim</a:t>
                      </a:r>
                      <a:endParaRPr lang="en-SG" dirty="0"/>
                    </a:p>
                  </a:txBody>
                  <a:tcPr/>
                </a:tc>
                <a:tc>
                  <a:txBody>
                    <a:bodyPr/>
                    <a:lstStyle/>
                    <a:p>
                      <a:r>
                        <a:rPr lang="en-SG" dirty="0"/>
                        <a:t>Dimension</a:t>
                      </a:r>
                    </a:p>
                  </a:txBody>
                  <a:tcPr/>
                </a:tc>
                <a:tc>
                  <a:txBody>
                    <a:bodyPr/>
                    <a:lstStyle/>
                    <a:p>
                      <a:r>
                        <a:rPr lang="en-US" dirty="0"/>
                        <a:t>Calendar information (e.g., date, month, year, week number).</a:t>
                      </a:r>
                      <a:endParaRPr lang="en-SG" dirty="0"/>
                    </a:p>
                  </a:txBody>
                  <a:tcPr/>
                </a:tc>
                <a:extLst>
                  <a:ext uri="{0D108BD9-81ED-4DB2-BD59-A6C34878D82A}">
                    <a16:rowId xmlns:a16="http://schemas.microsoft.com/office/drawing/2014/main" val="2247635779"/>
                  </a:ext>
                </a:extLst>
              </a:tr>
              <a:tr h="370840">
                <a:tc>
                  <a:txBody>
                    <a:bodyPr/>
                    <a:lstStyle/>
                    <a:p>
                      <a:r>
                        <a:rPr lang="en-SG" dirty="0" err="1"/>
                        <a:t>ChampionDim</a:t>
                      </a:r>
                      <a:endParaRPr lang="en-SG" dirty="0"/>
                    </a:p>
                  </a:txBody>
                  <a:tcPr/>
                </a:tc>
                <a:tc>
                  <a:txBody>
                    <a:bodyPr/>
                    <a:lstStyle/>
                    <a:p>
                      <a:r>
                        <a:rPr lang="en-SG" dirty="0"/>
                        <a:t>Dimension</a:t>
                      </a:r>
                    </a:p>
                  </a:txBody>
                  <a:tcPr/>
                </a:tc>
                <a:tc>
                  <a:txBody>
                    <a:bodyPr/>
                    <a:lstStyle/>
                    <a:p>
                      <a:r>
                        <a:rPr lang="en-US" dirty="0"/>
                        <a:t>Details about the champion(s) featured in the stream (e.g., name, rank, nationality).</a:t>
                      </a:r>
                      <a:endParaRPr lang="en-SG" dirty="0"/>
                    </a:p>
                  </a:txBody>
                  <a:tcPr/>
                </a:tc>
                <a:extLst>
                  <a:ext uri="{0D108BD9-81ED-4DB2-BD59-A6C34878D82A}">
                    <a16:rowId xmlns:a16="http://schemas.microsoft.com/office/drawing/2014/main" val="1989102726"/>
                  </a:ext>
                </a:extLst>
              </a:tr>
              <a:tr h="370840">
                <a:tc>
                  <a:txBody>
                    <a:bodyPr/>
                    <a:lstStyle/>
                    <a:p>
                      <a:r>
                        <a:rPr lang="en-SG" dirty="0" err="1"/>
                        <a:t>PromotionDim</a:t>
                      </a:r>
                      <a:endParaRPr lang="en-SG" dirty="0"/>
                    </a:p>
                  </a:txBody>
                  <a:tcPr/>
                </a:tc>
                <a:tc>
                  <a:txBody>
                    <a:bodyPr/>
                    <a:lstStyle/>
                    <a:p>
                      <a:r>
                        <a:rPr lang="en-SG" dirty="0"/>
                        <a:t>Dimension</a:t>
                      </a:r>
                    </a:p>
                  </a:txBody>
                  <a:tcPr/>
                </a:tc>
                <a:tc>
                  <a:txBody>
                    <a:bodyPr/>
                    <a:lstStyle/>
                    <a:p>
                      <a:r>
                        <a:rPr lang="en-US" dirty="0"/>
                        <a:t>Metadata on promotions or marketing tied to the event (e.g., campaign name, discount rate).</a:t>
                      </a:r>
                      <a:endParaRPr lang="en-SG" dirty="0"/>
                    </a:p>
                  </a:txBody>
                  <a:tcPr/>
                </a:tc>
                <a:extLst>
                  <a:ext uri="{0D108BD9-81ED-4DB2-BD59-A6C34878D82A}">
                    <a16:rowId xmlns:a16="http://schemas.microsoft.com/office/drawing/2014/main" val="32737768"/>
                  </a:ext>
                </a:extLst>
              </a:tr>
            </a:tbl>
          </a:graphicData>
        </a:graphic>
      </p:graphicFrame>
    </p:spTree>
    <p:extLst>
      <p:ext uri="{BB962C8B-B14F-4D97-AF65-F5344CB8AC3E}">
        <p14:creationId xmlns:p14="http://schemas.microsoft.com/office/powerpoint/2010/main" val="419538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F1BC0E6-1A02-413A-BBC1-9CAF427CAF19}"/>
              </a:ext>
            </a:extLst>
          </p:cNvPr>
          <p:cNvPicPr>
            <a:picLocks noGrp="1" noChangeAspect="1"/>
          </p:cNvPicPr>
          <p:nvPr>
            <p:ph idx="1"/>
          </p:nvPr>
        </p:nvPicPr>
        <p:blipFill>
          <a:blip r:embed="rId2"/>
          <a:stretch>
            <a:fillRect/>
          </a:stretch>
        </p:blipFill>
        <p:spPr>
          <a:xfrm>
            <a:off x="214391" y="1258307"/>
            <a:ext cx="8374063" cy="2580362"/>
          </a:xfrm>
        </p:spPr>
      </p:pic>
      <p:sp>
        <p:nvSpPr>
          <p:cNvPr id="13" name="TextBox 12">
            <a:extLst>
              <a:ext uri="{FF2B5EF4-FFF2-40B4-BE49-F238E27FC236}">
                <a16:creationId xmlns:a16="http://schemas.microsoft.com/office/drawing/2014/main" id="{E6F88AC1-71E2-417F-81C4-9E4E7A1FD760}"/>
              </a:ext>
            </a:extLst>
          </p:cNvPr>
          <p:cNvSpPr txBox="1"/>
          <p:nvPr/>
        </p:nvSpPr>
        <p:spPr>
          <a:xfrm>
            <a:off x="3186820" y="3838669"/>
            <a:ext cx="5169529" cy="3108543"/>
          </a:xfrm>
          <a:prstGeom prst="rect">
            <a:avLst/>
          </a:prstGeom>
          <a:noFill/>
        </p:spPr>
        <p:txBody>
          <a:bodyPr wrap="square">
            <a:spAutoFit/>
          </a:bodyPr>
          <a:lstStyle/>
          <a:p>
            <a:r>
              <a:rPr lang="en-SG" sz="1400" dirty="0">
                <a:solidFill>
                  <a:srgbClr val="FF0000"/>
                </a:solidFill>
              </a:rPr>
              <a:t>+--------------+     +--------------------+     +---------------+</a:t>
            </a:r>
          </a:p>
          <a:p>
            <a:r>
              <a:rPr lang="en-SG" sz="1400" dirty="0">
                <a:solidFill>
                  <a:srgbClr val="FF0000"/>
                </a:solidFill>
              </a:rPr>
              <a:t>| Streaming    |     | </a:t>
            </a:r>
            <a:r>
              <a:rPr lang="en-SG" sz="1400" dirty="0" err="1">
                <a:solidFill>
                  <a:srgbClr val="FF0000"/>
                </a:solidFill>
              </a:rPr>
              <a:t>StreamingMetrics</a:t>
            </a:r>
            <a:r>
              <a:rPr lang="en-SG" sz="1400" dirty="0">
                <a:solidFill>
                  <a:srgbClr val="FF0000"/>
                </a:solidFill>
              </a:rPr>
              <a:t>   |     |   Champion    |</a:t>
            </a:r>
          </a:p>
          <a:p>
            <a:r>
              <a:rPr lang="en-SG" sz="1400" dirty="0">
                <a:solidFill>
                  <a:srgbClr val="FF0000"/>
                </a:solidFill>
              </a:rPr>
              <a:t>| </a:t>
            </a:r>
            <a:r>
              <a:rPr lang="en-SG" sz="1400" dirty="0" err="1">
                <a:solidFill>
                  <a:srgbClr val="FF0000"/>
                </a:solidFill>
              </a:rPr>
              <a:t>EventDim</a:t>
            </a:r>
            <a:r>
              <a:rPr lang="en-SG" sz="1400" dirty="0">
                <a:solidFill>
                  <a:srgbClr val="FF0000"/>
                </a:solidFill>
              </a:rPr>
              <a:t>     |&lt;---&gt;|     Fact Table     |&lt;---&gt;|     Dim        |</a:t>
            </a:r>
          </a:p>
          <a:p>
            <a:r>
              <a:rPr lang="en-SG" sz="1400" dirty="0">
                <a:solidFill>
                  <a:srgbClr val="FF0000"/>
                </a:solidFill>
              </a:rPr>
              <a:t>| (</a:t>
            </a:r>
            <a:r>
              <a:rPr lang="en-SG" sz="1400" dirty="0" err="1">
                <a:solidFill>
                  <a:srgbClr val="FF0000"/>
                </a:solidFill>
              </a:rPr>
              <a:t>event_key</a:t>
            </a:r>
            <a:r>
              <a:rPr lang="en-SG" sz="1400" dirty="0">
                <a:solidFill>
                  <a:srgbClr val="FF0000"/>
                </a:solidFill>
              </a:rPr>
              <a:t>)  |     |  (FKs + measures)  |     | (</a:t>
            </a:r>
            <a:r>
              <a:rPr lang="en-SG" sz="1400" dirty="0" err="1">
                <a:solidFill>
                  <a:srgbClr val="FF0000"/>
                </a:solidFill>
              </a:rPr>
              <a:t>champion_key</a:t>
            </a:r>
            <a:r>
              <a:rPr lang="en-SG" sz="1400" dirty="0">
                <a:solidFill>
                  <a:srgbClr val="FF0000"/>
                </a:solidFill>
              </a:rPr>
              <a:t>)|</a:t>
            </a:r>
          </a:p>
          <a:p>
            <a:r>
              <a:rPr lang="en-SG" sz="1400" dirty="0">
                <a:solidFill>
                  <a:srgbClr val="FF0000"/>
                </a:solidFill>
              </a:rPr>
              <a:t>+--------------+     +--------------------+     +---------------+</a:t>
            </a:r>
          </a:p>
          <a:p>
            <a:r>
              <a:rPr lang="en-SG" sz="1400" dirty="0">
                <a:solidFill>
                  <a:srgbClr val="FF0000"/>
                </a:solidFill>
              </a:rPr>
              <a:t>                            ^     ^</a:t>
            </a:r>
          </a:p>
          <a:p>
            <a:r>
              <a:rPr lang="en-SG" sz="1400" dirty="0">
                <a:solidFill>
                  <a:srgbClr val="FF0000"/>
                </a:solidFill>
              </a:rPr>
              <a:t>                            |     |</a:t>
            </a:r>
          </a:p>
          <a:p>
            <a:r>
              <a:rPr lang="en-SG" sz="1400" dirty="0">
                <a:solidFill>
                  <a:srgbClr val="FF0000"/>
                </a:solidFill>
              </a:rPr>
              <a:t>                      +-----------+-----------+</a:t>
            </a:r>
          </a:p>
          <a:p>
            <a:r>
              <a:rPr lang="en-SG" sz="1400" dirty="0">
                <a:solidFill>
                  <a:srgbClr val="FF0000"/>
                </a:solidFill>
              </a:rPr>
              <a:t>                      |                       |</a:t>
            </a:r>
          </a:p>
          <a:p>
            <a:r>
              <a:rPr lang="en-SG" sz="1400" dirty="0">
                <a:solidFill>
                  <a:srgbClr val="FF0000"/>
                </a:solidFill>
              </a:rPr>
              <a:t>                 +---------+           +--------------+</a:t>
            </a:r>
          </a:p>
          <a:p>
            <a:r>
              <a:rPr lang="en-SG" sz="1400" dirty="0">
                <a:solidFill>
                  <a:srgbClr val="FF0000"/>
                </a:solidFill>
              </a:rPr>
              <a:t>                 | </a:t>
            </a:r>
            <a:r>
              <a:rPr lang="en-SG" sz="1400" dirty="0" err="1">
                <a:solidFill>
                  <a:srgbClr val="FF0000"/>
                </a:solidFill>
              </a:rPr>
              <a:t>DateDim</a:t>
            </a:r>
            <a:r>
              <a:rPr lang="en-SG" sz="1400" dirty="0">
                <a:solidFill>
                  <a:srgbClr val="FF0000"/>
                </a:solidFill>
              </a:rPr>
              <a:t> |           | </a:t>
            </a:r>
            <a:r>
              <a:rPr lang="en-SG" sz="1400" dirty="0" err="1">
                <a:solidFill>
                  <a:srgbClr val="FF0000"/>
                </a:solidFill>
              </a:rPr>
              <a:t>PromotionDim</a:t>
            </a:r>
            <a:r>
              <a:rPr lang="en-SG" sz="1400" dirty="0">
                <a:solidFill>
                  <a:srgbClr val="FF0000"/>
                </a:solidFill>
              </a:rPr>
              <a:t> |</a:t>
            </a:r>
          </a:p>
          <a:p>
            <a:r>
              <a:rPr lang="en-SG" sz="1400" dirty="0">
                <a:solidFill>
                  <a:srgbClr val="FF0000"/>
                </a:solidFill>
              </a:rPr>
              <a:t>                 | (date_  |           | (promotion_  |</a:t>
            </a:r>
          </a:p>
          <a:p>
            <a:r>
              <a:rPr lang="en-SG" sz="1400" dirty="0">
                <a:solidFill>
                  <a:srgbClr val="FF0000"/>
                </a:solidFill>
              </a:rPr>
              <a:t>                 |  key)   |           | key)         |</a:t>
            </a:r>
          </a:p>
          <a:p>
            <a:r>
              <a:rPr lang="en-SG" sz="1400" dirty="0">
                <a:solidFill>
                  <a:srgbClr val="FF0000"/>
                </a:solidFill>
              </a:rPr>
              <a:t>                 +---------+           +--------------+</a:t>
            </a:r>
          </a:p>
        </p:txBody>
      </p:sp>
      <p:sp>
        <p:nvSpPr>
          <p:cNvPr id="15" name="TextBox 14">
            <a:extLst>
              <a:ext uri="{FF2B5EF4-FFF2-40B4-BE49-F238E27FC236}">
                <a16:creationId xmlns:a16="http://schemas.microsoft.com/office/drawing/2014/main" id="{D7F99187-6522-4FC1-ACF7-1DB496C34934}"/>
              </a:ext>
            </a:extLst>
          </p:cNvPr>
          <p:cNvSpPr txBox="1"/>
          <p:nvPr/>
        </p:nvSpPr>
        <p:spPr>
          <a:xfrm>
            <a:off x="214391" y="334978"/>
            <a:ext cx="8374063" cy="923330"/>
          </a:xfrm>
          <a:prstGeom prst="rect">
            <a:avLst/>
          </a:prstGeom>
          <a:noFill/>
        </p:spPr>
        <p:txBody>
          <a:bodyPr wrap="square">
            <a:spAutoFit/>
          </a:bodyPr>
          <a:lstStyle/>
          <a:p>
            <a:pPr algn="just"/>
            <a:r>
              <a:rPr lang="en-SG" dirty="0"/>
              <a:t>This query retrieves performance metrics for streaming events, enriched with descriptive details about event, date, champion, and promotion, but only for events that occurred between January 1, 2025, and June 1, 2025.</a:t>
            </a:r>
          </a:p>
        </p:txBody>
      </p:sp>
    </p:spTree>
    <p:extLst>
      <p:ext uri="{BB962C8B-B14F-4D97-AF65-F5344CB8AC3E}">
        <p14:creationId xmlns:p14="http://schemas.microsoft.com/office/powerpoint/2010/main" val="24390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D019-4320-4CC9-9276-E01B859DB80C}"/>
              </a:ext>
            </a:extLst>
          </p:cNvPr>
          <p:cNvSpPr>
            <a:spLocks noGrp="1"/>
          </p:cNvSpPr>
          <p:nvPr>
            <p:ph type="title"/>
          </p:nvPr>
        </p:nvSpPr>
        <p:spPr>
          <a:xfrm>
            <a:off x="362904" y="560367"/>
            <a:ext cx="8358309" cy="580370"/>
          </a:xfrm>
        </p:spPr>
        <p:txBody>
          <a:bodyPr/>
          <a:lstStyle/>
          <a:p>
            <a:r>
              <a:rPr lang="en-SG" dirty="0"/>
              <a:t>Challenges &amp; Mitigation</a:t>
            </a:r>
          </a:p>
        </p:txBody>
      </p:sp>
      <p:graphicFrame>
        <p:nvGraphicFramePr>
          <p:cNvPr id="4" name="Table 4">
            <a:extLst>
              <a:ext uri="{FF2B5EF4-FFF2-40B4-BE49-F238E27FC236}">
                <a16:creationId xmlns:a16="http://schemas.microsoft.com/office/drawing/2014/main" id="{91E4278B-F2ED-4615-AAEC-13516F84B721}"/>
              </a:ext>
            </a:extLst>
          </p:cNvPr>
          <p:cNvGraphicFramePr>
            <a:graphicFrameLocks noGrp="1"/>
          </p:cNvGraphicFramePr>
          <p:nvPr>
            <p:ph idx="1"/>
            <p:extLst>
              <p:ext uri="{D42A27DB-BD31-4B8C-83A1-F6EECF244321}">
                <p14:modId xmlns:p14="http://schemas.microsoft.com/office/powerpoint/2010/main" val="2373939327"/>
              </p:ext>
            </p:extLst>
          </p:nvPr>
        </p:nvGraphicFramePr>
        <p:xfrm>
          <a:off x="368300" y="1285592"/>
          <a:ext cx="8374062" cy="2143409"/>
        </p:xfrm>
        <a:graphic>
          <a:graphicData uri="http://schemas.openxmlformats.org/drawingml/2006/table">
            <a:tbl>
              <a:tblPr firstRow="1" bandRow="1">
                <a:tableStyleId>{5C22544A-7EE6-4342-B048-85BDC9FD1C3A}</a:tableStyleId>
              </a:tblPr>
              <a:tblGrid>
                <a:gridCol w="3986417">
                  <a:extLst>
                    <a:ext uri="{9D8B030D-6E8A-4147-A177-3AD203B41FA5}">
                      <a16:colId xmlns:a16="http://schemas.microsoft.com/office/drawing/2014/main" val="3410015512"/>
                    </a:ext>
                  </a:extLst>
                </a:gridCol>
                <a:gridCol w="4387645">
                  <a:extLst>
                    <a:ext uri="{9D8B030D-6E8A-4147-A177-3AD203B41FA5}">
                      <a16:colId xmlns:a16="http://schemas.microsoft.com/office/drawing/2014/main" val="2302235919"/>
                    </a:ext>
                  </a:extLst>
                </a:gridCol>
              </a:tblGrid>
              <a:tr h="372767">
                <a:tc>
                  <a:txBody>
                    <a:bodyPr/>
                    <a:lstStyle/>
                    <a:p>
                      <a:r>
                        <a:rPr lang="en-SG" dirty="0"/>
                        <a:t>Challenge</a:t>
                      </a:r>
                    </a:p>
                  </a:txBody>
                  <a:tcPr/>
                </a:tc>
                <a:tc>
                  <a:txBody>
                    <a:bodyPr/>
                    <a:lstStyle/>
                    <a:p>
                      <a:r>
                        <a:rPr lang="en-SG" dirty="0"/>
                        <a:t>Solution</a:t>
                      </a:r>
                    </a:p>
                  </a:txBody>
                  <a:tcPr/>
                </a:tc>
                <a:extLst>
                  <a:ext uri="{0D108BD9-81ED-4DB2-BD59-A6C34878D82A}">
                    <a16:rowId xmlns:a16="http://schemas.microsoft.com/office/drawing/2014/main" val="446688394"/>
                  </a:ext>
                </a:extLst>
              </a:tr>
              <a:tr h="652341">
                <a:tc>
                  <a:txBody>
                    <a:bodyPr/>
                    <a:lstStyle/>
                    <a:p>
                      <a:r>
                        <a:rPr lang="en-SG" dirty="0"/>
                        <a:t>Data Format</a:t>
                      </a:r>
                    </a:p>
                  </a:txBody>
                  <a:tcPr anchor="ctr"/>
                </a:tc>
                <a:tc>
                  <a:txBody>
                    <a:bodyPr/>
                    <a:lstStyle/>
                    <a:p>
                      <a:r>
                        <a:rPr lang="en-US" dirty="0"/>
                        <a:t>Use ETL pipelines to transform JSON to SQL</a:t>
                      </a:r>
                    </a:p>
                  </a:txBody>
                  <a:tcPr anchor="ctr"/>
                </a:tc>
                <a:extLst>
                  <a:ext uri="{0D108BD9-81ED-4DB2-BD59-A6C34878D82A}">
                    <a16:rowId xmlns:a16="http://schemas.microsoft.com/office/drawing/2014/main" val="3498048580"/>
                  </a:ext>
                </a:extLst>
              </a:tr>
              <a:tr h="372767">
                <a:tc>
                  <a:txBody>
                    <a:bodyPr/>
                    <a:lstStyle/>
                    <a:p>
                      <a:r>
                        <a:rPr lang="en-SG" dirty="0"/>
                        <a:t>Naming Inconsistencies</a:t>
                      </a:r>
                    </a:p>
                  </a:txBody>
                  <a:tcPr anchor="ctr"/>
                </a:tc>
                <a:tc>
                  <a:txBody>
                    <a:bodyPr/>
                    <a:lstStyle/>
                    <a:p>
                      <a:r>
                        <a:rPr lang="en-SG" dirty="0"/>
                        <a:t>Champion alias mapping table</a:t>
                      </a:r>
                    </a:p>
                  </a:txBody>
                  <a:tcPr anchor="ctr"/>
                </a:tc>
                <a:extLst>
                  <a:ext uri="{0D108BD9-81ED-4DB2-BD59-A6C34878D82A}">
                    <a16:rowId xmlns:a16="http://schemas.microsoft.com/office/drawing/2014/main" val="2689288190"/>
                  </a:ext>
                </a:extLst>
              </a:tr>
              <a:tr h="372767">
                <a:tc>
                  <a:txBody>
                    <a:bodyPr/>
                    <a:lstStyle/>
                    <a:p>
                      <a:r>
                        <a:rPr lang="en-SG" dirty="0"/>
                        <a:t>API Rate Limits</a:t>
                      </a:r>
                    </a:p>
                  </a:txBody>
                  <a:tcPr anchor="ctr"/>
                </a:tc>
                <a:tc>
                  <a:txBody>
                    <a:bodyPr/>
                    <a:lstStyle/>
                    <a:p>
                      <a:r>
                        <a:rPr lang="en-US" dirty="0"/>
                        <a:t>Schedule batch fetches, implement retries</a:t>
                      </a:r>
                    </a:p>
                  </a:txBody>
                  <a:tcPr anchor="ctr"/>
                </a:tc>
                <a:extLst>
                  <a:ext uri="{0D108BD9-81ED-4DB2-BD59-A6C34878D82A}">
                    <a16:rowId xmlns:a16="http://schemas.microsoft.com/office/drawing/2014/main" val="1963061033"/>
                  </a:ext>
                </a:extLst>
              </a:tr>
              <a:tr h="372767">
                <a:tc>
                  <a:txBody>
                    <a:bodyPr/>
                    <a:lstStyle/>
                    <a:p>
                      <a:r>
                        <a:rPr lang="en-SG" dirty="0"/>
                        <a:t>Data Volume</a:t>
                      </a:r>
                    </a:p>
                  </a:txBody>
                  <a:tcPr anchor="ctr"/>
                </a:tc>
                <a:tc>
                  <a:txBody>
                    <a:bodyPr/>
                    <a:lstStyle/>
                    <a:p>
                      <a:r>
                        <a:rPr lang="en-US" dirty="0"/>
                        <a:t>Use incremental loads &amp; cloud storage</a:t>
                      </a:r>
                    </a:p>
                  </a:txBody>
                  <a:tcPr anchor="ctr"/>
                </a:tc>
                <a:extLst>
                  <a:ext uri="{0D108BD9-81ED-4DB2-BD59-A6C34878D82A}">
                    <a16:rowId xmlns:a16="http://schemas.microsoft.com/office/drawing/2014/main" val="1009747368"/>
                  </a:ext>
                </a:extLst>
              </a:tr>
            </a:tbl>
          </a:graphicData>
        </a:graphic>
      </p:graphicFrame>
      <p:sp>
        <p:nvSpPr>
          <p:cNvPr id="13" name="TextBox 12">
            <a:extLst>
              <a:ext uri="{FF2B5EF4-FFF2-40B4-BE49-F238E27FC236}">
                <a16:creationId xmlns:a16="http://schemas.microsoft.com/office/drawing/2014/main" id="{4DDB72CC-09F8-41D8-AE5C-1203EB31AF94}"/>
              </a:ext>
            </a:extLst>
          </p:cNvPr>
          <p:cNvSpPr txBox="1"/>
          <p:nvPr/>
        </p:nvSpPr>
        <p:spPr>
          <a:xfrm>
            <a:off x="401637" y="3865829"/>
            <a:ext cx="8319576" cy="2154436"/>
          </a:xfrm>
          <a:prstGeom prst="rect">
            <a:avLst/>
          </a:prstGeom>
          <a:noFill/>
        </p:spPr>
        <p:txBody>
          <a:bodyPr wrap="square">
            <a:spAutoFit/>
          </a:bodyPr>
          <a:lstStyle/>
          <a:p>
            <a:r>
              <a:rPr lang="en-SG" sz="4400" spc="70" dirty="0">
                <a:solidFill>
                  <a:schemeClr val="tx2"/>
                </a:solidFill>
                <a:latin typeface="Calibri bold" panose="020F0702030404030204" pitchFamily="34" charset="0"/>
                <a:cs typeface="Calibri bold" panose="020F0702030404030204" pitchFamily="34" charset="0"/>
              </a:rPr>
              <a:t>Conclusion</a:t>
            </a:r>
          </a:p>
          <a:p>
            <a:endParaRPr lang="en-SG" dirty="0"/>
          </a:p>
          <a:p>
            <a:pPr marL="342900" indent="-342900">
              <a:buFont typeface="+mj-lt"/>
              <a:buAutoNum type="alphaUcPeriod"/>
            </a:pPr>
            <a:r>
              <a:rPr lang="en-SG" dirty="0"/>
              <a:t>Integrating streaming platform data positions Tior Games for more data-driven, real-time decision-making.</a:t>
            </a:r>
          </a:p>
          <a:p>
            <a:pPr marL="342900" indent="-342900">
              <a:buFont typeface="+mj-lt"/>
              <a:buAutoNum type="alphaUcPeriod"/>
            </a:pPr>
            <a:r>
              <a:rPr lang="en-SG" dirty="0"/>
              <a:t>Boosts marketing ROI, enhances player engagement strategies, and strengthens competitive edge.</a:t>
            </a:r>
          </a:p>
        </p:txBody>
      </p:sp>
    </p:spTree>
    <p:extLst>
      <p:ext uri="{BB962C8B-B14F-4D97-AF65-F5344CB8AC3E}">
        <p14:creationId xmlns:p14="http://schemas.microsoft.com/office/powerpoint/2010/main" val="1260412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GB" dirty="0"/>
              <a:t>Thank you for listening</a:t>
            </a:r>
          </a:p>
          <a:p>
            <a:endParaRPr lang="en-GB" dirty="0"/>
          </a:p>
          <a:p>
            <a:r>
              <a:rPr lang="en-GB" sz="3200" i="1" dirty="0"/>
              <a:t>Questions</a:t>
            </a:r>
            <a:r>
              <a:rPr lang="en-GB" sz="3200" dirty="0"/>
              <a:t> ?</a:t>
            </a:r>
          </a:p>
        </p:txBody>
      </p:sp>
      <p:pic>
        <p:nvPicPr>
          <p:cNvPr id="9" name="Picture 2" descr="C:\Users\wokersl\Documents\Downloads\Chrome Downloads\57975 (1).jpg"/>
          <p:cNvPicPr>
            <a:picLocks noChangeAspect="1" noChangeArrowheads="1"/>
          </p:cNvPicPr>
          <p:nvPr/>
        </p:nvPicPr>
        <p:blipFill rotWithShape="1">
          <a:blip r:embed="rId2">
            <a:extLst>
              <a:ext uri="{28A0092B-C50C-407E-A947-70E740481C1C}">
                <a14:useLocalDpi xmlns:a14="http://schemas.microsoft.com/office/drawing/2010/main" val="0"/>
              </a:ext>
            </a:extLst>
          </a:blip>
          <a:srcRect l="255" r="-255" b="808"/>
          <a:stretch/>
        </p:blipFill>
        <p:spPr bwMode="auto">
          <a:xfrm>
            <a:off x="4897087" y="566738"/>
            <a:ext cx="3913538" cy="556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1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04" y="108643"/>
            <a:ext cx="8358309" cy="959666"/>
          </a:xfrm>
        </p:spPr>
        <p:txBody>
          <a:bodyPr/>
          <a:lstStyle/>
          <a:p>
            <a:pPr>
              <a:lnSpc>
                <a:spcPct val="115000"/>
              </a:lnSpc>
              <a:spcBef>
                <a:spcPts val="1800"/>
              </a:spcBef>
              <a:spcAft>
                <a:spcPts val="600"/>
              </a:spcAft>
            </a:pPr>
            <a:r>
              <a:rPr lang="en-SG" sz="1800" b="1" dirty="0">
                <a:solidFill>
                  <a:srgbClr val="000000"/>
                </a:solidFill>
                <a:latin typeface="Arial" panose="020B0604020202020204" pitchFamily="34" charset="0"/>
              </a:rPr>
              <a:t>Query</a:t>
            </a:r>
            <a:r>
              <a:rPr lang="en-SG" sz="1800" b="1" dirty="0">
                <a:solidFill>
                  <a:srgbClr val="000000"/>
                </a:solidFill>
                <a:effectLst/>
                <a:latin typeface="Arial" panose="020B0604020202020204" pitchFamily="34" charset="0"/>
              </a:rPr>
              <a:t> 1</a:t>
            </a:r>
            <a:br>
              <a:rPr lang="en-SG" sz="1800" b="1" dirty="0">
                <a:solidFill>
                  <a:srgbClr val="000000"/>
                </a:solidFill>
                <a:effectLst/>
                <a:latin typeface="Arial" panose="020B0604020202020204" pitchFamily="34" charset="0"/>
              </a:rPr>
            </a:br>
            <a:r>
              <a:rPr lang="en-US" sz="1400" dirty="0">
                <a:solidFill>
                  <a:srgbClr val="000000"/>
                </a:solidFill>
                <a:effectLst/>
                <a:latin typeface="Arial" panose="020B0604020202020204" pitchFamily="34" charset="0"/>
                <a:ea typeface="Times New Roman" panose="02020603050405020304" pitchFamily="18" charset="0"/>
              </a:rPr>
              <a:t>Top Revenue Generating Games This Year</a:t>
            </a:r>
            <a:br>
              <a:rPr lang="en-SG" sz="1800" dirty="0">
                <a:effectLst/>
                <a:latin typeface="Arial" panose="020B0604020202020204" pitchFamily="34" charset="0"/>
                <a:ea typeface="Arial" panose="020B0604020202020204" pitchFamily="34" charset="0"/>
              </a:rPr>
            </a:br>
            <a:endParaRPr lang="en-SG" sz="1800" b="1" dirty="0">
              <a:effectLst/>
              <a:latin typeface="Arial" panose="020B0604020202020204" pitchFamily="34" charset="0"/>
            </a:endParaRPr>
          </a:p>
        </p:txBody>
      </p:sp>
      <p:sp>
        <p:nvSpPr>
          <p:cNvPr id="3" name="Content Placeholder 2"/>
          <p:cNvSpPr>
            <a:spLocks noGrp="1"/>
          </p:cNvSpPr>
          <p:nvPr>
            <p:ph idx="1"/>
          </p:nvPr>
        </p:nvSpPr>
        <p:spPr>
          <a:xfrm>
            <a:off x="368712" y="977774"/>
            <a:ext cx="8352502" cy="4952246"/>
          </a:xfrm>
        </p:spPr>
        <p:txBody>
          <a:bodyPr/>
          <a:lstStyle/>
          <a:p>
            <a:pPr>
              <a:spcBef>
                <a:spcPct val="0"/>
              </a:spcBef>
              <a:buNone/>
            </a:pPr>
            <a:r>
              <a:rPr lang="en-US" altLang="en-US" b="1" i="1" dirty="0">
                <a:solidFill>
                  <a:schemeClr val="tx1"/>
                </a:solidFill>
                <a:cs typeface="Arial" panose="020B0604020202020204" pitchFamily="34" charset="0"/>
              </a:rPr>
              <a:t>Business Rationale</a:t>
            </a:r>
            <a:r>
              <a:rPr lang="en-US" altLang="en-US" dirty="0">
                <a:solidFill>
                  <a:schemeClr val="tx1"/>
                </a:solidFill>
                <a:cs typeface="Arial" panose="020B0604020202020204" pitchFamily="34" charset="0"/>
              </a:rPr>
              <a:t>: </a:t>
            </a:r>
          </a:p>
          <a:p>
            <a:pPr>
              <a:spcBef>
                <a:spcPct val="0"/>
              </a:spcBef>
              <a:buNone/>
            </a:pPr>
            <a:r>
              <a:rPr lang="en-US" altLang="en-US" dirty="0">
                <a:solidFill>
                  <a:schemeClr val="tx1"/>
                </a:solidFill>
                <a:cs typeface="Arial" panose="020B0604020202020204" pitchFamily="34" charset="0"/>
              </a:rPr>
              <a:t>	Identifies peak online sales dates to guide future marketing and logistics planning. Helps in determining optimal promotional periods and ensuring adequate server infrastructure and stock during those times.</a:t>
            </a: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marL="0" indent="0">
              <a:buNone/>
            </a:pPr>
            <a:endParaRPr lang="en-GB" dirty="0"/>
          </a:p>
        </p:txBody>
      </p:sp>
      <p:pic>
        <p:nvPicPr>
          <p:cNvPr id="14" name="Picture 13">
            <a:extLst>
              <a:ext uri="{FF2B5EF4-FFF2-40B4-BE49-F238E27FC236}">
                <a16:creationId xmlns:a16="http://schemas.microsoft.com/office/drawing/2014/main" id="{3ECCACF7-79F0-43A9-9438-4BEE43C625AD}"/>
              </a:ext>
            </a:extLst>
          </p:cNvPr>
          <p:cNvPicPr>
            <a:picLocks noChangeAspect="1"/>
          </p:cNvPicPr>
          <p:nvPr/>
        </p:nvPicPr>
        <p:blipFill>
          <a:blip r:embed="rId2"/>
          <a:stretch>
            <a:fillRect/>
          </a:stretch>
        </p:blipFill>
        <p:spPr>
          <a:xfrm>
            <a:off x="362904" y="2824078"/>
            <a:ext cx="4420217" cy="1209844"/>
          </a:xfrm>
          <a:prstGeom prst="rect">
            <a:avLst/>
          </a:prstGeom>
        </p:spPr>
      </p:pic>
      <p:pic>
        <p:nvPicPr>
          <p:cNvPr id="16" name="Picture 15">
            <a:extLst>
              <a:ext uri="{FF2B5EF4-FFF2-40B4-BE49-F238E27FC236}">
                <a16:creationId xmlns:a16="http://schemas.microsoft.com/office/drawing/2014/main" id="{9BF8A922-63B6-42BA-A4BC-3279ABFC0B3C}"/>
              </a:ext>
            </a:extLst>
          </p:cNvPr>
          <p:cNvPicPr>
            <a:picLocks noChangeAspect="1"/>
          </p:cNvPicPr>
          <p:nvPr/>
        </p:nvPicPr>
        <p:blipFill>
          <a:blip r:embed="rId3"/>
          <a:stretch>
            <a:fillRect/>
          </a:stretch>
        </p:blipFill>
        <p:spPr>
          <a:xfrm>
            <a:off x="4232545" y="3577512"/>
            <a:ext cx="4010585" cy="3089577"/>
          </a:xfrm>
          <a:prstGeom prst="rect">
            <a:avLst/>
          </a:prstGeom>
        </p:spPr>
      </p:pic>
    </p:spTree>
    <p:extLst>
      <p:ext uri="{BB962C8B-B14F-4D97-AF65-F5344CB8AC3E}">
        <p14:creationId xmlns:p14="http://schemas.microsoft.com/office/powerpoint/2010/main" val="350677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04" y="108643"/>
            <a:ext cx="8358309" cy="959666"/>
          </a:xfrm>
        </p:spPr>
        <p:txBody>
          <a:bodyPr/>
          <a:lstStyle/>
          <a:p>
            <a:pPr>
              <a:lnSpc>
                <a:spcPct val="115000"/>
              </a:lnSpc>
              <a:spcBef>
                <a:spcPts val="1800"/>
              </a:spcBef>
              <a:spcAft>
                <a:spcPts val="600"/>
              </a:spcAft>
            </a:pPr>
            <a:r>
              <a:rPr lang="en-SG" sz="1800" b="1" dirty="0">
                <a:solidFill>
                  <a:srgbClr val="000000"/>
                </a:solidFill>
                <a:latin typeface="Arial" panose="020B0604020202020204" pitchFamily="34" charset="0"/>
              </a:rPr>
              <a:t>Query</a:t>
            </a:r>
            <a:r>
              <a:rPr lang="en-SG" sz="1800" b="1" dirty="0">
                <a:solidFill>
                  <a:srgbClr val="000000"/>
                </a:solidFill>
                <a:effectLst/>
                <a:latin typeface="Arial" panose="020B0604020202020204" pitchFamily="34" charset="0"/>
              </a:rPr>
              <a:t> 2</a:t>
            </a:r>
            <a:br>
              <a:rPr lang="en-SG" sz="1800" b="1" dirty="0">
                <a:solidFill>
                  <a:srgbClr val="000000"/>
                </a:solidFill>
                <a:effectLst/>
                <a:latin typeface="Arial" panose="020B0604020202020204" pitchFamily="34" charset="0"/>
              </a:rPr>
            </a:br>
            <a:r>
              <a:rPr lang="en-US" sz="1400" dirty="0">
                <a:solidFill>
                  <a:srgbClr val="000000"/>
                </a:solidFill>
                <a:effectLst/>
                <a:latin typeface="Arial" panose="020B0604020202020204" pitchFamily="34" charset="0"/>
                <a:ea typeface="Times New Roman" panose="02020603050405020304" pitchFamily="18" charset="0"/>
              </a:rPr>
              <a:t>Longest Average Game Duration by Game Stage (AVG + GROUP BY)</a:t>
            </a:r>
            <a:br>
              <a:rPr lang="en-SG" sz="1800" dirty="0">
                <a:effectLst/>
                <a:latin typeface="Arial" panose="020B0604020202020204" pitchFamily="34" charset="0"/>
                <a:ea typeface="Arial" panose="020B0604020202020204" pitchFamily="34" charset="0"/>
              </a:rPr>
            </a:br>
            <a:endParaRPr lang="en-SG" sz="1800" b="1" dirty="0">
              <a:effectLst/>
              <a:latin typeface="Arial" panose="020B0604020202020204" pitchFamily="34" charset="0"/>
            </a:endParaRPr>
          </a:p>
        </p:txBody>
      </p:sp>
      <p:sp>
        <p:nvSpPr>
          <p:cNvPr id="3" name="Content Placeholder 2"/>
          <p:cNvSpPr>
            <a:spLocks noGrp="1"/>
          </p:cNvSpPr>
          <p:nvPr>
            <p:ph idx="1"/>
          </p:nvPr>
        </p:nvSpPr>
        <p:spPr>
          <a:xfrm>
            <a:off x="368712" y="995881"/>
            <a:ext cx="8352502" cy="5214797"/>
          </a:xfrm>
        </p:spPr>
        <p:txBody>
          <a:bodyPr/>
          <a:lstStyle/>
          <a:p>
            <a:pPr>
              <a:spcBef>
                <a:spcPct val="0"/>
              </a:spcBef>
              <a:buNone/>
            </a:pPr>
            <a:r>
              <a:rPr lang="en-US" altLang="en-US" b="1" i="1" dirty="0">
                <a:solidFill>
                  <a:schemeClr val="tx1"/>
                </a:solidFill>
                <a:cs typeface="Arial" panose="020B0604020202020204" pitchFamily="34" charset="0"/>
              </a:rPr>
              <a:t>Business Rationale</a:t>
            </a:r>
            <a:r>
              <a:rPr lang="en-US" altLang="en-US" dirty="0">
                <a:solidFill>
                  <a:schemeClr val="tx1"/>
                </a:solidFill>
                <a:cs typeface="Arial" panose="020B0604020202020204" pitchFamily="34" charset="0"/>
              </a:rPr>
              <a:t>: </a:t>
            </a:r>
          </a:p>
          <a:p>
            <a:pPr>
              <a:spcBef>
                <a:spcPct val="0"/>
              </a:spcBef>
              <a:buNone/>
            </a:pPr>
            <a:r>
              <a:rPr lang="en-US" altLang="en-US" dirty="0">
                <a:solidFill>
                  <a:schemeClr val="tx1"/>
                </a:solidFill>
                <a:cs typeface="Arial" panose="020B0604020202020204" pitchFamily="34" charset="0"/>
              </a:rPr>
              <a:t>	Helps developers optimize pacing by understanding how game stages affect duration. This aids in designing engaging and balanced gameplay that aligns with user expectations and attention spans.</a:t>
            </a: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marL="0" indent="0">
              <a:buNone/>
            </a:pPr>
            <a:endParaRPr lang="en-GB" dirty="0"/>
          </a:p>
        </p:txBody>
      </p:sp>
      <p:pic>
        <p:nvPicPr>
          <p:cNvPr id="5" name="Picture 4">
            <a:extLst>
              <a:ext uri="{FF2B5EF4-FFF2-40B4-BE49-F238E27FC236}">
                <a16:creationId xmlns:a16="http://schemas.microsoft.com/office/drawing/2014/main" id="{A8A52CCD-9985-4FAA-831E-95A02C50C33E}"/>
              </a:ext>
            </a:extLst>
          </p:cNvPr>
          <p:cNvPicPr>
            <a:picLocks noChangeAspect="1"/>
          </p:cNvPicPr>
          <p:nvPr/>
        </p:nvPicPr>
        <p:blipFill>
          <a:blip r:embed="rId2"/>
          <a:stretch>
            <a:fillRect/>
          </a:stretch>
        </p:blipFill>
        <p:spPr>
          <a:xfrm>
            <a:off x="559065" y="2711722"/>
            <a:ext cx="3191320" cy="1724266"/>
          </a:xfrm>
          <a:prstGeom prst="rect">
            <a:avLst/>
          </a:prstGeom>
        </p:spPr>
      </p:pic>
      <p:pic>
        <p:nvPicPr>
          <p:cNvPr id="7" name="Picture 6">
            <a:extLst>
              <a:ext uri="{FF2B5EF4-FFF2-40B4-BE49-F238E27FC236}">
                <a16:creationId xmlns:a16="http://schemas.microsoft.com/office/drawing/2014/main" id="{4DBE623C-2889-4913-874A-FDDC434BA114}"/>
              </a:ext>
            </a:extLst>
          </p:cNvPr>
          <p:cNvPicPr>
            <a:picLocks noChangeAspect="1"/>
          </p:cNvPicPr>
          <p:nvPr/>
        </p:nvPicPr>
        <p:blipFill>
          <a:blip r:embed="rId3"/>
          <a:stretch>
            <a:fillRect/>
          </a:stretch>
        </p:blipFill>
        <p:spPr>
          <a:xfrm>
            <a:off x="4101807" y="4435988"/>
            <a:ext cx="3077004" cy="1276528"/>
          </a:xfrm>
          <a:prstGeom prst="rect">
            <a:avLst/>
          </a:prstGeom>
        </p:spPr>
      </p:pic>
    </p:spTree>
    <p:extLst>
      <p:ext uri="{BB962C8B-B14F-4D97-AF65-F5344CB8AC3E}">
        <p14:creationId xmlns:p14="http://schemas.microsoft.com/office/powerpoint/2010/main" val="159847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04" y="108643"/>
            <a:ext cx="8358309" cy="959666"/>
          </a:xfrm>
        </p:spPr>
        <p:txBody>
          <a:bodyPr/>
          <a:lstStyle/>
          <a:p>
            <a:pPr>
              <a:lnSpc>
                <a:spcPct val="115000"/>
              </a:lnSpc>
              <a:spcBef>
                <a:spcPts val="1800"/>
              </a:spcBef>
              <a:spcAft>
                <a:spcPts val="600"/>
              </a:spcAft>
            </a:pPr>
            <a:r>
              <a:rPr lang="en-SG" sz="1800" b="1" dirty="0">
                <a:solidFill>
                  <a:srgbClr val="000000"/>
                </a:solidFill>
                <a:latin typeface="Arial" panose="020B0604020202020204" pitchFamily="34" charset="0"/>
              </a:rPr>
              <a:t>Query</a:t>
            </a:r>
            <a:r>
              <a:rPr lang="en-SG" sz="1800" b="1" dirty="0">
                <a:solidFill>
                  <a:srgbClr val="000000"/>
                </a:solidFill>
                <a:effectLst/>
                <a:latin typeface="Arial" panose="020B0604020202020204" pitchFamily="34" charset="0"/>
              </a:rPr>
              <a:t> 3</a:t>
            </a:r>
            <a:br>
              <a:rPr lang="en-SG" sz="1800" b="1" dirty="0">
                <a:solidFill>
                  <a:srgbClr val="000000"/>
                </a:solidFill>
                <a:effectLst/>
                <a:latin typeface="Arial" panose="020B0604020202020204" pitchFamily="34" charset="0"/>
              </a:rPr>
            </a:br>
            <a:r>
              <a:rPr lang="en-US" sz="1400" dirty="0">
                <a:solidFill>
                  <a:srgbClr val="000000"/>
                </a:solidFill>
                <a:effectLst/>
                <a:latin typeface="Arial" panose="020B0604020202020204" pitchFamily="34" charset="0"/>
                <a:ea typeface="Times New Roman" panose="02020603050405020304" pitchFamily="18" charset="0"/>
              </a:rPr>
              <a:t>Top Dates by Refund Volume (SUM + RANK)</a:t>
            </a:r>
            <a:endParaRPr lang="en-SG" sz="1800" b="1" dirty="0">
              <a:effectLst/>
              <a:latin typeface="Arial" panose="020B0604020202020204" pitchFamily="34" charset="0"/>
            </a:endParaRPr>
          </a:p>
        </p:txBody>
      </p:sp>
      <p:sp>
        <p:nvSpPr>
          <p:cNvPr id="3" name="Content Placeholder 2"/>
          <p:cNvSpPr>
            <a:spLocks noGrp="1"/>
          </p:cNvSpPr>
          <p:nvPr>
            <p:ph idx="1"/>
          </p:nvPr>
        </p:nvSpPr>
        <p:spPr>
          <a:xfrm>
            <a:off x="368712" y="986828"/>
            <a:ext cx="8352502" cy="5223850"/>
          </a:xfrm>
        </p:spPr>
        <p:txBody>
          <a:bodyPr/>
          <a:lstStyle/>
          <a:p>
            <a:pPr>
              <a:spcBef>
                <a:spcPct val="0"/>
              </a:spcBef>
              <a:buNone/>
            </a:pPr>
            <a:r>
              <a:rPr lang="en-US" altLang="en-US" b="1" i="1" dirty="0">
                <a:solidFill>
                  <a:schemeClr val="tx1"/>
                </a:solidFill>
                <a:cs typeface="Arial" panose="020B0604020202020204" pitchFamily="34" charset="0"/>
              </a:rPr>
              <a:t>Business Rationale</a:t>
            </a:r>
            <a:r>
              <a:rPr lang="en-US" altLang="en-US" dirty="0">
                <a:solidFill>
                  <a:schemeClr val="tx1"/>
                </a:solidFill>
                <a:cs typeface="Arial" panose="020B0604020202020204" pitchFamily="34" charset="0"/>
              </a:rPr>
              <a:t>: </a:t>
            </a:r>
          </a:p>
          <a:p>
            <a:pPr>
              <a:spcBef>
                <a:spcPct val="0"/>
              </a:spcBef>
              <a:buNone/>
            </a:pPr>
            <a:r>
              <a:rPr lang="en-US" altLang="en-US" dirty="0">
                <a:solidFill>
                  <a:schemeClr val="tx1"/>
                </a:solidFill>
                <a:cs typeface="Arial" panose="020B0604020202020204" pitchFamily="34" charset="0"/>
              </a:rPr>
              <a:t>	Pinpoints dates with high refund volume to investigate causes and mitigate future loss. Helps identify operational, customer service, or quality issues linked to specific campaigns or events.</a:t>
            </a: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marL="0" indent="0">
              <a:buNone/>
            </a:pPr>
            <a:endParaRPr lang="en-GB" dirty="0"/>
          </a:p>
        </p:txBody>
      </p:sp>
      <p:pic>
        <p:nvPicPr>
          <p:cNvPr id="6" name="Picture 5">
            <a:extLst>
              <a:ext uri="{FF2B5EF4-FFF2-40B4-BE49-F238E27FC236}">
                <a16:creationId xmlns:a16="http://schemas.microsoft.com/office/drawing/2014/main" id="{5360C998-349C-449F-BCEF-D1CF7C9ECC99}"/>
              </a:ext>
            </a:extLst>
          </p:cNvPr>
          <p:cNvPicPr>
            <a:picLocks noChangeAspect="1"/>
          </p:cNvPicPr>
          <p:nvPr/>
        </p:nvPicPr>
        <p:blipFill>
          <a:blip r:embed="rId2"/>
          <a:stretch>
            <a:fillRect/>
          </a:stretch>
        </p:blipFill>
        <p:spPr>
          <a:xfrm>
            <a:off x="712073" y="2814552"/>
            <a:ext cx="5963482" cy="1228896"/>
          </a:xfrm>
          <a:prstGeom prst="rect">
            <a:avLst/>
          </a:prstGeom>
        </p:spPr>
      </p:pic>
      <p:pic>
        <p:nvPicPr>
          <p:cNvPr id="9" name="Picture 8">
            <a:extLst>
              <a:ext uri="{FF2B5EF4-FFF2-40B4-BE49-F238E27FC236}">
                <a16:creationId xmlns:a16="http://schemas.microsoft.com/office/drawing/2014/main" id="{FB46568F-8DB1-4545-A171-7F710B382827}"/>
              </a:ext>
            </a:extLst>
          </p:cNvPr>
          <p:cNvPicPr>
            <a:picLocks noChangeAspect="1"/>
          </p:cNvPicPr>
          <p:nvPr/>
        </p:nvPicPr>
        <p:blipFill>
          <a:blip r:embed="rId3"/>
          <a:stretch>
            <a:fillRect/>
          </a:stretch>
        </p:blipFill>
        <p:spPr>
          <a:xfrm>
            <a:off x="4250395" y="3437246"/>
            <a:ext cx="3620005" cy="3379634"/>
          </a:xfrm>
          <a:prstGeom prst="rect">
            <a:avLst/>
          </a:prstGeom>
        </p:spPr>
      </p:pic>
    </p:spTree>
    <p:extLst>
      <p:ext uri="{BB962C8B-B14F-4D97-AF65-F5344CB8AC3E}">
        <p14:creationId xmlns:p14="http://schemas.microsoft.com/office/powerpoint/2010/main" val="60698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04" y="108643"/>
            <a:ext cx="8358309" cy="959666"/>
          </a:xfrm>
        </p:spPr>
        <p:txBody>
          <a:bodyPr/>
          <a:lstStyle/>
          <a:p>
            <a:pPr>
              <a:lnSpc>
                <a:spcPct val="115000"/>
              </a:lnSpc>
              <a:spcBef>
                <a:spcPts val="1800"/>
              </a:spcBef>
              <a:spcAft>
                <a:spcPts val="600"/>
              </a:spcAft>
            </a:pPr>
            <a:r>
              <a:rPr lang="en-SG" sz="1800" b="1" dirty="0">
                <a:solidFill>
                  <a:srgbClr val="000000"/>
                </a:solidFill>
                <a:latin typeface="Arial" panose="020B0604020202020204" pitchFamily="34" charset="0"/>
              </a:rPr>
              <a:t>Query</a:t>
            </a:r>
            <a:r>
              <a:rPr lang="en-SG" sz="1800" b="1" dirty="0">
                <a:solidFill>
                  <a:srgbClr val="000000"/>
                </a:solidFill>
                <a:effectLst/>
                <a:latin typeface="Arial" panose="020B0604020202020204" pitchFamily="34" charset="0"/>
              </a:rPr>
              <a:t> 4</a:t>
            </a:r>
            <a:br>
              <a:rPr lang="en-SG" sz="1800" b="1" dirty="0">
                <a:solidFill>
                  <a:srgbClr val="000000"/>
                </a:solidFill>
                <a:effectLst/>
                <a:latin typeface="Arial" panose="020B0604020202020204" pitchFamily="34" charset="0"/>
              </a:rPr>
            </a:br>
            <a:r>
              <a:rPr lang="en-US" sz="1400" dirty="0">
                <a:solidFill>
                  <a:srgbClr val="000000"/>
                </a:solidFill>
                <a:effectLst/>
                <a:latin typeface="Arial" panose="020B0604020202020204" pitchFamily="34" charset="0"/>
                <a:ea typeface="Times New Roman" panose="02020603050405020304" pitchFamily="18" charset="0"/>
              </a:rPr>
              <a:t>Year-over-Year (YoY) Growth in Online Merchandise Sales by Country</a:t>
            </a:r>
            <a:endParaRPr lang="en-SG" sz="1800" b="1" dirty="0">
              <a:effectLst/>
              <a:latin typeface="Arial" panose="020B0604020202020204" pitchFamily="34" charset="0"/>
            </a:endParaRPr>
          </a:p>
        </p:txBody>
      </p:sp>
      <p:sp>
        <p:nvSpPr>
          <p:cNvPr id="3" name="Content Placeholder 2"/>
          <p:cNvSpPr>
            <a:spLocks noGrp="1"/>
          </p:cNvSpPr>
          <p:nvPr>
            <p:ph idx="1"/>
          </p:nvPr>
        </p:nvSpPr>
        <p:spPr>
          <a:xfrm>
            <a:off x="368712" y="959667"/>
            <a:ext cx="8352502" cy="5251011"/>
          </a:xfrm>
        </p:spPr>
        <p:txBody>
          <a:bodyPr/>
          <a:lstStyle/>
          <a:p>
            <a:pPr>
              <a:spcBef>
                <a:spcPct val="0"/>
              </a:spcBef>
              <a:buNone/>
            </a:pPr>
            <a:r>
              <a:rPr lang="en-US" altLang="en-US" b="1" i="1" dirty="0">
                <a:solidFill>
                  <a:schemeClr val="tx1"/>
                </a:solidFill>
                <a:cs typeface="Arial" panose="020B0604020202020204" pitchFamily="34" charset="0"/>
              </a:rPr>
              <a:t>Business Rationale</a:t>
            </a:r>
            <a:r>
              <a:rPr lang="en-US" altLang="en-US" dirty="0">
                <a:solidFill>
                  <a:schemeClr val="tx1"/>
                </a:solidFill>
                <a:cs typeface="Arial" panose="020B0604020202020204" pitchFamily="34" charset="0"/>
              </a:rPr>
              <a:t>: </a:t>
            </a:r>
          </a:p>
          <a:p>
            <a:pPr>
              <a:spcBef>
                <a:spcPct val="0"/>
              </a:spcBef>
              <a:buNone/>
            </a:pPr>
            <a:r>
              <a:rPr lang="en-US" altLang="en-US" dirty="0">
                <a:solidFill>
                  <a:schemeClr val="tx1"/>
                </a:solidFill>
                <a:cs typeface="Arial" panose="020B0604020202020204" pitchFamily="34" charset="0"/>
              </a:rPr>
              <a:t>	Measure country-wise year-over-year (YoY) growth in online merchandise sales.</a:t>
            </a: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marL="0" indent="0">
              <a:buNone/>
            </a:pPr>
            <a:endParaRPr lang="en-GB" dirty="0"/>
          </a:p>
        </p:txBody>
      </p:sp>
      <p:pic>
        <p:nvPicPr>
          <p:cNvPr id="5" name="Picture 4">
            <a:extLst>
              <a:ext uri="{FF2B5EF4-FFF2-40B4-BE49-F238E27FC236}">
                <a16:creationId xmlns:a16="http://schemas.microsoft.com/office/drawing/2014/main" id="{AB610A1E-178C-415E-990D-27C9C4B8C2EB}"/>
              </a:ext>
            </a:extLst>
          </p:cNvPr>
          <p:cNvPicPr>
            <a:picLocks noChangeAspect="1"/>
          </p:cNvPicPr>
          <p:nvPr/>
        </p:nvPicPr>
        <p:blipFill>
          <a:blip r:embed="rId2"/>
          <a:stretch>
            <a:fillRect/>
          </a:stretch>
        </p:blipFill>
        <p:spPr>
          <a:xfrm>
            <a:off x="464789" y="2221323"/>
            <a:ext cx="8154538" cy="3791479"/>
          </a:xfrm>
          <a:prstGeom prst="rect">
            <a:avLst/>
          </a:prstGeom>
        </p:spPr>
      </p:pic>
      <p:pic>
        <p:nvPicPr>
          <p:cNvPr id="8" name="Picture 7">
            <a:extLst>
              <a:ext uri="{FF2B5EF4-FFF2-40B4-BE49-F238E27FC236}">
                <a16:creationId xmlns:a16="http://schemas.microsoft.com/office/drawing/2014/main" id="{E6DFDB8D-6039-4D3D-ADB9-3D378059DDF6}"/>
              </a:ext>
            </a:extLst>
          </p:cNvPr>
          <p:cNvPicPr>
            <a:picLocks noChangeAspect="1"/>
          </p:cNvPicPr>
          <p:nvPr/>
        </p:nvPicPr>
        <p:blipFill>
          <a:blip r:embed="rId3"/>
          <a:stretch>
            <a:fillRect/>
          </a:stretch>
        </p:blipFill>
        <p:spPr>
          <a:xfrm>
            <a:off x="4469458" y="4028792"/>
            <a:ext cx="4347833" cy="2829207"/>
          </a:xfrm>
          <a:prstGeom prst="rect">
            <a:avLst/>
          </a:prstGeom>
        </p:spPr>
      </p:pic>
    </p:spTree>
    <p:extLst>
      <p:ext uri="{BB962C8B-B14F-4D97-AF65-F5344CB8AC3E}">
        <p14:creationId xmlns:p14="http://schemas.microsoft.com/office/powerpoint/2010/main" val="341254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04" y="108643"/>
            <a:ext cx="8358309" cy="959666"/>
          </a:xfrm>
        </p:spPr>
        <p:txBody>
          <a:bodyPr/>
          <a:lstStyle/>
          <a:p>
            <a:pPr>
              <a:lnSpc>
                <a:spcPct val="115000"/>
              </a:lnSpc>
              <a:spcBef>
                <a:spcPts val="1800"/>
              </a:spcBef>
              <a:spcAft>
                <a:spcPts val="600"/>
              </a:spcAft>
            </a:pPr>
            <a:r>
              <a:rPr lang="en-SG" sz="1800" b="1" dirty="0">
                <a:solidFill>
                  <a:srgbClr val="000000"/>
                </a:solidFill>
                <a:latin typeface="Arial" panose="020B0604020202020204" pitchFamily="34" charset="0"/>
              </a:rPr>
              <a:t>Query</a:t>
            </a:r>
            <a:r>
              <a:rPr lang="en-SG" sz="1800" b="1" dirty="0">
                <a:solidFill>
                  <a:srgbClr val="000000"/>
                </a:solidFill>
                <a:effectLst/>
                <a:latin typeface="Arial" panose="020B0604020202020204" pitchFamily="34" charset="0"/>
              </a:rPr>
              <a:t> 5</a:t>
            </a:r>
            <a:br>
              <a:rPr lang="en-SG" sz="1800" b="1" dirty="0">
                <a:solidFill>
                  <a:srgbClr val="000000"/>
                </a:solidFill>
                <a:effectLst/>
                <a:latin typeface="Arial" panose="020B0604020202020204" pitchFamily="34" charset="0"/>
              </a:rPr>
            </a:br>
            <a:r>
              <a:rPr lang="en-US" sz="2000" dirty="0">
                <a:solidFill>
                  <a:schemeClr val="tx1"/>
                </a:solidFill>
                <a:effectLst/>
                <a:latin typeface="+mn-lt"/>
                <a:ea typeface="+mn-ea"/>
                <a:cs typeface="Arial" panose="020B0604020202020204" pitchFamily="34" charset="0"/>
              </a:rPr>
              <a:t>T</a:t>
            </a:r>
            <a:r>
              <a:rPr lang="en-US" sz="2000" dirty="0">
                <a:solidFill>
                  <a:schemeClr val="tx1"/>
                </a:solidFill>
                <a:latin typeface="+mn-lt"/>
                <a:ea typeface="+mn-ea"/>
                <a:cs typeface="Arial" panose="020B0604020202020204" pitchFamily="34" charset="0"/>
              </a:rPr>
              <a:t>op-performing games within each game stage</a:t>
            </a:r>
            <a:br>
              <a:rPr lang="en-US" sz="1400" dirty="0">
                <a:solidFill>
                  <a:srgbClr val="000000"/>
                </a:solidFill>
                <a:effectLst/>
                <a:latin typeface="Arial" panose="020B0604020202020204" pitchFamily="34" charset="0"/>
                <a:ea typeface="Times New Roman" panose="02020603050405020304" pitchFamily="18" charset="0"/>
              </a:rPr>
            </a:br>
            <a:endParaRPr lang="en-SG" sz="1800" b="1" dirty="0">
              <a:effectLst/>
              <a:latin typeface="Arial" panose="020B0604020202020204" pitchFamily="34" charset="0"/>
            </a:endParaRPr>
          </a:p>
        </p:txBody>
      </p:sp>
      <p:sp>
        <p:nvSpPr>
          <p:cNvPr id="3" name="Content Placeholder 2"/>
          <p:cNvSpPr>
            <a:spLocks noGrp="1"/>
          </p:cNvSpPr>
          <p:nvPr>
            <p:ph idx="1"/>
          </p:nvPr>
        </p:nvSpPr>
        <p:spPr>
          <a:xfrm>
            <a:off x="368712" y="959667"/>
            <a:ext cx="8352502" cy="5251011"/>
          </a:xfrm>
        </p:spPr>
        <p:txBody>
          <a:bodyPr/>
          <a:lstStyle/>
          <a:p>
            <a:pPr>
              <a:spcBef>
                <a:spcPct val="0"/>
              </a:spcBef>
              <a:buNone/>
            </a:pPr>
            <a:r>
              <a:rPr lang="en-US" altLang="en-US" b="1" i="1" dirty="0">
                <a:solidFill>
                  <a:schemeClr val="tx1"/>
                </a:solidFill>
                <a:cs typeface="Arial" panose="020B0604020202020204" pitchFamily="34" charset="0"/>
              </a:rPr>
              <a:t>Business Rationale</a:t>
            </a:r>
            <a:r>
              <a:rPr lang="en-US" altLang="en-US" dirty="0">
                <a:solidFill>
                  <a:schemeClr val="tx1"/>
                </a:solidFill>
                <a:cs typeface="Arial" panose="020B0604020202020204" pitchFamily="34" charset="0"/>
              </a:rPr>
              <a:t>: </a:t>
            </a:r>
          </a:p>
          <a:p>
            <a:pPr>
              <a:spcBef>
                <a:spcPct val="0"/>
              </a:spcBef>
              <a:buNone/>
            </a:pPr>
            <a:r>
              <a:rPr lang="en-US" altLang="en-US" dirty="0">
                <a:solidFill>
                  <a:schemeClr val="tx1"/>
                </a:solidFill>
                <a:cs typeface="Arial" panose="020B0604020202020204" pitchFamily="34" charset="0"/>
              </a:rPr>
              <a:t>	Identifies the top-performing games within each game stage based on the number of sessions. It also provides the average duration of gameplay for each title.</a:t>
            </a: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marL="0" indent="0">
              <a:buNone/>
            </a:pPr>
            <a:endParaRPr lang="en-GB" dirty="0"/>
          </a:p>
        </p:txBody>
      </p:sp>
      <p:pic>
        <p:nvPicPr>
          <p:cNvPr id="6" name="Picture 5">
            <a:extLst>
              <a:ext uri="{FF2B5EF4-FFF2-40B4-BE49-F238E27FC236}">
                <a16:creationId xmlns:a16="http://schemas.microsoft.com/office/drawing/2014/main" id="{75A621A6-29F4-4ED7-9200-D5C8D4226170}"/>
              </a:ext>
            </a:extLst>
          </p:cNvPr>
          <p:cNvPicPr>
            <a:picLocks noChangeAspect="1"/>
          </p:cNvPicPr>
          <p:nvPr/>
        </p:nvPicPr>
        <p:blipFill>
          <a:blip r:embed="rId2"/>
          <a:stretch>
            <a:fillRect/>
          </a:stretch>
        </p:blipFill>
        <p:spPr>
          <a:xfrm>
            <a:off x="362904" y="2366849"/>
            <a:ext cx="5763429" cy="2305372"/>
          </a:xfrm>
          <a:prstGeom prst="rect">
            <a:avLst/>
          </a:prstGeom>
        </p:spPr>
      </p:pic>
      <p:pic>
        <p:nvPicPr>
          <p:cNvPr id="9" name="Picture 8">
            <a:extLst>
              <a:ext uri="{FF2B5EF4-FFF2-40B4-BE49-F238E27FC236}">
                <a16:creationId xmlns:a16="http://schemas.microsoft.com/office/drawing/2014/main" id="{4570A4AE-9DBC-4E5D-AFFF-12DCB0A42BB8}"/>
              </a:ext>
            </a:extLst>
          </p:cNvPr>
          <p:cNvPicPr>
            <a:picLocks noChangeAspect="1"/>
          </p:cNvPicPr>
          <p:nvPr/>
        </p:nvPicPr>
        <p:blipFill>
          <a:blip r:embed="rId3"/>
          <a:stretch>
            <a:fillRect/>
          </a:stretch>
        </p:blipFill>
        <p:spPr>
          <a:xfrm>
            <a:off x="3413156" y="3784349"/>
            <a:ext cx="5362132" cy="3073650"/>
          </a:xfrm>
          <a:prstGeom prst="rect">
            <a:avLst/>
          </a:prstGeom>
        </p:spPr>
      </p:pic>
    </p:spTree>
    <p:extLst>
      <p:ext uri="{BB962C8B-B14F-4D97-AF65-F5344CB8AC3E}">
        <p14:creationId xmlns:p14="http://schemas.microsoft.com/office/powerpoint/2010/main" val="354777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04" y="108643"/>
            <a:ext cx="8358309" cy="959666"/>
          </a:xfrm>
        </p:spPr>
        <p:txBody>
          <a:bodyPr/>
          <a:lstStyle/>
          <a:p>
            <a:pPr>
              <a:lnSpc>
                <a:spcPct val="115000"/>
              </a:lnSpc>
              <a:spcBef>
                <a:spcPts val="1800"/>
              </a:spcBef>
              <a:spcAft>
                <a:spcPts val="600"/>
              </a:spcAft>
            </a:pPr>
            <a:r>
              <a:rPr lang="en-SG" sz="1800" b="1" dirty="0">
                <a:solidFill>
                  <a:srgbClr val="000000"/>
                </a:solidFill>
                <a:latin typeface="Arial" panose="020B0604020202020204" pitchFamily="34" charset="0"/>
              </a:rPr>
              <a:t>Query</a:t>
            </a:r>
            <a:r>
              <a:rPr lang="en-SG" sz="1800" b="1" dirty="0">
                <a:solidFill>
                  <a:srgbClr val="000000"/>
                </a:solidFill>
                <a:effectLst/>
                <a:latin typeface="Arial" panose="020B0604020202020204" pitchFamily="34" charset="0"/>
              </a:rPr>
              <a:t> 6</a:t>
            </a:r>
            <a:br>
              <a:rPr lang="en-SG" sz="1800" b="1" dirty="0">
                <a:solidFill>
                  <a:srgbClr val="000000"/>
                </a:solidFill>
                <a:effectLst/>
                <a:latin typeface="Arial" panose="020B0604020202020204" pitchFamily="34" charset="0"/>
              </a:rPr>
            </a:br>
            <a:r>
              <a:rPr lang="en-US" sz="2000" dirty="0">
                <a:solidFill>
                  <a:schemeClr val="tx1"/>
                </a:solidFill>
                <a:effectLst/>
                <a:latin typeface="+mn-lt"/>
                <a:ea typeface="+mn-ea"/>
                <a:cs typeface="Arial" panose="020B0604020202020204" pitchFamily="34" charset="0"/>
              </a:rPr>
              <a:t>VIP Attendance Share by Event Region</a:t>
            </a:r>
            <a:br>
              <a:rPr lang="en-US" sz="1400" dirty="0">
                <a:solidFill>
                  <a:srgbClr val="000000"/>
                </a:solidFill>
                <a:effectLst/>
                <a:latin typeface="Arial" panose="020B0604020202020204" pitchFamily="34" charset="0"/>
                <a:ea typeface="Times New Roman" panose="02020603050405020304" pitchFamily="18" charset="0"/>
              </a:rPr>
            </a:br>
            <a:endParaRPr lang="en-SG" sz="1800" b="1" dirty="0">
              <a:effectLst/>
              <a:latin typeface="Arial" panose="020B0604020202020204" pitchFamily="34" charset="0"/>
            </a:endParaRPr>
          </a:p>
        </p:txBody>
      </p:sp>
      <p:sp>
        <p:nvSpPr>
          <p:cNvPr id="3" name="Content Placeholder 2"/>
          <p:cNvSpPr>
            <a:spLocks noGrp="1"/>
          </p:cNvSpPr>
          <p:nvPr>
            <p:ph idx="1"/>
          </p:nvPr>
        </p:nvSpPr>
        <p:spPr>
          <a:xfrm>
            <a:off x="368712" y="959667"/>
            <a:ext cx="8352502" cy="5251011"/>
          </a:xfrm>
        </p:spPr>
        <p:txBody>
          <a:bodyPr/>
          <a:lstStyle/>
          <a:p>
            <a:pPr>
              <a:spcBef>
                <a:spcPct val="0"/>
              </a:spcBef>
              <a:buNone/>
            </a:pPr>
            <a:r>
              <a:rPr lang="en-US" altLang="en-US" b="1" i="1" dirty="0">
                <a:solidFill>
                  <a:schemeClr val="tx1"/>
                </a:solidFill>
                <a:cs typeface="Arial" panose="020B0604020202020204" pitchFamily="34" charset="0"/>
              </a:rPr>
              <a:t>Business Rationale</a:t>
            </a:r>
            <a:r>
              <a:rPr lang="en-US" altLang="en-US" dirty="0">
                <a:solidFill>
                  <a:schemeClr val="tx1"/>
                </a:solidFill>
                <a:cs typeface="Arial" panose="020B0604020202020204" pitchFamily="34" charset="0"/>
              </a:rPr>
              <a:t>: </a:t>
            </a:r>
          </a:p>
          <a:p>
            <a:pPr>
              <a:spcBef>
                <a:spcPct val="0"/>
              </a:spcBef>
              <a:buNone/>
            </a:pPr>
            <a:r>
              <a:rPr lang="en-US" altLang="en-US" dirty="0">
                <a:solidFill>
                  <a:schemeClr val="tx1"/>
                </a:solidFill>
                <a:cs typeface="Arial" panose="020B0604020202020204" pitchFamily="34" charset="0"/>
              </a:rPr>
              <a:t>	Calculate VIP engagement as a percentage by region. Enhance elite gamer/event targeting strategies. OLAP ratio calculation. Regional grouping via </a:t>
            </a:r>
            <a:r>
              <a:rPr lang="en-US" altLang="en-US" dirty="0" err="1">
                <a:solidFill>
                  <a:schemeClr val="tx1"/>
                </a:solidFill>
                <a:cs typeface="Arial" panose="020B0604020202020204" pitchFamily="34" charset="0"/>
              </a:rPr>
              <a:t>LocationDim</a:t>
            </a:r>
            <a:r>
              <a:rPr lang="en-US" altLang="en-US" dirty="0">
                <a:solidFill>
                  <a:schemeClr val="tx1"/>
                </a:solidFill>
                <a:cs typeface="Arial" panose="020B0604020202020204" pitchFamily="34" charset="0"/>
              </a:rPr>
              <a:t>.</a:t>
            </a: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a:spcBef>
                <a:spcPct val="0"/>
              </a:spcBef>
              <a:buNone/>
            </a:pPr>
            <a:endParaRPr lang="en-GB" altLang="en-US" dirty="0">
              <a:solidFill>
                <a:schemeClr val="tx1"/>
              </a:solidFill>
              <a:cs typeface="Arial" panose="020B0604020202020204" pitchFamily="34" charset="0"/>
            </a:endParaRPr>
          </a:p>
          <a:p>
            <a:pPr marL="0" indent="0">
              <a:buNone/>
            </a:pPr>
            <a:endParaRPr lang="en-GB" dirty="0"/>
          </a:p>
        </p:txBody>
      </p:sp>
      <p:pic>
        <p:nvPicPr>
          <p:cNvPr id="5" name="Picture 4">
            <a:extLst>
              <a:ext uri="{FF2B5EF4-FFF2-40B4-BE49-F238E27FC236}">
                <a16:creationId xmlns:a16="http://schemas.microsoft.com/office/drawing/2014/main" id="{76C0E5F0-EF5F-46F6-8317-5A112CEF0DC7}"/>
              </a:ext>
            </a:extLst>
          </p:cNvPr>
          <p:cNvPicPr>
            <a:picLocks noChangeAspect="1"/>
          </p:cNvPicPr>
          <p:nvPr/>
        </p:nvPicPr>
        <p:blipFill>
          <a:blip r:embed="rId2"/>
          <a:stretch>
            <a:fillRect/>
          </a:stretch>
        </p:blipFill>
        <p:spPr>
          <a:xfrm>
            <a:off x="422786" y="2295574"/>
            <a:ext cx="4674471" cy="3353268"/>
          </a:xfrm>
          <a:prstGeom prst="rect">
            <a:avLst/>
          </a:prstGeom>
        </p:spPr>
      </p:pic>
      <p:pic>
        <p:nvPicPr>
          <p:cNvPr id="8" name="Picture 7">
            <a:extLst>
              <a:ext uri="{FF2B5EF4-FFF2-40B4-BE49-F238E27FC236}">
                <a16:creationId xmlns:a16="http://schemas.microsoft.com/office/drawing/2014/main" id="{FF1949B0-CE80-4A1D-9DCA-8668605E8B72}"/>
              </a:ext>
            </a:extLst>
          </p:cNvPr>
          <p:cNvPicPr>
            <a:picLocks noChangeAspect="1"/>
          </p:cNvPicPr>
          <p:nvPr/>
        </p:nvPicPr>
        <p:blipFill>
          <a:blip r:embed="rId3"/>
          <a:stretch>
            <a:fillRect/>
          </a:stretch>
        </p:blipFill>
        <p:spPr>
          <a:xfrm>
            <a:off x="5151331" y="2295574"/>
            <a:ext cx="3623957" cy="4314215"/>
          </a:xfrm>
          <a:prstGeom prst="rect">
            <a:avLst/>
          </a:prstGeom>
        </p:spPr>
      </p:pic>
    </p:spTree>
    <p:extLst>
      <p:ext uri="{BB962C8B-B14F-4D97-AF65-F5344CB8AC3E}">
        <p14:creationId xmlns:p14="http://schemas.microsoft.com/office/powerpoint/2010/main" val="42317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A939-E0DB-4B43-B7A0-0767B88FD4A3}"/>
              </a:ext>
            </a:extLst>
          </p:cNvPr>
          <p:cNvSpPr>
            <a:spLocks noGrp="1"/>
          </p:cNvSpPr>
          <p:nvPr>
            <p:ph type="title"/>
          </p:nvPr>
        </p:nvSpPr>
        <p:spPr>
          <a:xfrm>
            <a:off x="362904" y="552261"/>
            <a:ext cx="8358309" cy="1144778"/>
          </a:xfrm>
        </p:spPr>
        <p:txBody>
          <a:bodyPr/>
          <a:lstStyle/>
          <a:p>
            <a:r>
              <a:rPr lang="en-SG" sz="5400" b="1" dirty="0">
                <a:solidFill>
                  <a:srgbClr val="000000"/>
                </a:solidFill>
                <a:effectLst/>
                <a:latin typeface="Arial" panose="020B0604020202020204" pitchFamily="34" charset="0"/>
              </a:rPr>
              <a:t>Question 2</a:t>
            </a:r>
            <a:br>
              <a:rPr lang="en-SG" sz="5400" b="1" dirty="0">
                <a:solidFill>
                  <a:srgbClr val="000000"/>
                </a:solidFill>
                <a:effectLst/>
                <a:latin typeface="Arial" panose="020B0604020202020204" pitchFamily="34" charset="0"/>
              </a:rPr>
            </a:br>
            <a:endParaRPr lang="en-SG" dirty="0"/>
          </a:p>
        </p:txBody>
      </p:sp>
      <p:sp>
        <p:nvSpPr>
          <p:cNvPr id="3" name="Content Placeholder 2">
            <a:extLst>
              <a:ext uri="{FF2B5EF4-FFF2-40B4-BE49-F238E27FC236}">
                <a16:creationId xmlns:a16="http://schemas.microsoft.com/office/drawing/2014/main" id="{07E754D5-9AAC-46FE-BD4F-3FCAED57A1FF}"/>
              </a:ext>
            </a:extLst>
          </p:cNvPr>
          <p:cNvSpPr>
            <a:spLocks noGrp="1"/>
          </p:cNvSpPr>
          <p:nvPr>
            <p:ph idx="1"/>
          </p:nvPr>
        </p:nvSpPr>
        <p:spPr/>
        <p:txBody>
          <a:bodyPr/>
          <a:lstStyle/>
          <a:p>
            <a:r>
              <a:rPr lang="en-US" sz="2000" dirty="0">
                <a:solidFill>
                  <a:srgbClr val="000000"/>
                </a:solidFill>
                <a:effectLst/>
                <a:latin typeface="Arial" panose="020B0604020202020204" pitchFamily="34" charset="0"/>
                <a:ea typeface="Times New Roman" panose="02020603050405020304" pitchFamily="18" charset="0"/>
              </a:rPr>
              <a:t>Revise the given schema and propose a minimum of two additional dimensions that would yield valuable insights.</a:t>
            </a:r>
            <a:endParaRPr lang="en-SG" dirty="0"/>
          </a:p>
        </p:txBody>
      </p:sp>
    </p:spTree>
    <p:extLst>
      <p:ext uri="{BB962C8B-B14F-4D97-AF65-F5344CB8AC3E}">
        <p14:creationId xmlns:p14="http://schemas.microsoft.com/office/powerpoint/2010/main" val="534412606"/>
      </p:ext>
    </p:extLst>
  </p:cSld>
  <p:clrMapOvr>
    <a:masterClrMapping/>
  </p:clrMapOvr>
</p:sld>
</file>

<file path=ppt/theme/theme1.xml><?xml version="1.0" encoding="utf-8"?>
<a:theme xmlns:a="http://schemas.openxmlformats.org/drawingml/2006/main" name="UoP master">
  <a:themeElements>
    <a:clrScheme name="UoP Masterbrand">
      <a:dk1>
        <a:srgbClr val="000000"/>
      </a:dk1>
      <a:lt1>
        <a:sysClr val="window" lastClr="FFFFFF"/>
      </a:lt1>
      <a:dk2>
        <a:srgbClr val="621360"/>
      </a:dk2>
      <a:lt2>
        <a:srgbClr val="FFFFFF"/>
      </a:lt2>
      <a:accent1>
        <a:srgbClr val="00A0FF"/>
      </a:accent1>
      <a:accent2>
        <a:srgbClr val="621360"/>
      </a:accent2>
      <a:accent3>
        <a:srgbClr val="D1D1D1"/>
      </a:accent3>
      <a:accent4>
        <a:srgbClr val="621360"/>
      </a:accent4>
      <a:accent5>
        <a:srgbClr val="ABAAAA"/>
      </a:accent5>
      <a:accent6>
        <a:srgbClr val="3C023C"/>
      </a:accent6>
      <a:hlink>
        <a:srgbClr val="00A0FF"/>
      </a:hlink>
      <a:folHlink>
        <a:srgbClr val="0078B4"/>
      </a:folHlink>
    </a:clrScheme>
    <a:fontScheme name="Kantoor">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fontScale="92500"/>
      </a:bodyPr>
      <a:lstStyle>
        <a:defPPr algn="l">
          <a:defRPr dirty="0" smtClean="0"/>
        </a:defPPr>
      </a:lstStyle>
    </a:txDef>
  </a:objectDefaults>
  <a:extraClrSchemeLst/>
  <a:extLst>
    <a:ext uri="{05A4C25C-085E-4340-85A3-A5531E510DB2}">
      <thm15:themeFamily xmlns:thm15="http://schemas.microsoft.com/office/thememl/2012/main" name="02 UoP Masterbrand-Calibri.potx" id="{24300EB1-9451-401C-9C5B-B264C73C93EF}" vid="{C62A1C1D-D111-48E7-BD77-8756F83F8EB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10035</TotalTime>
  <Words>1347</Words>
  <Application>Microsoft Office PowerPoint</Application>
  <PresentationFormat>On-screen Show (4:3)</PresentationFormat>
  <Paragraphs>174</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Aero Bold</vt:lpstr>
      <vt:lpstr>Aero Light</vt:lpstr>
      <vt:lpstr>Arial</vt:lpstr>
      <vt:lpstr>Bahnschrift Condensed</vt:lpstr>
      <vt:lpstr>Berlin Sans FB Demi</vt:lpstr>
      <vt:lpstr>Calibri</vt:lpstr>
      <vt:lpstr>Calibri bold</vt:lpstr>
      <vt:lpstr>Calibri Light</vt:lpstr>
      <vt:lpstr>Vrinda</vt:lpstr>
      <vt:lpstr>UoP master</vt:lpstr>
      <vt:lpstr>PowerPoint Presentation</vt:lpstr>
      <vt:lpstr>Question 1 </vt:lpstr>
      <vt:lpstr>Query 1 Top Revenue Generating Games This Year </vt:lpstr>
      <vt:lpstr>Query 2 Longest Average Game Duration by Game Stage (AVG + GROUP BY) </vt:lpstr>
      <vt:lpstr>Query 3 Top Dates by Refund Volume (SUM + RANK)</vt:lpstr>
      <vt:lpstr>Query 4 Year-over-Year (YoY) Growth in Online Merchandise Sales by Country</vt:lpstr>
      <vt:lpstr>Query 5 Top-performing games within each game stage </vt:lpstr>
      <vt:lpstr>Query 6 VIP Attendance Share by Event Region </vt:lpstr>
      <vt:lpstr>Question 2 </vt:lpstr>
      <vt:lpstr>Dimension 1: DeviceDim   </vt:lpstr>
      <vt:lpstr>Query  Average Game Duration by Device Type </vt:lpstr>
      <vt:lpstr>Dimension 2: DemographicsDim   </vt:lpstr>
      <vt:lpstr>Query  Revenue by Age Group and Region </vt:lpstr>
      <vt:lpstr>Dimension 3: MarketingCampaignDim   </vt:lpstr>
      <vt:lpstr>Query  Revenue Performance by Campaign </vt:lpstr>
      <vt:lpstr>Question 3 </vt:lpstr>
      <vt:lpstr>PowerPoint Presentation</vt:lpstr>
      <vt:lpstr>PowerPoint Presentation</vt:lpstr>
      <vt:lpstr>PowerPoint Presentation</vt:lpstr>
      <vt:lpstr>Question 4 </vt:lpstr>
      <vt:lpstr>Enhancing Tior Games data Warehouse With Streaming Platform Integration </vt:lpstr>
      <vt:lpstr>PowerPoint Presentation</vt:lpstr>
      <vt:lpstr>Rationale for Selection / Benefits of Integration /  Relevance to Tior Games </vt:lpstr>
      <vt:lpstr>New Schema Elements / Dimensions / Integrations </vt:lpstr>
      <vt:lpstr>PowerPoint Presentation</vt:lpstr>
      <vt:lpstr>Challenges &amp; Mitigation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Frederic Lootens</dc:creator>
  <cp:lastModifiedBy>ranjan</cp:lastModifiedBy>
  <cp:revision>358</cp:revision>
  <dcterms:created xsi:type="dcterms:W3CDTF">2017-08-25T10:33:37Z</dcterms:created>
  <dcterms:modified xsi:type="dcterms:W3CDTF">2025-06-04T07:02:14Z</dcterms:modified>
</cp:coreProperties>
</file>