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5"/>
  </p:notesMasterIdLst>
  <p:sldIdLst>
    <p:sldId id="256" r:id="rId5"/>
    <p:sldId id="377" r:id="rId6"/>
    <p:sldId id="365" r:id="rId7"/>
    <p:sldId id="379" r:id="rId8"/>
    <p:sldId id="366" r:id="rId9"/>
    <p:sldId id="380" r:id="rId10"/>
    <p:sldId id="367" r:id="rId11"/>
    <p:sldId id="381" r:id="rId12"/>
    <p:sldId id="378" r:id="rId13"/>
    <p:sldId id="369" r:id="rId14"/>
    <p:sldId id="370" r:id="rId15"/>
    <p:sldId id="371" r:id="rId16"/>
    <p:sldId id="372" r:id="rId17"/>
    <p:sldId id="382" r:id="rId18"/>
    <p:sldId id="368" r:id="rId19"/>
    <p:sldId id="375" r:id="rId20"/>
    <p:sldId id="376" r:id="rId21"/>
    <p:sldId id="383" r:id="rId22"/>
    <p:sldId id="374" r:id="rId23"/>
    <p:sldId id="363" r:id="rId24"/>
  </p:sldIdLst>
  <p:sldSz cx="9144000" cy="6858000" type="screen4x3"/>
  <p:notesSz cx="6858000" cy="9144000"/>
  <p:custDataLst>
    <p:tags r:id="rId26"/>
  </p:custDataLst>
  <p:defaultTextStyle>
    <a:defPPr>
      <a:defRPr lang="en-US"/>
    </a:defPPr>
    <a:lvl1pPr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4176">
          <p15:clr>
            <a:srgbClr val="A4A3A4"/>
          </p15:clr>
        </p15:guide>
        <p15:guide id="2" orient="horz" pos="867">
          <p15:clr>
            <a:srgbClr val="A4A3A4"/>
          </p15:clr>
        </p15:guide>
        <p15:guide id="3" orient="horz" pos="2484">
          <p15:clr>
            <a:srgbClr val="A4A3A4"/>
          </p15:clr>
        </p15:guide>
        <p15:guide id="4" orient="horz" pos="720">
          <p15:clr>
            <a:srgbClr val="A4A3A4"/>
          </p15:clr>
        </p15:guide>
        <p15:guide id="5" pos="2880">
          <p15:clr>
            <a:srgbClr val="A4A3A4"/>
          </p15:clr>
        </p15:guide>
        <p15:guide id="6" pos="273">
          <p15:clr>
            <a:srgbClr val="A4A3A4"/>
          </p15:clr>
        </p15:guide>
        <p15:guide id="7" pos="555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D4D0"/>
    <a:srgbClr val="8AD2CF"/>
    <a:srgbClr val="CC00FF"/>
    <a:srgbClr val="FF9933"/>
    <a:srgbClr val="0066FF"/>
    <a:srgbClr val="B2B2B2"/>
    <a:srgbClr val="E2E2E2"/>
    <a:srgbClr val="33CC33"/>
    <a:srgbClr val="AB1D5D"/>
    <a:srgbClr val="D646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44" autoAdjust="0"/>
    <p:restoredTop sz="94622" autoAdjust="0"/>
  </p:normalViewPr>
  <p:slideViewPr>
    <p:cSldViewPr snapToGrid="0">
      <p:cViewPr varScale="1">
        <p:scale>
          <a:sx n="108" d="100"/>
          <a:sy n="108" d="100"/>
        </p:scale>
        <p:origin x="1836" y="96"/>
      </p:cViewPr>
      <p:guideLst>
        <p:guide orient="horz" pos="4176"/>
        <p:guide orient="horz" pos="867"/>
        <p:guide orient="horz" pos="2484"/>
        <p:guide orient="horz" pos="720"/>
        <p:guide pos="2880"/>
        <p:guide pos="273"/>
        <p:guide pos="555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Sheet1!$D$1</c:f>
              <c:strCache>
                <c:ptCount val="1"/>
                <c:pt idx="0">
                  <c:v>aged_65_older_Mean</c:v>
                </c:pt>
              </c:strCache>
            </c:strRef>
          </c:tx>
          <c:spPr>
            <a:solidFill>
              <a:schemeClr val="accent1"/>
            </a:solidFill>
            <a:ln>
              <a:noFill/>
            </a:ln>
            <a:effectLst/>
          </c:spPr>
          <c:invertIfNegative val="0"/>
          <c:cat>
            <c:numRef>
              <c:f>Sheet1!$A$2:$A$10</c:f>
              <c:numCache>
                <c:formatCode>General</c:formatCode>
                <c:ptCount val="9"/>
                <c:pt idx="0">
                  <c:v>0</c:v>
                </c:pt>
                <c:pt idx="1">
                  <c:v>1</c:v>
                </c:pt>
                <c:pt idx="2">
                  <c:v>2</c:v>
                </c:pt>
                <c:pt idx="3">
                  <c:v>3</c:v>
                </c:pt>
                <c:pt idx="4">
                  <c:v>4</c:v>
                </c:pt>
                <c:pt idx="5">
                  <c:v>5</c:v>
                </c:pt>
                <c:pt idx="6">
                  <c:v>6</c:v>
                </c:pt>
                <c:pt idx="7">
                  <c:v>7</c:v>
                </c:pt>
                <c:pt idx="8">
                  <c:v>8</c:v>
                </c:pt>
              </c:numCache>
            </c:numRef>
          </c:cat>
          <c:val>
            <c:numRef>
              <c:f>Sheet1!$D$2:$D$10</c:f>
              <c:numCache>
                <c:formatCode>General</c:formatCode>
                <c:ptCount val="9"/>
                <c:pt idx="0">
                  <c:v>16.251733000000002</c:v>
                </c:pt>
                <c:pt idx="1">
                  <c:v>10.271333</c:v>
                </c:pt>
                <c:pt idx="2">
                  <c:v>4.7845000000000004</c:v>
                </c:pt>
                <c:pt idx="3">
                  <c:v>11.9825</c:v>
                </c:pt>
                <c:pt idx="4">
                  <c:v>19.128167000000001</c:v>
                </c:pt>
                <c:pt idx="5">
                  <c:v>6.2759999999999998</c:v>
                </c:pt>
                <c:pt idx="6">
                  <c:v>4.4853329999999998</c:v>
                </c:pt>
                <c:pt idx="7">
                  <c:v>22.642666999999999</c:v>
                </c:pt>
                <c:pt idx="8">
                  <c:v>7.1509999999999998</c:v>
                </c:pt>
              </c:numCache>
            </c:numRef>
          </c:val>
          <c:extLst>
            <c:ext xmlns:c16="http://schemas.microsoft.com/office/drawing/2014/chart" uri="{C3380CC4-5D6E-409C-BE32-E72D297353CC}">
              <c16:uniqueId val="{00000000-79A8-4339-A8A6-34EA06140271}"/>
            </c:ext>
          </c:extLst>
        </c:ser>
        <c:dLbls>
          <c:showLegendKey val="0"/>
          <c:showVal val="0"/>
          <c:showCatName val="0"/>
          <c:showSerName val="0"/>
          <c:showPercent val="0"/>
          <c:showBubbleSize val="0"/>
        </c:dLbls>
        <c:gapWidth val="219"/>
        <c:overlap val="-27"/>
        <c:axId val="741682592"/>
        <c:axId val="741681936"/>
      </c:barChart>
      <c:catAx>
        <c:axId val="741682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1681936"/>
        <c:crosses val="autoZero"/>
        <c:auto val="1"/>
        <c:lblAlgn val="ctr"/>
        <c:lblOffset val="100"/>
        <c:noMultiLvlLbl val="0"/>
      </c:catAx>
      <c:valAx>
        <c:axId val="74168193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Aged</a:t>
                </a:r>
                <a:r>
                  <a:rPr lang="en-US" baseline="0" dirty="0"/>
                  <a:t> &gt;65 years</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16825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Sheet1!$C$1</c:f>
              <c:strCache>
                <c:ptCount val="1"/>
                <c:pt idx="0">
                  <c:v>median_age_Mean</c:v>
                </c:pt>
              </c:strCache>
            </c:strRef>
          </c:tx>
          <c:spPr>
            <a:solidFill>
              <a:schemeClr val="accent1"/>
            </a:solidFill>
            <a:ln>
              <a:noFill/>
            </a:ln>
            <a:effectLst/>
          </c:spPr>
          <c:invertIfNegative val="0"/>
          <c:val>
            <c:numRef>
              <c:f>Sheet1!$C$2:$C$10</c:f>
              <c:numCache>
                <c:formatCode>General</c:formatCode>
                <c:ptCount val="9"/>
                <c:pt idx="0">
                  <c:v>39.78</c:v>
                </c:pt>
                <c:pt idx="1">
                  <c:v>35.766666999999998</c:v>
                </c:pt>
                <c:pt idx="2">
                  <c:v>24.3</c:v>
                </c:pt>
                <c:pt idx="3">
                  <c:v>35.9</c:v>
                </c:pt>
                <c:pt idx="4">
                  <c:v>43.333333000000003</c:v>
                </c:pt>
                <c:pt idx="5">
                  <c:v>27.024999999999999</c:v>
                </c:pt>
                <c:pt idx="6">
                  <c:v>24.733332999999998</c:v>
                </c:pt>
                <c:pt idx="7">
                  <c:v>45.733333000000002</c:v>
                </c:pt>
                <c:pt idx="8">
                  <c:v>29.1</c:v>
                </c:pt>
              </c:numCache>
            </c:numRef>
          </c:val>
          <c:extLst>
            <c:ext xmlns:c16="http://schemas.microsoft.com/office/drawing/2014/chart" uri="{C3380CC4-5D6E-409C-BE32-E72D297353CC}">
              <c16:uniqueId val="{00000000-A95A-44DE-AAFF-CEEC6305BC5C}"/>
            </c:ext>
          </c:extLst>
        </c:ser>
        <c:dLbls>
          <c:showLegendKey val="0"/>
          <c:showVal val="0"/>
          <c:showCatName val="0"/>
          <c:showSerName val="0"/>
          <c:showPercent val="0"/>
          <c:showBubbleSize val="0"/>
        </c:dLbls>
        <c:gapWidth val="219"/>
        <c:overlap val="-27"/>
        <c:axId val="499280224"/>
        <c:axId val="499281536"/>
      </c:barChart>
      <c:catAx>
        <c:axId val="499280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9281536"/>
        <c:crosses val="autoZero"/>
        <c:auto val="1"/>
        <c:lblAlgn val="ctr"/>
        <c:lblOffset val="100"/>
        <c:noMultiLvlLbl val="0"/>
      </c:catAx>
      <c:valAx>
        <c:axId val="49928153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Median</a:t>
                </a:r>
                <a:r>
                  <a:rPr lang="en-US" baseline="0" dirty="0"/>
                  <a:t> Age</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92802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Sheet1!$L$1</c:f>
              <c:strCache>
                <c:ptCount val="1"/>
                <c:pt idx="0">
                  <c:v>human_development_index_Mean</c:v>
                </c:pt>
              </c:strCache>
            </c:strRef>
          </c:tx>
          <c:spPr>
            <a:solidFill>
              <a:schemeClr val="accent1"/>
            </a:solidFill>
            <a:ln>
              <a:noFill/>
            </a:ln>
            <a:effectLst/>
          </c:spPr>
          <c:invertIfNegative val="0"/>
          <c:cat>
            <c:numRef>
              <c:f>Sheet1!$A$2:$A$10</c:f>
              <c:numCache>
                <c:formatCode>General</c:formatCode>
                <c:ptCount val="9"/>
                <c:pt idx="0">
                  <c:v>0</c:v>
                </c:pt>
                <c:pt idx="1">
                  <c:v>1</c:v>
                </c:pt>
                <c:pt idx="2">
                  <c:v>2</c:v>
                </c:pt>
                <c:pt idx="3">
                  <c:v>3</c:v>
                </c:pt>
                <c:pt idx="4">
                  <c:v>4</c:v>
                </c:pt>
                <c:pt idx="5">
                  <c:v>5</c:v>
                </c:pt>
                <c:pt idx="6">
                  <c:v>6</c:v>
                </c:pt>
                <c:pt idx="7">
                  <c:v>7</c:v>
                </c:pt>
                <c:pt idx="8">
                  <c:v>8</c:v>
                </c:pt>
              </c:numCache>
            </c:numRef>
          </c:cat>
          <c:val>
            <c:numRef>
              <c:f>Sheet1!$L$2:$L$10</c:f>
              <c:numCache>
                <c:formatCode>General</c:formatCode>
                <c:ptCount val="9"/>
                <c:pt idx="0">
                  <c:v>0.89686699999999997</c:v>
                </c:pt>
                <c:pt idx="1">
                  <c:v>0</c:v>
                </c:pt>
                <c:pt idx="2">
                  <c:v>0.61</c:v>
                </c:pt>
                <c:pt idx="3">
                  <c:v>0.84550000000000003</c:v>
                </c:pt>
                <c:pt idx="4">
                  <c:v>0.87016700000000002</c:v>
                </c:pt>
                <c:pt idx="5">
                  <c:v>0.75600000000000001</c:v>
                </c:pt>
                <c:pt idx="6">
                  <c:v>0.65300000000000002</c:v>
                </c:pt>
                <c:pt idx="7">
                  <c:v>0.92033299999999996</c:v>
                </c:pt>
                <c:pt idx="8">
                  <c:v>0.77700000000000002</c:v>
                </c:pt>
              </c:numCache>
            </c:numRef>
          </c:val>
          <c:extLst>
            <c:ext xmlns:c16="http://schemas.microsoft.com/office/drawing/2014/chart" uri="{C3380CC4-5D6E-409C-BE32-E72D297353CC}">
              <c16:uniqueId val="{00000000-FE0A-4797-A9E1-AB0867410394}"/>
            </c:ext>
          </c:extLst>
        </c:ser>
        <c:dLbls>
          <c:showLegendKey val="0"/>
          <c:showVal val="0"/>
          <c:showCatName val="0"/>
          <c:showSerName val="0"/>
          <c:showPercent val="0"/>
          <c:showBubbleSize val="0"/>
        </c:dLbls>
        <c:gapWidth val="219"/>
        <c:overlap val="-27"/>
        <c:axId val="745087336"/>
        <c:axId val="745085368"/>
      </c:barChart>
      <c:catAx>
        <c:axId val="745087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5085368"/>
        <c:crosses val="autoZero"/>
        <c:auto val="1"/>
        <c:lblAlgn val="ctr"/>
        <c:lblOffset val="100"/>
        <c:noMultiLvlLbl val="0"/>
      </c:catAx>
      <c:valAx>
        <c:axId val="74508536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Human Development Index</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50873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485877869554914"/>
          <c:y val="8.5406285095594517E-2"/>
          <c:w val="0.67724869172000068"/>
          <c:h val="0.74393642886793576"/>
        </c:manualLayout>
      </c:layout>
      <c:barChart>
        <c:barDir val="col"/>
        <c:grouping val="clustered"/>
        <c:varyColors val="0"/>
        <c:ser>
          <c:idx val="0"/>
          <c:order val="0"/>
          <c:tx>
            <c:strRef>
              <c:f>Sheet1!$K$1</c:f>
              <c:strCache>
                <c:ptCount val="1"/>
                <c:pt idx="0">
                  <c:v>life_expectancy_Mean</c:v>
                </c:pt>
              </c:strCache>
            </c:strRef>
          </c:tx>
          <c:spPr>
            <a:solidFill>
              <a:schemeClr val="accent1"/>
            </a:solidFill>
            <a:ln>
              <a:noFill/>
            </a:ln>
            <a:effectLst/>
          </c:spPr>
          <c:invertIfNegative val="0"/>
          <c:cat>
            <c:numRef>
              <c:f>Sheet1!$A$2:$A$10</c:f>
              <c:numCache>
                <c:formatCode>General</c:formatCode>
                <c:ptCount val="9"/>
                <c:pt idx="0">
                  <c:v>0</c:v>
                </c:pt>
                <c:pt idx="1">
                  <c:v>1</c:v>
                </c:pt>
                <c:pt idx="2">
                  <c:v>2</c:v>
                </c:pt>
                <c:pt idx="3">
                  <c:v>3</c:v>
                </c:pt>
                <c:pt idx="4">
                  <c:v>4</c:v>
                </c:pt>
                <c:pt idx="5">
                  <c:v>5</c:v>
                </c:pt>
                <c:pt idx="6">
                  <c:v>6</c:v>
                </c:pt>
                <c:pt idx="7">
                  <c:v>7</c:v>
                </c:pt>
                <c:pt idx="8">
                  <c:v>8</c:v>
                </c:pt>
              </c:numCache>
            </c:numRef>
          </c:cat>
          <c:val>
            <c:numRef>
              <c:f>Sheet1!$K$2:$K$10</c:f>
              <c:numCache>
                <c:formatCode>General</c:formatCode>
                <c:ptCount val="9"/>
                <c:pt idx="0">
                  <c:v>81.367999999999995</c:v>
                </c:pt>
                <c:pt idx="1">
                  <c:v>77.166667000000004</c:v>
                </c:pt>
                <c:pt idx="2">
                  <c:v>69.754999999999995</c:v>
                </c:pt>
                <c:pt idx="3">
                  <c:v>77.37</c:v>
                </c:pt>
                <c:pt idx="4">
                  <c:v>77.72</c:v>
                </c:pt>
                <c:pt idx="5">
                  <c:v>72.75</c:v>
                </c:pt>
                <c:pt idx="6">
                  <c:v>69.313333</c:v>
                </c:pt>
                <c:pt idx="7">
                  <c:v>82.83</c:v>
                </c:pt>
                <c:pt idx="8">
                  <c:v>76.739999999999995</c:v>
                </c:pt>
              </c:numCache>
            </c:numRef>
          </c:val>
          <c:extLst>
            <c:ext xmlns:c16="http://schemas.microsoft.com/office/drawing/2014/chart" uri="{C3380CC4-5D6E-409C-BE32-E72D297353CC}">
              <c16:uniqueId val="{00000000-A170-496C-ACA3-6DD37D131B3C}"/>
            </c:ext>
          </c:extLst>
        </c:ser>
        <c:dLbls>
          <c:showLegendKey val="0"/>
          <c:showVal val="0"/>
          <c:showCatName val="0"/>
          <c:showSerName val="0"/>
          <c:showPercent val="0"/>
          <c:showBubbleSize val="0"/>
        </c:dLbls>
        <c:gapWidth val="219"/>
        <c:overlap val="-27"/>
        <c:axId val="746078536"/>
        <c:axId val="746081488"/>
      </c:barChart>
      <c:catAx>
        <c:axId val="746078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6081488"/>
        <c:crosses val="autoZero"/>
        <c:auto val="1"/>
        <c:lblAlgn val="ctr"/>
        <c:lblOffset val="100"/>
        <c:noMultiLvlLbl val="0"/>
      </c:catAx>
      <c:valAx>
        <c:axId val="74608148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Life Expectancy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60785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Sheet1!$J$1</c:f>
              <c:strCache>
                <c:ptCount val="1"/>
                <c:pt idx="0">
                  <c:v>hospital_beds_per_thousand_Mean</c:v>
                </c:pt>
              </c:strCache>
            </c:strRef>
          </c:tx>
          <c:spPr>
            <a:solidFill>
              <a:schemeClr val="accent1"/>
            </a:solidFill>
            <a:ln>
              <a:noFill/>
            </a:ln>
            <a:effectLst/>
          </c:spPr>
          <c:invertIfNegative val="0"/>
          <c:cat>
            <c:numRef>
              <c:f>Sheet1!$A$2:$A$10</c:f>
              <c:numCache>
                <c:formatCode>General</c:formatCode>
                <c:ptCount val="9"/>
                <c:pt idx="0">
                  <c:v>0</c:v>
                </c:pt>
                <c:pt idx="1">
                  <c:v>1</c:v>
                </c:pt>
                <c:pt idx="2">
                  <c:v>2</c:v>
                </c:pt>
                <c:pt idx="3">
                  <c:v>3</c:v>
                </c:pt>
                <c:pt idx="4">
                  <c:v>4</c:v>
                </c:pt>
                <c:pt idx="5">
                  <c:v>5</c:v>
                </c:pt>
                <c:pt idx="6">
                  <c:v>6</c:v>
                </c:pt>
                <c:pt idx="7">
                  <c:v>7</c:v>
                </c:pt>
                <c:pt idx="8">
                  <c:v>8</c:v>
                </c:pt>
              </c:numCache>
            </c:numRef>
          </c:cat>
          <c:val>
            <c:numRef>
              <c:f>Sheet1!$J$2:$J$10</c:f>
              <c:numCache>
                <c:formatCode>General</c:formatCode>
                <c:ptCount val="9"/>
                <c:pt idx="0">
                  <c:v>3.7813330000000001</c:v>
                </c:pt>
                <c:pt idx="1">
                  <c:v>2.4333E-2</c:v>
                </c:pt>
                <c:pt idx="2">
                  <c:v>1.9575</c:v>
                </c:pt>
                <c:pt idx="3">
                  <c:v>2.4849999999999999</c:v>
                </c:pt>
                <c:pt idx="4">
                  <c:v>6.2489999999999997</c:v>
                </c:pt>
                <c:pt idx="5">
                  <c:v>1.45</c:v>
                </c:pt>
                <c:pt idx="6">
                  <c:v>2.0333329999999998</c:v>
                </c:pt>
                <c:pt idx="7">
                  <c:v>8.5116669999999992</c:v>
                </c:pt>
                <c:pt idx="8">
                  <c:v>1.6</c:v>
                </c:pt>
              </c:numCache>
            </c:numRef>
          </c:val>
          <c:extLst>
            <c:ext xmlns:c16="http://schemas.microsoft.com/office/drawing/2014/chart" uri="{C3380CC4-5D6E-409C-BE32-E72D297353CC}">
              <c16:uniqueId val="{00000000-1880-483F-AF6B-A83D086D34E8}"/>
            </c:ext>
          </c:extLst>
        </c:ser>
        <c:dLbls>
          <c:showLegendKey val="0"/>
          <c:showVal val="0"/>
          <c:showCatName val="0"/>
          <c:showSerName val="0"/>
          <c:showPercent val="0"/>
          <c:showBubbleSize val="0"/>
        </c:dLbls>
        <c:gapWidth val="219"/>
        <c:overlap val="-27"/>
        <c:axId val="437726712"/>
        <c:axId val="437729336"/>
      </c:barChart>
      <c:catAx>
        <c:axId val="437726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7729336"/>
        <c:crosses val="autoZero"/>
        <c:auto val="1"/>
        <c:lblAlgn val="ctr"/>
        <c:lblOffset val="100"/>
        <c:noMultiLvlLbl val="0"/>
      </c:catAx>
      <c:valAx>
        <c:axId val="43772933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effectLst/>
                  </a:rPr>
                  <a:t>Hospital</a:t>
                </a:r>
                <a:r>
                  <a:rPr lang="en-US" baseline="0" dirty="0">
                    <a:effectLst/>
                  </a:rPr>
                  <a:t> beds per 1000</a:t>
                </a:r>
                <a:endParaRPr lang="en-US" dirty="0">
                  <a:effectLst/>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77267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Sheet1!$I$1</c:f>
              <c:strCache>
                <c:ptCount val="1"/>
                <c:pt idx="0">
                  <c:v>male_smokers_Mean</c:v>
                </c:pt>
              </c:strCache>
            </c:strRef>
          </c:tx>
          <c:spPr>
            <a:solidFill>
              <a:schemeClr val="accent1"/>
            </a:solidFill>
            <a:ln>
              <a:noFill/>
            </a:ln>
            <a:effectLst/>
          </c:spPr>
          <c:invertIfNegative val="0"/>
          <c:cat>
            <c:numRef>
              <c:f>Sheet1!$A$2:$A$10</c:f>
              <c:numCache>
                <c:formatCode>General</c:formatCode>
                <c:ptCount val="9"/>
                <c:pt idx="0">
                  <c:v>0</c:v>
                </c:pt>
                <c:pt idx="1">
                  <c:v>1</c:v>
                </c:pt>
                <c:pt idx="2">
                  <c:v>2</c:v>
                </c:pt>
                <c:pt idx="3">
                  <c:v>3</c:v>
                </c:pt>
                <c:pt idx="4">
                  <c:v>4</c:v>
                </c:pt>
                <c:pt idx="5">
                  <c:v>5</c:v>
                </c:pt>
                <c:pt idx="6">
                  <c:v>6</c:v>
                </c:pt>
                <c:pt idx="7">
                  <c:v>7</c:v>
                </c:pt>
                <c:pt idx="8">
                  <c:v>8</c:v>
                </c:pt>
              </c:numCache>
            </c:numRef>
          </c:cat>
          <c:val>
            <c:numRef>
              <c:f>Sheet1!$I$2:$I$10</c:f>
              <c:numCache>
                <c:formatCode>General</c:formatCode>
                <c:ptCount val="9"/>
                <c:pt idx="0">
                  <c:v>30.52</c:v>
                </c:pt>
                <c:pt idx="1">
                  <c:v>0</c:v>
                </c:pt>
                <c:pt idx="2">
                  <c:v>45.024999999999999</c:v>
                </c:pt>
                <c:pt idx="3">
                  <c:v>21.25</c:v>
                </c:pt>
                <c:pt idx="4">
                  <c:v>38.833333000000003</c:v>
                </c:pt>
                <c:pt idx="5">
                  <c:v>33.6</c:v>
                </c:pt>
                <c:pt idx="6">
                  <c:v>49.8</c:v>
                </c:pt>
                <c:pt idx="7">
                  <c:v>32.333333000000003</c:v>
                </c:pt>
                <c:pt idx="8">
                  <c:v>0</c:v>
                </c:pt>
              </c:numCache>
            </c:numRef>
          </c:val>
          <c:extLst>
            <c:ext xmlns:c16="http://schemas.microsoft.com/office/drawing/2014/chart" uri="{C3380CC4-5D6E-409C-BE32-E72D297353CC}">
              <c16:uniqueId val="{00000000-AF86-4B73-A85E-03D3F1006CF2}"/>
            </c:ext>
          </c:extLst>
        </c:ser>
        <c:dLbls>
          <c:showLegendKey val="0"/>
          <c:showVal val="0"/>
          <c:showCatName val="0"/>
          <c:showSerName val="0"/>
          <c:showPercent val="0"/>
          <c:showBubbleSize val="0"/>
        </c:dLbls>
        <c:gapWidth val="219"/>
        <c:overlap val="-27"/>
        <c:axId val="91834968"/>
        <c:axId val="91836608"/>
      </c:barChart>
      <c:catAx>
        <c:axId val="91834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836608"/>
        <c:crosses val="autoZero"/>
        <c:auto val="1"/>
        <c:lblAlgn val="ctr"/>
        <c:lblOffset val="100"/>
        <c:noMultiLvlLbl val="0"/>
      </c:catAx>
      <c:valAx>
        <c:axId val="9183660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Male Smokers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8349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Sheet1!$H$1</c:f>
              <c:strCache>
                <c:ptCount val="1"/>
                <c:pt idx="0">
                  <c:v>female_smokers_Mean</c:v>
                </c:pt>
              </c:strCache>
            </c:strRef>
          </c:tx>
          <c:spPr>
            <a:solidFill>
              <a:schemeClr val="accent1"/>
            </a:solidFill>
            <a:ln>
              <a:noFill/>
            </a:ln>
            <a:effectLst/>
          </c:spPr>
          <c:invertIfNegative val="0"/>
          <c:cat>
            <c:numRef>
              <c:f>Sheet1!$A$2:$A$10</c:f>
              <c:numCache>
                <c:formatCode>General</c:formatCode>
                <c:ptCount val="9"/>
                <c:pt idx="0">
                  <c:v>0</c:v>
                </c:pt>
                <c:pt idx="1">
                  <c:v>1</c:v>
                </c:pt>
                <c:pt idx="2">
                  <c:v>2</c:v>
                </c:pt>
                <c:pt idx="3">
                  <c:v>3</c:v>
                </c:pt>
                <c:pt idx="4">
                  <c:v>4</c:v>
                </c:pt>
                <c:pt idx="5">
                  <c:v>5</c:v>
                </c:pt>
                <c:pt idx="6">
                  <c:v>6</c:v>
                </c:pt>
                <c:pt idx="7">
                  <c:v>7</c:v>
                </c:pt>
                <c:pt idx="8">
                  <c:v>8</c:v>
                </c:pt>
              </c:numCache>
            </c:numRef>
          </c:cat>
          <c:val>
            <c:numRef>
              <c:f>Sheet1!$H$2:$H$10</c:f>
              <c:numCache>
                <c:formatCode>General</c:formatCode>
                <c:ptCount val="9"/>
                <c:pt idx="0">
                  <c:v>21.32</c:v>
                </c:pt>
                <c:pt idx="1">
                  <c:v>6.6666670000000003</c:v>
                </c:pt>
                <c:pt idx="2">
                  <c:v>3</c:v>
                </c:pt>
                <c:pt idx="3">
                  <c:v>14.6</c:v>
                </c:pt>
                <c:pt idx="4">
                  <c:v>27.333333</c:v>
                </c:pt>
                <c:pt idx="5">
                  <c:v>9.1</c:v>
                </c:pt>
                <c:pt idx="6">
                  <c:v>9.1</c:v>
                </c:pt>
                <c:pt idx="7">
                  <c:v>20.100000000000001</c:v>
                </c:pt>
                <c:pt idx="8">
                  <c:v>4.8</c:v>
                </c:pt>
              </c:numCache>
            </c:numRef>
          </c:val>
          <c:extLst>
            <c:ext xmlns:c16="http://schemas.microsoft.com/office/drawing/2014/chart" uri="{C3380CC4-5D6E-409C-BE32-E72D297353CC}">
              <c16:uniqueId val="{00000000-9A2F-416E-82A9-49A4690B11BE}"/>
            </c:ext>
          </c:extLst>
        </c:ser>
        <c:dLbls>
          <c:showLegendKey val="0"/>
          <c:showVal val="0"/>
          <c:showCatName val="0"/>
          <c:showSerName val="0"/>
          <c:showPercent val="0"/>
          <c:showBubbleSize val="0"/>
        </c:dLbls>
        <c:gapWidth val="219"/>
        <c:overlap val="-27"/>
        <c:axId val="508419008"/>
        <c:axId val="508416056"/>
      </c:barChart>
      <c:catAx>
        <c:axId val="508419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8416056"/>
        <c:crosses val="autoZero"/>
        <c:auto val="1"/>
        <c:lblAlgn val="ctr"/>
        <c:lblOffset val="100"/>
        <c:noMultiLvlLbl val="0"/>
      </c:catAx>
      <c:valAx>
        <c:axId val="50841605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Female Smokers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84190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485877869554914"/>
          <c:y val="8.5406285095594517E-2"/>
          <c:w val="0.67724869172000068"/>
          <c:h val="0.74393642886793576"/>
        </c:manualLayout>
      </c:layout>
      <c:barChart>
        <c:barDir val="col"/>
        <c:grouping val="clustered"/>
        <c:varyColors val="0"/>
        <c:ser>
          <c:idx val="0"/>
          <c:order val="0"/>
          <c:tx>
            <c:strRef>
              <c:f>Sheet1!$F$1</c:f>
              <c:strCache>
                <c:ptCount val="1"/>
                <c:pt idx="0">
                  <c:v>extreme_poverty_Mean</c:v>
                </c:pt>
              </c:strCache>
            </c:strRef>
          </c:tx>
          <c:spPr>
            <a:solidFill>
              <a:schemeClr val="accent1"/>
            </a:solidFill>
            <a:ln>
              <a:noFill/>
            </a:ln>
            <a:effectLst/>
          </c:spPr>
          <c:invertIfNegative val="0"/>
          <c:cat>
            <c:numRef>
              <c:f>Sheet1!$A$2:$A$10</c:f>
              <c:numCache>
                <c:formatCode>General</c:formatCode>
                <c:ptCount val="9"/>
                <c:pt idx="0">
                  <c:v>0</c:v>
                </c:pt>
                <c:pt idx="1">
                  <c:v>1</c:v>
                </c:pt>
                <c:pt idx="2">
                  <c:v>2</c:v>
                </c:pt>
                <c:pt idx="3">
                  <c:v>3</c:v>
                </c:pt>
                <c:pt idx="4">
                  <c:v>4</c:v>
                </c:pt>
                <c:pt idx="5">
                  <c:v>5</c:v>
                </c:pt>
                <c:pt idx="6">
                  <c:v>6</c:v>
                </c:pt>
                <c:pt idx="7">
                  <c:v>7</c:v>
                </c:pt>
                <c:pt idx="8">
                  <c:v>8</c:v>
                </c:pt>
              </c:numCache>
            </c:numRef>
          </c:cat>
          <c:val>
            <c:numRef>
              <c:f>Sheet1!$F$2:$F$10</c:f>
              <c:numCache>
                <c:formatCode>General</c:formatCode>
                <c:ptCount val="9"/>
                <c:pt idx="0">
                  <c:v>0.52466699999999999</c:v>
                </c:pt>
                <c:pt idx="1">
                  <c:v>0.17299999999999999</c:v>
                </c:pt>
                <c:pt idx="2">
                  <c:v>17.574999999999999</c:v>
                </c:pt>
                <c:pt idx="3">
                  <c:v>2.2999999999999998</c:v>
                </c:pt>
                <c:pt idx="4">
                  <c:v>0.58383300000000005</c:v>
                </c:pt>
                <c:pt idx="5">
                  <c:v>0.88249999999999995</c:v>
                </c:pt>
                <c:pt idx="6">
                  <c:v>1.183333</c:v>
                </c:pt>
                <c:pt idx="7">
                  <c:v>0.123333</c:v>
                </c:pt>
                <c:pt idx="8">
                  <c:v>3.5</c:v>
                </c:pt>
              </c:numCache>
            </c:numRef>
          </c:val>
          <c:extLst>
            <c:ext xmlns:c16="http://schemas.microsoft.com/office/drawing/2014/chart" uri="{C3380CC4-5D6E-409C-BE32-E72D297353CC}">
              <c16:uniqueId val="{00000000-2BEC-487D-A1AE-5F9998F089F0}"/>
            </c:ext>
          </c:extLst>
        </c:ser>
        <c:dLbls>
          <c:showLegendKey val="0"/>
          <c:showVal val="0"/>
          <c:showCatName val="0"/>
          <c:showSerName val="0"/>
          <c:showPercent val="0"/>
          <c:showBubbleSize val="0"/>
        </c:dLbls>
        <c:gapWidth val="219"/>
        <c:overlap val="-27"/>
        <c:axId val="735380896"/>
        <c:axId val="735382536"/>
      </c:barChart>
      <c:catAx>
        <c:axId val="735380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5382536"/>
        <c:crosses val="autoZero"/>
        <c:auto val="1"/>
        <c:lblAlgn val="ctr"/>
        <c:lblOffset val="100"/>
        <c:noMultiLvlLbl val="0"/>
      </c:catAx>
      <c:valAx>
        <c:axId val="73538253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Extreme Poverty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53808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population_density_Mean</c:v>
                </c:pt>
              </c:strCache>
            </c:strRef>
          </c:tx>
          <c:spPr>
            <a:solidFill>
              <a:schemeClr val="accent1"/>
            </a:solidFill>
            <a:ln>
              <a:noFill/>
            </a:ln>
            <a:effectLst/>
          </c:spPr>
          <c:invertIfNegative val="0"/>
          <c:cat>
            <c:numRef>
              <c:f>Sheet1!$A$2:$A$10</c:f>
              <c:numCache>
                <c:formatCode>General</c:formatCode>
                <c:ptCount val="9"/>
                <c:pt idx="0">
                  <c:v>0</c:v>
                </c:pt>
                <c:pt idx="1">
                  <c:v>1</c:v>
                </c:pt>
                <c:pt idx="2">
                  <c:v>2</c:v>
                </c:pt>
                <c:pt idx="3">
                  <c:v>3</c:v>
                </c:pt>
                <c:pt idx="4">
                  <c:v>4</c:v>
                </c:pt>
                <c:pt idx="5">
                  <c:v>5</c:v>
                </c:pt>
                <c:pt idx="6">
                  <c:v>6</c:v>
                </c:pt>
                <c:pt idx="7">
                  <c:v>7</c:v>
                </c:pt>
                <c:pt idx="8">
                  <c:v>8</c:v>
                </c:pt>
              </c:numCache>
            </c:numRef>
          </c:cat>
          <c:val>
            <c:numRef>
              <c:f>Sheet1!$B$2:$B$10</c:f>
              <c:numCache>
                <c:formatCode>General</c:formatCode>
                <c:ptCount val="9"/>
                <c:pt idx="0">
                  <c:v>135.668733</c:v>
                </c:pt>
                <c:pt idx="1">
                  <c:v>225.822</c:v>
                </c:pt>
                <c:pt idx="2">
                  <c:v>514.55100000000004</c:v>
                </c:pt>
                <c:pt idx="3">
                  <c:v>30.324000000000002</c:v>
                </c:pt>
                <c:pt idx="4">
                  <c:v>79.379499999999993</c:v>
                </c:pt>
                <c:pt idx="5">
                  <c:v>109.52549999999999</c:v>
                </c:pt>
                <c:pt idx="6">
                  <c:v>49.517333000000001</c:v>
                </c:pt>
                <c:pt idx="7">
                  <c:v>679.61033299999997</c:v>
                </c:pt>
                <c:pt idx="8">
                  <c:v>25.129000000000001</c:v>
                </c:pt>
              </c:numCache>
            </c:numRef>
          </c:val>
          <c:extLst>
            <c:ext xmlns:c16="http://schemas.microsoft.com/office/drawing/2014/chart" uri="{C3380CC4-5D6E-409C-BE32-E72D297353CC}">
              <c16:uniqueId val="{00000000-A2C3-4E31-BD10-3C60309D46BC}"/>
            </c:ext>
          </c:extLst>
        </c:ser>
        <c:dLbls>
          <c:showLegendKey val="0"/>
          <c:showVal val="0"/>
          <c:showCatName val="0"/>
          <c:showSerName val="0"/>
          <c:showPercent val="0"/>
          <c:showBubbleSize val="0"/>
        </c:dLbls>
        <c:gapWidth val="219"/>
        <c:overlap val="-27"/>
        <c:axId val="508424256"/>
        <c:axId val="508420648"/>
      </c:barChart>
      <c:catAx>
        <c:axId val="508424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8420648"/>
        <c:crosses val="autoZero"/>
        <c:auto val="1"/>
        <c:lblAlgn val="ctr"/>
        <c:lblOffset val="100"/>
        <c:noMultiLvlLbl val="0"/>
      </c:catAx>
      <c:valAx>
        <c:axId val="50842064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Population</a:t>
                </a:r>
                <a:r>
                  <a:rPr lang="en-US" baseline="0" dirty="0"/>
                  <a:t> Density</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84242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Sheet1!$E$1</c:f>
              <c:strCache>
                <c:ptCount val="1"/>
                <c:pt idx="0">
                  <c:v>gdp_per_capita_Mean</c:v>
                </c:pt>
              </c:strCache>
            </c:strRef>
          </c:tx>
          <c:spPr>
            <a:solidFill>
              <a:schemeClr val="accent1"/>
            </a:solidFill>
            <a:ln>
              <a:noFill/>
            </a:ln>
            <a:effectLst/>
          </c:spPr>
          <c:invertIfNegative val="0"/>
          <c:cat>
            <c:numRef>
              <c:f>Sheet1!$A$2:$A$10</c:f>
              <c:numCache>
                <c:formatCode>General</c:formatCode>
                <c:ptCount val="9"/>
                <c:pt idx="0">
                  <c:v>0</c:v>
                </c:pt>
                <c:pt idx="1">
                  <c:v>1</c:v>
                </c:pt>
                <c:pt idx="2">
                  <c:v>2</c:v>
                </c:pt>
                <c:pt idx="3">
                  <c:v>3</c:v>
                </c:pt>
                <c:pt idx="4">
                  <c:v>4</c:v>
                </c:pt>
                <c:pt idx="5">
                  <c:v>5</c:v>
                </c:pt>
                <c:pt idx="6">
                  <c:v>6</c:v>
                </c:pt>
                <c:pt idx="7">
                  <c:v>7</c:v>
                </c:pt>
                <c:pt idx="8">
                  <c:v>8</c:v>
                </c:pt>
              </c:numCache>
            </c:numRef>
          </c:cat>
          <c:val>
            <c:numRef>
              <c:f>Sheet1!$E$2:$E$10</c:f>
              <c:numCache>
                <c:formatCode>General</c:formatCode>
                <c:ptCount val="9"/>
                <c:pt idx="0">
                  <c:v>39450.156600000002</c:v>
                </c:pt>
                <c:pt idx="1">
                  <c:v>31015.976999999999</c:v>
                </c:pt>
                <c:pt idx="2">
                  <c:v>5388.8670000000002</c:v>
                </c:pt>
                <c:pt idx="3">
                  <c:v>34164.449000000001</c:v>
                </c:pt>
                <c:pt idx="4">
                  <c:v>26676.828667000002</c:v>
                </c:pt>
                <c:pt idx="5">
                  <c:v>14033.38925</c:v>
                </c:pt>
                <c:pt idx="6">
                  <c:v>5922.2913330000001</c:v>
                </c:pt>
                <c:pt idx="7">
                  <c:v>40248.263666999999</c:v>
                </c:pt>
                <c:pt idx="8">
                  <c:v>12236.706</c:v>
                </c:pt>
              </c:numCache>
            </c:numRef>
          </c:val>
          <c:extLst>
            <c:ext xmlns:c16="http://schemas.microsoft.com/office/drawing/2014/chart" uri="{C3380CC4-5D6E-409C-BE32-E72D297353CC}">
              <c16:uniqueId val="{00000000-2402-4AE4-8DF8-536A299A1189}"/>
            </c:ext>
          </c:extLst>
        </c:ser>
        <c:dLbls>
          <c:showLegendKey val="0"/>
          <c:showVal val="0"/>
          <c:showCatName val="0"/>
          <c:showSerName val="0"/>
          <c:showPercent val="0"/>
          <c:showBubbleSize val="0"/>
        </c:dLbls>
        <c:gapWidth val="219"/>
        <c:overlap val="-27"/>
        <c:axId val="766484912"/>
        <c:axId val="766487208"/>
      </c:barChart>
      <c:catAx>
        <c:axId val="766484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6487208"/>
        <c:crosses val="autoZero"/>
        <c:auto val="1"/>
        <c:lblAlgn val="ctr"/>
        <c:lblOffset val="100"/>
        <c:noMultiLvlLbl val="0"/>
      </c:catAx>
      <c:valAx>
        <c:axId val="76648720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GDP</a:t>
                </a:r>
                <a:r>
                  <a:rPr lang="en-US" baseline="0" dirty="0"/>
                  <a:t> per Capita</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64849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Sheet1!$G$1</c:f>
              <c:strCache>
                <c:ptCount val="1"/>
                <c:pt idx="0">
                  <c:v>diabetes_prevalence_Mean</c:v>
                </c:pt>
              </c:strCache>
            </c:strRef>
          </c:tx>
          <c:spPr>
            <a:solidFill>
              <a:schemeClr val="accent1"/>
            </a:solidFill>
            <a:ln>
              <a:noFill/>
            </a:ln>
            <a:effectLst/>
          </c:spPr>
          <c:invertIfNegative val="0"/>
          <c:cat>
            <c:numRef>
              <c:f>Sheet1!$A$2:$A$10</c:f>
              <c:numCache>
                <c:formatCode>General</c:formatCode>
                <c:ptCount val="9"/>
                <c:pt idx="0">
                  <c:v>0</c:v>
                </c:pt>
                <c:pt idx="1">
                  <c:v>1</c:v>
                </c:pt>
                <c:pt idx="2">
                  <c:v>2</c:v>
                </c:pt>
                <c:pt idx="3">
                  <c:v>3</c:v>
                </c:pt>
                <c:pt idx="4">
                  <c:v>4</c:v>
                </c:pt>
                <c:pt idx="5">
                  <c:v>5</c:v>
                </c:pt>
                <c:pt idx="6">
                  <c:v>6</c:v>
                </c:pt>
                <c:pt idx="7">
                  <c:v>7</c:v>
                </c:pt>
                <c:pt idx="8">
                  <c:v>8</c:v>
                </c:pt>
              </c:numCache>
            </c:numRef>
          </c:cat>
          <c:val>
            <c:numRef>
              <c:f>Sheet1!$G$2:$G$10</c:f>
              <c:numCache>
                <c:formatCode>General</c:formatCode>
                <c:ptCount val="9"/>
                <c:pt idx="0">
                  <c:v>5.9626669999999997</c:v>
                </c:pt>
                <c:pt idx="1">
                  <c:v>19.203333000000001</c:v>
                </c:pt>
                <c:pt idx="2">
                  <c:v>8.4949999999999992</c:v>
                </c:pt>
                <c:pt idx="3">
                  <c:v>9.4499999999999993</c:v>
                </c:pt>
                <c:pt idx="4">
                  <c:v>5.3033330000000003</c:v>
                </c:pt>
                <c:pt idx="5">
                  <c:v>12.16</c:v>
                </c:pt>
                <c:pt idx="6">
                  <c:v>14.023332999999999</c:v>
                </c:pt>
                <c:pt idx="7">
                  <c:v>7.62</c:v>
                </c:pt>
                <c:pt idx="8">
                  <c:v>5.95</c:v>
                </c:pt>
              </c:numCache>
            </c:numRef>
          </c:val>
          <c:extLst>
            <c:ext xmlns:c16="http://schemas.microsoft.com/office/drawing/2014/chart" uri="{C3380CC4-5D6E-409C-BE32-E72D297353CC}">
              <c16:uniqueId val="{00000000-A3A3-4D0B-A165-FD353AA2DC2E}"/>
            </c:ext>
          </c:extLst>
        </c:ser>
        <c:dLbls>
          <c:showLegendKey val="0"/>
          <c:showVal val="0"/>
          <c:showCatName val="0"/>
          <c:showSerName val="0"/>
          <c:showPercent val="0"/>
          <c:showBubbleSize val="0"/>
        </c:dLbls>
        <c:gapWidth val="219"/>
        <c:overlap val="-27"/>
        <c:axId val="740989904"/>
        <c:axId val="740988592"/>
      </c:barChart>
      <c:catAx>
        <c:axId val="740989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0988592"/>
        <c:crosses val="autoZero"/>
        <c:auto val="1"/>
        <c:lblAlgn val="ctr"/>
        <c:lblOffset val="100"/>
        <c:noMultiLvlLbl val="0"/>
      </c:catAx>
      <c:valAx>
        <c:axId val="74098859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Diabetes </a:t>
                </a:r>
                <a:r>
                  <a:rPr lang="en-US" sz="1000" b="0" i="0" u="none" strike="noStrike" baseline="0" dirty="0">
                    <a:effectLst/>
                  </a:rPr>
                  <a:t>prevalence</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09899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5B2B4FDD-A23C-EAB3-8321-ABB960F78FDF}"/>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cs typeface="Arial" charset="0"/>
              </a:defRPr>
            </a:lvl1pPr>
          </a:lstStyle>
          <a:p>
            <a:pPr>
              <a:defRPr/>
            </a:pPr>
            <a:endParaRPr lang="en-US" altLang="en-US"/>
          </a:p>
        </p:txBody>
      </p:sp>
      <p:sp>
        <p:nvSpPr>
          <p:cNvPr id="17411" name="Rectangle 3">
            <a:extLst>
              <a:ext uri="{FF2B5EF4-FFF2-40B4-BE49-F238E27FC236}">
                <a16:creationId xmlns:a16="http://schemas.microsoft.com/office/drawing/2014/main" id="{2C65871D-418A-D88A-F629-70C0C9DF60B3}"/>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endParaRPr lang="en-US" altLang="en-US"/>
          </a:p>
        </p:txBody>
      </p:sp>
      <p:sp>
        <p:nvSpPr>
          <p:cNvPr id="24580" name="Rectangle 4">
            <a:extLst>
              <a:ext uri="{FF2B5EF4-FFF2-40B4-BE49-F238E27FC236}">
                <a16:creationId xmlns:a16="http://schemas.microsoft.com/office/drawing/2014/main" id="{178D9CEB-15FA-A148-5249-BEC579D1CCB1}"/>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a:extLst>
              <a:ext uri="{FF2B5EF4-FFF2-40B4-BE49-F238E27FC236}">
                <a16:creationId xmlns:a16="http://schemas.microsoft.com/office/drawing/2014/main" id="{939DD232-1031-319D-6E7C-D378C0C08758}"/>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414" name="Rectangle 6">
            <a:extLst>
              <a:ext uri="{FF2B5EF4-FFF2-40B4-BE49-F238E27FC236}">
                <a16:creationId xmlns:a16="http://schemas.microsoft.com/office/drawing/2014/main" id="{596C87DA-1C20-9C9A-97A6-C0E6DB2F65F3}"/>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en-US" altLang="en-US"/>
          </a:p>
        </p:txBody>
      </p:sp>
      <p:sp>
        <p:nvSpPr>
          <p:cNvPr id="17415" name="Rectangle 7">
            <a:extLst>
              <a:ext uri="{FF2B5EF4-FFF2-40B4-BE49-F238E27FC236}">
                <a16:creationId xmlns:a16="http://schemas.microsoft.com/office/drawing/2014/main" id="{FB53EBC7-44A9-7C49-241C-0E687D656A7A}"/>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5E661F34-3BFF-42CA-8485-E361045AABC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7BF5F46A-7C83-146F-DCCA-8C101E5D9140}"/>
              </a:ext>
            </a:extLst>
          </p:cNvPr>
          <p:cNvSpPr>
            <a:spLocks noGrp="1" noRot="1" noChangeAspect="1" noTextEdit="1"/>
          </p:cNvSpPr>
          <p:nvPr>
            <p:ph type="sldImg"/>
          </p:nvPr>
        </p:nvSpPr>
        <p:spPr>
          <a:ln/>
        </p:spPr>
      </p:sp>
      <p:sp>
        <p:nvSpPr>
          <p:cNvPr id="25603" name="Notes Placeholder 2">
            <a:extLst>
              <a:ext uri="{FF2B5EF4-FFF2-40B4-BE49-F238E27FC236}">
                <a16:creationId xmlns:a16="http://schemas.microsoft.com/office/drawing/2014/main" id="{92D9FFBA-9E74-FCC5-CFBC-C7EF085D3B6A}"/>
              </a:ext>
            </a:extLst>
          </p:cNvPr>
          <p:cNvSpPr>
            <a:spLocks noGrp="1"/>
          </p:cNvSpPr>
          <p:nvPr>
            <p:ph type="body" idx="1"/>
          </p:nvPr>
        </p:nvSpPr>
        <p:spPr>
          <a:noFill/>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5604" name="Slide Number Placeholder 3">
            <a:extLst>
              <a:ext uri="{FF2B5EF4-FFF2-40B4-BE49-F238E27FC236}">
                <a16:creationId xmlns:a16="http://schemas.microsoft.com/office/drawing/2014/main" id="{568A9EF9-DC3C-4A84-AEFA-12C1A37DD616}"/>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A1ED8054-24F6-43F1-9C65-8AA4E0D62F2C}" type="slidenum">
              <a:rPr lang="en-US" altLang="en-US"/>
              <a:pPr eaLnBrk="1" hangingPunct="1">
                <a:spcBef>
                  <a:spcPct val="0"/>
                </a:spcBef>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5" descr="Master_color copy">
            <a:extLst>
              <a:ext uri="{FF2B5EF4-FFF2-40B4-BE49-F238E27FC236}">
                <a16:creationId xmlns:a16="http://schemas.microsoft.com/office/drawing/2014/main" id="{F393A7E1-037E-5BD7-3082-AD88546990D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09575"/>
            <a:ext cx="91440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5FDDC15A-BBBA-709F-F3FB-70E93007AD28}"/>
              </a:ext>
            </a:extLst>
          </p:cNvPr>
          <p:cNvSpPr>
            <a:spLocks noChangeArrowheads="1"/>
          </p:cNvSpPr>
          <p:nvPr userDrawn="1"/>
        </p:nvSpPr>
        <p:spPr bwMode="auto">
          <a:xfrm>
            <a:off x="0" y="-16625"/>
            <a:ext cx="9144000" cy="452438"/>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algn="ctr" eaLnBrk="1" hangingPunct="1">
              <a:defRPr/>
            </a:pPr>
            <a:endParaRPr lang="en-US" altLang="en-US" sz="1800">
              <a:solidFill>
                <a:schemeClr val="tx2"/>
              </a:solidFill>
            </a:endParaRPr>
          </a:p>
        </p:txBody>
      </p:sp>
      <p:pic>
        <p:nvPicPr>
          <p:cNvPr id="6" name="Picture 28" descr="restricted ac">
            <a:extLst>
              <a:ext uri="{FF2B5EF4-FFF2-40B4-BE49-F238E27FC236}">
                <a16:creationId xmlns:a16="http://schemas.microsoft.com/office/drawing/2014/main" id="{69EDB25B-4B09-0CF1-4C88-73588202E9D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2" name="Rectangle 2"/>
          <p:cNvSpPr>
            <a:spLocks noGrp="1" noChangeArrowheads="1"/>
          </p:cNvSpPr>
          <p:nvPr>
            <p:ph type="ctrTitle"/>
          </p:nvPr>
        </p:nvSpPr>
        <p:spPr>
          <a:xfrm>
            <a:off x="1425575" y="1657350"/>
            <a:ext cx="6718300" cy="1470025"/>
          </a:xfrm>
        </p:spPr>
        <p:txBody>
          <a:bodyPr/>
          <a:lstStyle>
            <a:lvl1pPr>
              <a:defRPr sz="3200">
                <a:solidFill>
                  <a:schemeClr val="bg1"/>
                </a:solidFill>
                <a:latin typeface="Arial Narrow" pitchFamily="34" charset="0"/>
              </a:defRPr>
            </a:lvl1pPr>
          </a:lstStyle>
          <a:p>
            <a:pPr lvl="0"/>
            <a:r>
              <a:rPr lang="en-US" noProof="0"/>
              <a:t>Click to edit Master title style</a:t>
            </a:r>
          </a:p>
        </p:txBody>
      </p:sp>
      <p:sp>
        <p:nvSpPr>
          <p:cNvPr id="5123" name="Rectangle 3"/>
          <p:cNvSpPr>
            <a:spLocks noGrp="1" noChangeArrowheads="1"/>
          </p:cNvSpPr>
          <p:nvPr>
            <p:ph type="subTitle" idx="1"/>
          </p:nvPr>
        </p:nvSpPr>
        <p:spPr>
          <a:xfrm>
            <a:off x="1425575" y="3492500"/>
            <a:ext cx="6661150" cy="444500"/>
          </a:xfrm>
        </p:spPr>
        <p:txBody>
          <a:bodyPr/>
          <a:lstStyle>
            <a:lvl1pPr marL="0" indent="0">
              <a:buFont typeface="Arial" charset="0"/>
              <a:buNone/>
              <a:defRPr sz="1800" b="1">
                <a:solidFill>
                  <a:schemeClr val="bg1"/>
                </a:solidFill>
              </a:defRPr>
            </a:lvl1pPr>
          </a:lstStyle>
          <a:p>
            <a:pPr lvl="0"/>
            <a:r>
              <a:rPr lang="en-US" noProof="0"/>
              <a:t>Click to edit Master subtitle style</a:t>
            </a:r>
          </a:p>
        </p:txBody>
      </p:sp>
      <p:pic>
        <p:nvPicPr>
          <p:cNvPr id="10" name="Picture 9">
            <a:extLst>
              <a:ext uri="{FF2B5EF4-FFF2-40B4-BE49-F238E27FC236}">
                <a16:creationId xmlns:a16="http://schemas.microsoft.com/office/drawing/2014/main" id="{E0AA1068-70A2-EA0F-6AE7-F28BA522C165}"/>
              </a:ext>
            </a:extLst>
          </p:cNvPr>
          <p:cNvPicPr>
            <a:picLocks noChangeAspect="1"/>
          </p:cNvPicPr>
          <p:nvPr userDrawn="1"/>
        </p:nvPicPr>
        <p:blipFill>
          <a:blip r:embed="rId4"/>
          <a:stretch>
            <a:fillRect/>
          </a:stretch>
        </p:blipFill>
        <p:spPr>
          <a:xfrm>
            <a:off x="7467600" y="6257924"/>
            <a:ext cx="1343025" cy="561975"/>
          </a:xfrm>
          <a:prstGeom prst="rect">
            <a:avLst/>
          </a:prstGeom>
        </p:spPr>
      </p:pic>
    </p:spTree>
    <p:extLst>
      <p:ext uri="{BB962C8B-B14F-4D97-AF65-F5344CB8AC3E}">
        <p14:creationId xmlns:p14="http://schemas.microsoft.com/office/powerpoint/2010/main" val="194906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392CFDE4-B292-F027-A108-FC296688EB3B}"/>
              </a:ext>
            </a:extLst>
          </p:cNvPr>
          <p:cNvSpPr>
            <a:spLocks noGrp="1" noChangeArrowheads="1"/>
          </p:cNvSpPr>
          <p:nvPr>
            <p:ph type="sldNum" sz="quarter" idx="10"/>
          </p:nvPr>
        </p:nvSpPr>
        <p:spPr>
          <a:ln/>
        </p:spPr>
        <p:txBody>
          <a:bodyPr/>
          <a:lstStyle>
            <a:lvl1pPr>
              <a:defRPr/>
            </a:lvl1pPr>
          </a:lstStyle>
          <a:p>
            <a:fld id="{E7BE4E00-25B5-413B-B160-7F39AD92C081}" type="slidenum">
              <a:rPr lang="en-US" altLang="en-US" smtClean="0"/>
              <a:pPr/>
              <a:t>‹#›</a:t>
            </a:fld>
            <a:endParaRPr lang="en-US" altLang="en-US" dirty="0"/>
          </a:p>
        </p:txBody>
      </p:sp>
    </p:spTree>
    <p:extLst>
      <p:ext uri="{BB962C8B-B14F-4D97-AF65-F5344CB8AC3E}">
        <p14:creationId xmlns:p14="http://schemas.microsoft.com/office/powerpoint/2010/main" val="3922215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6713" y="238125"/>
            <a:ext cx="2093912" cy="59404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33388" y="238125"/>
            <a:ext cx="6130925" cy="5940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2C569799-639A-17F3-9D0A-54F8C3F08BA4}"/>
              </a:ext>
            </a:extLst>
          </p:cNvPr>
          <p:cNvSpPr>
            <a:spLocks noGrp="1" noChangeArrowheads="1"/>
          </p:cNvSpPr>
          <p:nvPr>
            <p:ph type="sldNum" sz="quarter" idx="10"/>
          </p:nvPr>
        </p:nvSpPr>
        <p:spPr>
          <a:ln/>
        </p:spPr>
        <p:txBody>
          <a:bodyPr/>
          <a:lstStyle>
            <a:lvl1pPr>
              <a:defRPr/>
            </a:lvl1pPr>
          </a:lstStyle>
          <a:p>
            <a:fld id="{DE6E938B-C6E8-45BC-ADE0-FBB8F297C66D}" type="slidenum">
              <a:rPr lang="en-US" altLang="en-US" smtClean="0"/>
              <a:pPr/>
              <a:t>‹#›</a:t>
            </a:fld>
            <a:endParaRPr lang="en-US" altLang="en-US" dirty="0"/>
          </a:p>
        </p:txBody>
      </p:sp>
    </p:spTree>
    <p:extLst>
      <p:ext uri="{BB962C8B-B14F-4D97-AF65-F5344CB8AC3E}">
        <p14:creationId xmlns:p14="http://schemas.microsoft.com/office/powerpoint/2010/main" val="3890552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19455D24-9DCB-D94C-2232-EC7470F077A8}"/>
              </a:ext>
            </a:extLst>
          </p:cNvPr>
          <p:cNvSpPr>
            <a:spLocks noGrp="1" noChangeArrowheads="1"/>
          </p:cNvSpPr>
          <p:nvPr>
            <p:ph type="sldNum" sz="quarter" idx="10"/>
          </p:nvPr>
        </p:nvSpPr>
        <p:spPr>
          <a:ln/>
        </p:spPr>
        <p:txBody>
          <a:bodyPr/>
          <a:lstStyle>
            <a:lvl1pPr>
              <a:defRPr/>
            </a:lvl1pPr>
          </a:lstStyle>
          <a:p>
            <a:fld id="{7D6E76D7-FEA8-4081-AE5E-FE9F2F3DAD94}" type="slidenum">
              <a:rPr lang="en-US" altLang="en-US" smtClean="0"/>
              <a:pPr/>
              <a:t>‹#›</a:t>
            </a:fld>
            <a:endParaRPr lang="en-US" altLang="en-US" dirty="0"/>
          </a:p>
        </p:txBody>
      </p:sp>
    </p:spTree>
    <p:extLst>
      <p:ext uri="{BB962C8B-B14F-4D97-AF65-F5344CB8AC3E}">
        <p14:creationId xmlns:p14="http://schemas.microsoft.com/office/powerpoint/2010/main" val="1788539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A7DE8171-7B5A-314C-F00D-0E3B0ECF51ED}"/>
              </a:ext>
            </a:extLst>
          </p:cNvPr>
          <p:cNvSpPr>
            <a:spLocks noGrp="1" noChangeArrowheads="1"/>
          </p:cNvSpPr>
          <p:nvPr>
            <p:ph type="sldNum" sz="quarter" idx="10"/>
          </p:nvPr>
        </p:nvSpPr>
        <p:spPr>
          <a:ln/>
        </p:spPr>
        <p:txBody>
          <a:bodyPr/>
          <a:lstStyle>
            <a:lvl1pPr>
              <a:defRPr/>
            </a:lvl1pPr>
          </a:lstStyle>
          <a:p>
            <a:fld id="{A1A89109-E545-449E-B4E5-5BBFFD24B1C0}" type="slidenum">
              <a:rPr lang="en-US" altLang="en-US" smtClean="0"/>
              <a:pPr/>
              <a:t>‹#›</a:t>
            </a:fld>
            <a:endParaRPr lang="en-US" altLang="en-US" dirty="0"/>
          </a:p>
        </p:txBody>
      </p:sp>
    </p:spTree>
    <p:extLst>
      <p:ext uri="{BB962C8B-B14F-4D97-AF65-F5344CB8AC3E}">
        <p14:creationId xmlns:p14="http://schemas.microsoft.com/office/powerpoint/2010/main" val="3761902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33388" y="1485900"/>
            <a:ext cx="4111625"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97413" y="1485900"/>
            <a:ext cx="411321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CF63C1FD-94C8-B475-2CC2-7D6870CAC1FF}"/>
              </a:ext>
            </a:extLst>
          </p:cNvPr>
          <p:cNvSpPr>
            <a:spLocks noGrp="1" noChangeArrowheads="1"/>
          </p:cNvSpPr>
          <p:nvPr>
            <p:ph type="sldNum" sz="quarter" idx="10"/>
          </p:nvPr>
        </p:nvSpPr>
        <p:spPr>
          <a:ln/>
        </p:spPr>
        <p:txBody>
          <a:bodyPr/>
          <a:lstStyle>
            <a:lvl1pPr>
              <a:defRPr/>
            </a:lvl1pPr>
          </a:lstStyle>
          <a:p>
            <a:fld id="{A1EF7BDF-00F6-406A-BD20-61F0634CB4E1}" type="slidenum">
              <a:rPr lang="en-US" altLang="en-US" smtClean="0"/>
              <a:pPr/>
              <a:t>‹#›</a:t>
            </a:fld>
            <a:endParaRPr lang="en-US" altLang="en-US" dirty="0"/>
          </a:p>
        </p:txBody>
      </p:sp>
    </p:spTree>
    <p:extLst>
      <p:ext uri="{BB962C8B-B14F-4D97-AF65-F5344CB8AC3E}">
        <p14:creationId xmlns:p14="http://schemas.microsoft.com/office/powerpoint/2010/main" val="3994951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9EBB3C02-1346-5EAC-81EB-08D94AFD752F}"/>
              </a:ext>
            </a:extLst>
          </p:cNvPr>
          <p:cNvSpPr>
            <a:spLocks noGrp="1" noChangeArrowheads="1"/>
          </p:cNvSpPr>
          <p:nvPr>
            <p:ph type="sldNum" sz="quarter" idx="10"/>
          </p:nvPr>
        </p:nvSpPr>
        <p:spPr>
          <a:ln/>
        </p:spPr>
        <p:txBody>
          <a:bodyPr/>
          <a:lstStyle>
            <a:lvl1pPr>
              <a:defRPr/>
            </a:lvl1pPr>
          </a:lstStyle>
          <a:p>
            <a:fld id="{C84435A8-EF6A-4839-B91E-9C9F5CA5099A}" type="slidenum">
              <a:rPr lang="en-US" altLang="en-US" smtClean="0"/>
              <a:pPr/>
              <a:t>‹#›</a:t>
            </a:fld>
            <a:endParaRPr lang="en-US" altLang="en-US" dirty="0"/>
          </a:p>
        </p:txBody>
      </p:sp>
    </p:spTree>
    <p:extLst>
      <p:ext uri="{BB962C8B-B14F-4D97-AF65-F5344CB8AC3E}">
        <p14:creationId xmlns:p14="http://schemas.microsoft.com/office/powerpoint/2010/main" val="429487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A37E35E0-BC37-2139-008A-45BCCFF20EED}"/>
              </a:ext>
            </a:extLst>
          </p:cNvPr>
          <p:cNvSpPr>
            <a:spLocks noGrp="1" noChangeArrowheads="1"/>
          </p:cNvSpPr>
          <p:nvPr>
            <p:ph type="sldNum" sz="quarter" idx="10"/>
          </p:nvPr>
        </p:nvSpPr>
        <p:spPr>
          <a:ln/>
        </p:spPr>
        <p:txBody>
          <a:bodyPr/>
          <a:lstStyle>
            <a:lvl1pPr>
              <a:defRPr/>
            </a:lvl1pPr>
          </a:lstStyle>
          <a:p>
            <a:fld id="{B3361006-1439-4326-9DE6-08D4D7BDAF5B}" type="slidenum">
              <a:rPr lang="en-US" altLang="en-US" smtClean="0"/>
              <a:pPr/>
              <a:t>‹#›</a:t>
            </a:fld>
            <a:endParaRPr lang="en-US" altLang="en-US" dirty="0"/>
          </a:p>
        </p:txBody>
      </p:sp>
    </p:spTree>
    <p:extLst>
      <p:ext uri="{BB962C8B-B14F-4D97-AF65-F5344CB8AC3E}">
        <p14:creationId xmlns:p14="http://schemas.microsoft.com/office/powerpoint/2010/main" val="497648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E2BC8A48-0E06-FF77-B416-8BF823937B35}"/>
              </a:ext>
            </a:extLst>
          </p:cNvPr>
          <p:cNvSpPr>
            <a:spLocks noGrp="1" noChangeArrowheads="1"/>
          </p:cNvSpPr>
          <p:nvPr>
            <p:ph type="sldNum" sz="quarter" idx="10"/>
          </p:nvPr>
        </p:nvSpPr>
        <p:spPr>
          <a:ln/>
        </p:spPr>
        <p:txBody>
          <a:bodyPr/>
          <a:lstStyle>
            <a:lvl1pPr>
              <a:defRPr/>
            </a:lvl1pPr>
          </a:lstStyle>
          <a:p>
            <a:fld id="{930ACBA5-9178-4C37-96EB-12B247E70ABD}" type="slidenum">
              <a:rPr lang="en-US" altLang="en-US" smtClean="0"/>
              <a:pPr/>
              <a:t>‹#›</a:t>
            </a:fld>
            <a:endParaRPr lang="en-US" altLang="en-US" dirty="0"/>
          </a:p>
        </p:txBody>
      </p:sp>
    </p:spTree>
    <p:extLst>
      <p:ext uri="{BB962C8B-B14F-4D97-AF65-F5344CB8AC3E}">
        <p14:creationId xmlns:p14="http://schemas.microsoft.com/office/powerpoint/2010/main" val="3696432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353F7BD5-28D6-59F3-DAC3-55E096027FEF}"/>
              </a:ext>
            </a:extLst>
          </p:cNvPr>
          <p:cNvSpPr>
            <a:spLocks noGrp="1" noChangeArrowheads="1"/>
          </p:cNvSpPr>
          <p:nvPr>
            <p:ph type="sldNum" sz="quarter" idx="10"/>
          </p:nvPr>
        </p:nvSpPr>
        <p:spPr>
          <a:ln/>
        </p:spPr>
        <p:txBody>
          <a:bodyPr/>
          <a:lstStyle>
            <a:lvl1pPr>
              <a:defRPr/>
            </a:lvl1pPr>
          </a:lstStyle>
          <a:p>
            <a:fld id="{CC119DC1-B2E0-424B-8DB3-CDE6F9239705}" type="slidenum">
              <a:rPr lang="en-US" altLang="en-US" smtClean="0"/>
              <a:pPr/>
              <a:t>‹#›</a:t>
            </a:fld>
            <a:endParaRPr lang="en-US" altLang="en-US" dirty="0"/>
          </a:p>
        </p:txBody>
      </p:sp>
    </p:spTree>
    <p:extLst>
      <p:ext uri="{BB962C8B-B14F-4D97-AF65-F5344CB8AC3E}">
        <p14:creationId xmlns:p14="http://schemas.microsoft.com/office/powerpoint/2010/main" val="3972153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973F7600-341B-27E1-CABD-0FE8045F849E}"/>
              </a:ext>
            </a:extLst>
          </p:cNvPr>
          <p:cNvSpPr>
            <a:spLocks noGrp="1" noChangeArrowheads="1"/>
          </p:cNvSpPr>
          <p:nvPr>
            <p:ph type="sldNum" sz="quarter" idx="10"/>
          </p:nvPr>
        </p:nvSpPr>
        <p:spPr>
          <a:ln/>
        </p:spPr>
        <p:txBody>
          <a:bodyPr/>
          <a:lstStyle>
            <a:lvl1pPr>
              <a:defRPr/>
            </a:lvl1pPr>
          </a:lstStyle>
          <a:p>
            <a:fld id="{3B161D3A-DD14-4B40-B3B2-864D073DB581}" type="slidenum">
              <a:rPr lang="en-US" altLang="en-US" smtClean="0"/>
              <a:pPr/>
              <a:t>‹#›</a:t>
            </a:fld>
            <a:endParaRPr lang="en-US" altLang="en-US" dirty="0"/>
          </a:p>
        </p:txBody>
      </p:sp>
    </p:spTree>
    <p:extLst>
      <p:ext uri="{BB962C8B-B14F-4D97-AF65-F5344CB8AC3E}">
        <p14:creationId xmlns:p14="http://schemas.microsoft.com/office/powerpoint/2010/main" val="3159830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59661F-BD0B-D99F-AE7A-C64588BC58D6}"/>
              </a:ext>
            </a:extLst>
          </p:cNvPr>
          <p:cNvPicPr>
            <a:picLocks noChangeAspect="1"/>
          </p:cNvPicPr>
          <p:nvPr userDrawn="1"/>
        </p:nvPicPr>
        <p:blipFill>
          <a:blip r:embed="rId13"/>
          <a:stretch>
            <a:fillRect/>
          </a:stretch>
        </p:blipFill>
        <p:spPr>
          <a:xfrm>
            <a:off x="7467600" y="6257924"/>
            <a:ext cx="1343025" cy="561975"/>
          </a:xfrm>
          <a:prstGeom prst="rect">
            <a:avLst/>
          </a:prstGeom>
        </p:spPr>
      </p:pic>
      <p:pic>
        <p:nvPicPr>
          <p:cNvPr id="1026" name="Picture 25" descr="HR_small_header">
            <a:extLst>
              <a:ext uri="{FF2B5EF4-FFF2-40B4-BE49-F238E27FC236}">
                <a16:creationId xmlns:a16="http://schemas.microsoft.com/office/drawing/2014/main" id="{3B299090-5FA3-DE73-0128-28F04BA324EB}"/>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l="28119"/>
          <a:stretch>
            <a:fillRect/>
          </a:stretch>
        </p:blipFill>
        <p:spPr bwMode="auto">
          <a:xfrm>
            <a:off x="0" y="0"/>
            <a:ext cx="8899525"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a:extLst>
              <a:ext uri="{FF2B5EF4-FFF2-40B4-BE49-F238E27FC236}">
                <a16:creationId xmlns:a16="http://schemas.microsoft.com/office/drawing/2014/main" id="{67E9AB37-14E4-DDB5-FD01-FDB7D3592045}"/>
              </a:ext>
            </a:extLst>
          </p:cNvPr>
          <p:cNvSpPr>
            <a:spLocks noGrp="1" noChangeArrowheads="1"/>
          </p:cNvSpPr>
          <p:nvPr>
            <p:ph type="title"/>
          </p:nvPr>
        </p:nvSpPr>
        <p:spPr bwMode="auto">
          <a:xfrm>
            <a:off x="433388" y="238125"/>
            <a:ext cx="8377237"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1028" name="Rectangle 3">
            <a:extLst>
              <a:ext uri="{FF2B5EF4-FFF2-40B4-BE49-F238E27FC236}">
                <a16:creationId xmlns:a16="http://schemas.microsoft.com/office/drawing/2014/main" id="{08E420A3-A33F-4C5E-EA2C-DA7F406CFACE}"/>
              </a:ext>
            </a:extLst>
          </p:cNvPr>
          <p:cNvSpPr>
            <a:spLocks noGrp="1" noChangeArrowheads="1"/>
          </p:cNvSpPr>
          <p:nvPr>
            <p:ph type="body" idx="1"/>
          </p:nvPr>
        </p:nvSpPr>
        <p:spPr bwMode="auto">
          <a:xfrm>
            <a:off x="433388" y="1485900"/>
            <a:ext cx="8377237" cy="469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US"/>
              <a:t>Subtitle goes here</a:t>
            </a:r>
          </a:p>
          <a:p>
            <a:pPr lvl="0"/>
            <a:r>
              <a:rPr lang="en-US" altLang="en-US"/>
              <a:t>Text goes here</a:t>
            </a:r>
          </a:p>
          <a:p>
            <a:pPr lvl="1"/>
            <a:r>
              <a:rPr lang="en-US" altLang="en-US"/>
              <a:t>Text goes here</a:t>
            </a:r>
          </a:p>
          <a:p>
            <a:pPr lvl="2"/>
            <a:r>
              <a:rPr lang="en-US" altLang="en-US"/>
              <a:t>Text goes here</a:t>
            </a:r>
          </a:p>
          <a:p>
            <a:pPr lvl="3"/>
            <a:r>
              <a:rPr lang="en-US" altLang="en-US"/>
              <a:t>Text goes here</a:t>
            </a:r>
          </a:p>
          <a:p>
            <a:pPr lvl="0"/>
            <a:r>
              <a:rPr lang="en-US" altLang="en-US"/>
              <a:t>Text goes here</a:t>
            </a:r>
          </a:p>
        </p:txBody>
      </p:sp>
      <p:sp>
        <p:nvSpPr>
          <p:cNvPr id="1030" name="Rectangle 6">
            <a:extLst>
              <a:ext uri="{FF2B5EF4-FFF2-40B4-BE49-F238E27FC236}">
                <a16:creationId xmlns:a16="http://schemas.microsoft.com/office/drawing/2014/main" id="{C0F03EA2-AE95-8AC0-3860-6B1AF5F8B3B0}"/>
              </a:ext>
            </a:extLst>
          </p:cNvPr>
          <p:cNvSpPr>
            <a:spLocks noGrp="1" noChangeArrowheads="1"/>
          </p:cNvSpPr>
          <p:nvPr>
            <p:ph type="sldNum" sz="quarter" idx="4"/>
          </p:nvPr>
        </p:nvSpPr>
        <p:spPr bwMode="auto">
          <a:xfrm>
            <a:off x="5232400" y="6445250"/>
            <a:ext cx="2133600"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a:lvl1pPr>
          </a:lstStyle>
          <a:p>
            <a:fld id="{BBEF82A4-F79B-4E4F-B426-AE4A52B9CCDA}" type="slidenum">
              <a:rPr lang="en-US" altLang="en-US" smtClean="0"/>
              <a:pPr/>
              <a:t>‹#›</a:t>
            </a:fld>
            <a:endParaRPr lang="en-US" altLang="en-US" dirty="0"/>
          </a:p>
        </p:txBody>
      </p:sp>
      <p:sp>
        <p:nvSpPr>
          <p:cNvPr id="2" name="Rectangle 11">
            <a:extLst>
              <a:ext uri="{FF2B5EF4-FFF2-40B4-BE49-F238E27FC236}">
                <a16:creationId xmlns:a16="http://schemas.microsoft.com/office/drawing/2014/main" id="{EC6DC559-97A2-85E4-2B18-4B068EF7F9AD}"/>
              </a:ext>
            </a:extLst>
          </p:cNvPr>
          <p:cNvSpPr>
            <a:spLocks noChangeArrowheads="1"/>
          </p:cNvSpPr>
          <p:nvPr userDrawn="1"/>
        </p:nvSpPr>
        <p:spPr bwMode="auto">
          <a:xfrm>
            <a:off x="0" y="0"/>
            <a:ext cx="9144000" cy="15557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algn="ctr" eaLnBrk="1" hangingPunct="1">
              <a:defRPr/>
            </a:pPr>
            <a:endParaRPr lang="en-US" altLang="en-US" sz="1800">
              <a:solidFill>
                <a:schemeClr val="tx2"/>
              </a:solidFill>
            </a:endParaRPr>
          </a:p>
        </p:txBody>
      </p:sp>
    </p:spTree>
  </p:cSld>
  <p:clrMap bg1="lt1" tx1="dk1" bg2="lt2" tx2="dk2" accent1="accent1" accent2="accent2" accent3="accent3" accent4="accent4" accent5="accent5" accent6="accent6" hlink="hlink" folHlink="folHlink"/>
  <p:sldLayoutIdLst>
    <p:sldLayoutId id="2147483851"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hf hdr="0" ftr="0" dt="0"/>
  <p:txStyles>
    <p:titleStyle>
      <a:lvl1pPr algn="l" rtl="0" eaLnBrk="0" fontAlgn="base" hangingPunct="0">
        <a:lnSpc>
          <a:spcPct val="90000"/>
        </a:lnSpc>
        <a:spcBef>
          <a:spcPct val="0"/>
        </a:spcBef>
        <a:spcAft>
          <a:spcPct val="0"/>
        </a:spcAft>
        <a:defRPr sz="2800" b="1">
          <a:solidFill>
            <a:schemeClr val="tx2"/>
          </a:solidFill>
          <a:latin typeface="+mj-lt"/>
          <a:ea typeface="+mj-ea"/>
          <a:cs typeface="+mj-cs"/>
        </a:defRPr>
      </a:lvl1pPr>
      <a:lvl2pPr algn="l" rtl="0" eaLnBrk="0" fontAlgn="base" hangingPunct="0">
        <a:lnSpc>
          <a:spcPct val="90000"/>
        </a:lnSpc>
        <a:spcBef>
          <a:spcPct val="0"/>
        </a:spcBef>
        <a:spcAft>
          <a:spcPct val="0"/>
        </a:spcAft>
        <a:defRPr sz="2800" b="1">
          <a:solidFill>
            <a:schemeClr val="tx2"/>
          </a:solidFill>
          <a:latin typeface="Arial" charset="0"/>
          <a:cs typeface="Arial" charset="0"/>
        </a:defRPr>
      </a:lvl2pPr>
      <a:lvl3pPr algn="l" rtl="0" eaLnBrk="0" fontAlgn="base" hangingPunct="0">
        <a:lnSpc>
          <a:spcPct val="90000"/>
        </a:lnSpc>
        <a:spcBef>
          <a:spcPct val="0"/>
        </a:spcBef>
        <a:spcAft>
          <a:spcPct val="0"/>
        </a:spcAft>
        <a:defRPr sz="2800" b="1">
          <a:solidFill>
            <a:schemeClr val="tx2"/>
          </a:solidFill>
          <a:latin typeface="Arial" charset="0"/>
          <a:cs typeface="Arial" charset="0"/>
        </a:defRPr>
      </a:lvl3pPr>
      <a:lvl4pPr algn="l" rtl="0" eaLnBrk="0" fontAlgn="base" hangingPunct="0">
        <a:lnSpc>
          <a:spcPct val="90000"/>
        </a:lnSpc>
        <a:spcBef>
          <a:spcPct val="0"/>
        </a:spcBef>
        <a:spcAft>
          <a:spcPct val="0"/>
        </a:spcAft>
        <a:defRPr sz="2800" b="1">
          <a:solidFill>
            <a:schemeClr val="tx2"/>
          </a:solidFill>
          <a:latin typeface="Arial" charset="0"/>
          <a:cs typeface="Arial" charset="0"/>
        </a:defRPr>
      </a:lvl4pPr>
      <a:lvl5pPr algn="l" rtl="0" eaLnBrk="0" fontAlgn="base" hangingPunct="0">
        <a:lnSpc>
          <a:spcPct val="90000"/>
        </a:lnSpc>
        <a:spcBef>
          <a:spcPct val="0"/>
        </a:spcBef>
        <a:spcAft>
          <a:spcPct val="0"/>
        </a:spcAft>
        <a:defRPr sz="2800" b="1">
          <a:solidFill>
            <a:schemeClr val="tx2"/>
          </a:solidFill>
          <a:latin typeface="Arial" charset="0"/>
          <a:cs typeface="Arial" charset="0"/>
        </a:defRPr>
      </a:lvl5pPr>
      <a:lvl6pPr marL="457200" algn="l" rtl="0" fontAlgn="base">
        <a:lnSpc>
          <a:spcPct val="90000"/>
        </a:lnSpc>
        <a:spcBef>
          <a:spcPct val="0"/>
        </a:spcBef>
        <a:spcAft>
          <a:spcPct val="0"/>
        </a:spcAft>
        <a:defRPr sz="2800" b="1">
          <a:solidFill>
            <a:schemeClr val="tx2"/>
          </a:solidFill>
          <a:latin typeface="Arial" charset="0"/>
          <a:cs typeface="Arial" charset="0"/>
        </a:defRPr>
      </a:lvl6pPr>
      <a:lvl7pPr marL="914400" algn="l" rtl="0" fontAlgn="base">
        <a:lnSpc>
          <a:spcPct val="90000"/>
        </a:lnSpc>
        <a:spcBef>
          <a:spcPct val="0"/>
        </a:spcBef>
        <a:spcAft>
          <a:spcPct val="0"/>
        </a:spcAft>
        <a:defRPr sz="2800" b="1">
          <a:solidFill>
            <a:schemeClr val="tx2"/>
          </a:solidFill>
          <a:latin typeface="Arial" charset="0"/>
          <a:cs typeface="Arial" charset="0"/>
        </a:defRPr>
      </a:lvl7pPr>
      <a:lvl8pPr marL="1371600" algn="l" rtl="0" fontAlgn="base">
        <a:lnSpc>
          <a:spcPct val="90000"/>
        </a:lnSpc>
        <a:spcBef>
          <a:spcPct val="0"/>
        </a:spcBef>
        <a:spcAft>
          <a:spcPct val="0"/>
        </a:spcAft>
        <a:defRPr sz="2800" b="1">
          <a:solidFill>
            <a:schemeClr val="tx2"/>
          </a:solidFill>
          <a:latin typeface="Arial" charset="0"/>
          <a:cs typeface="Arial" charset="0"/>
        </a:defRPr>
      </a:lvl8pPr>
      <a:lvl9pPr marL="1828800" algn="l" rtl="0" fontAlgn="base">
        <a:lnSpc>
          <a:spcPct val="90000"/>
        </a:lnSpc>
        <a:spcBef>
          <a:spcPct val="0"/>
        </a:spcBef>
        <a:spcAft>
          <a:spcPct val="0"/>
        </a:spcAft>
        <a:defRPr sz="2800" b="1">
          <a:solidFill>
            <a:schemeClr val="tx2"/>
          </a:solidFill>
          <a:latin typeface="Arial" charset="0"/>
          <a:cs typeface="Arial" charset="0"/>
        </a:defRPr>
      </a:lvl9pPr>
    </p:titleStyle>
    <p:bodyStyle>
      <a:lvl1pPr marL="342900" indent="-342900" algn="l" rtl="0" eaLnBrk="0" fontAlgn="base" hangingPunct="0">
        <a:lnSpc>
          <a:spcPct val="90000"/>
        </a:lnSpc>
        <a:spcBef>
          <a:spcPct val="40000"/>
        </a:spcBef>
        <a:spcAft>
          <a:spcPct val="0"/>
        </a:spcAft>
        <a:buClr>
          <a:schemeClr val="tx2"/>
        </a:buClr>
        <a:buSzPct val="80000"/>
        <a:buFont typeface="Arial" panose="020B0604020202020204" pitchFamily="34" charset="0"/>
        <a:buChar char="►"/>
        <a:defRPr sz="2000">
          <a:solidFill>
            <a:srgbClr val="37424A"/>
          </a:solidFill>
          <a:latin typeface="+mn-lt"/>
          <a:ea typeface="+mn-ea"/>
          <a:cs typeface="+mn-cs"/>
        </a:defRPr>
      </a:lvl1pPr>
      <a:lvl2pPr marL="742950" indent="-285750" algn="l" rtl="0" eaLnBrk="0" fontAlgn="base" hangingPunct="0">
        <a:lnSpc>
          <a:spcPct val="90000"/>
        </a:lnSpc>
        <a:spcBef>
          <a:spcPct val="10000"/>
        </a:spcBef>
        <a:spcAft>
          <a:spcPct val="0"/>
        </a:spcAft>
        <a:buSzPct val="85000"/>
        <a:buFont typeface="Arial" panose="020B0604020202020204" pitchFamily="34" charset="0"/>
        <a:buChar char="–"/>
        <a:defRPr sz="2000">
          <a:solidFill>
            <a:srgbClr val="37424A"/>
          </a:solidFill>
          <a:latin typeface="+mn-lt"/>
          <a:cs typeface="+mn-cs"/>
        </a:defRPr>
      </a:lvl2pPr>
      <a:lvl3pPr marL="1143000" indent="-228600" algn="l" rtl="0" eaLnBrk="0" fontAlgn="base" hangingPunct="0">
        <a:lnSpc>
          <a:spcPct val="90000"/>
        </a:lnSpc>
        <a:spcBef>
          <a:spcPct val="10000"/>
        </a:spcBef>
        <a:spcAft>
          <a:spcPct val="0"/>
        </a:spcAft>
        <a:buChar char="•"/>
        <a:defRPr sz="2000">
          <a:solidFill>
            <a:srgbClr val="37424A"/>
          </a:solidFill>
          <a:latin typeface="+mn-lt"/>
          <a:cs typeface="+mn-cs"/>
        </a:defRPr>
      </a:lvl3pPr>
      <a:lvl4pPr marL="1600200" indent="-228600" algn="l" rtl="0" eaLnBrk="0" fontAlgn="base" hangingPunct="0">
        <a:lnSpc>
          <a:spcPct val="90000"/>
        </a:lnSpc>
        <a:spcBef>
          <a:spcPct val="10000"/>
        </a:spcBef>
        <a:spcAft>
          <a:spcPct val="0"/>
        </a:spcAft>
        <a:buClr>
          <a:schemeClr val="tx2"/>
        </a:buClr>
        <a:buFont typeface="Arial" panose="020B0604020202020204" pitchFamily="34" charset="0"/>
        <a:buChar char="–"/>
        <a:defRPr>
          <a:solidFill>
            <a:srgbClr val="37424A"/>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chart" Target="../charts/chart7.xml"/><Relationship Id="rId3" Type="http://schemas.openxmlformats.org/officeDocument/2006/relationships/chart" Target="../charts/chart2.xml"/><Relationship Id="rId7" Type="http://schemas.openxmlformats.org/officeDocument/2006/relationships/chart" Target="../charts/chart6.xml"/><Relationship Id="rId2" Type="http://schemas.openxmlformats.org/officeDocument/2006/relationships/chart" Target="../charts/chart1.xml"/><Relationship Id="rId1" Type="http://schemas.openxmlformats.org/officeDocument/2006/relationships/slideLayout" Target="../slideLayouts/slideLayout4.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 Id="rId9" Type="http://schemas.openxmlformats.org/officeDocument/2006/relationships/chart" Target="../charts/chart8.xml"/></Relationships>
</file>

<file path=ppt/slides/_rels/slide17.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4.xml"/><Relationship Id="rId4" Type="http://schemas.openxmlformats.org/officeDocument/2006/relationships/chart" Target="../charts/char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9">
            <a:extLst>
              <a:ext uri="{FF2B5EF4-FFF2-40B4-BE49-F238E27FC236}">
                <a16:creationId xmlns:a16="http://schemas.microsoft.com/office/drawing/2014/main" id="{DE8A01B1-206E-D1E2-94A1-C805643C333D}"/>
              </a:ext>
            </a:extLst>
          </p:cNvPr>
          <p:cNvSpPr>
            <a:spLocks noGrp="1" noChangeArrowheads="1"/>
          </p:cNvSpPr>
          <p:nvPr>
            <p:ph type="ctrTitle"/>
          </p:nvPr>
        </p:nvSpPr>
        <p:spPr>
          <a:xfrm>
            <a:off x="566738" y="1657350"/>
            <a:ext cx="7805737" cy="1470025"/>
          </a:xfrm>
        </p:spPr>
        <p:txBody>
          <a:bodyPr/>
          <a:lstStyle/>
          <a:p>
            <a:pPr eaLnBrk="1" hangingPunct="1"/>
            <a:r>
              <a:rPr lang="en-US" altLang="en-US" sz="2800" dirty="0"/>
              <a:t>Case Study : Clustering of Countries based on Covid19 Vaccination</a:t>
            </a:r>
          </a:p>
        </p:txBody>
      </p:sp>
      <p:sp>
        <p:nvSpPr>
          <p:cNvPr id="3075" name="Rectangle 10">
            <a:extLst>
              <a:ext uri="{FF2B5EF4-FFF2-40B4-BE49-F238E27FC236}">
                <a16:creationId xmlns:a16="http://schemas.microsoft.com/office/drawing/2014/main" id="{03F7FA4C-3837-DEE8-A86D-9B59BF41CEAA}"/>
              </a:ext>
            </a:extLst>
          </p:cNvPr>
          <p:cNvSpPr>
            <a:spLocks noGrp="1" noChangeArrowheads="1"/>
          </p:cNvSpPr>
          <p:nvPr>
            <p:ph type="subTitle" idx="1"/>
          </p:nvPr>
        </p:nvSpPr>
        <p:spPr>
          <a:xfrm>
            <a:off x="617538" y="3563938"/>
            <a:ext cx="7646987" cy="444500"/>
          </a:xfrm>
        </p:spPr>
        <p:txBody>
          <a:bodyPr/>
          <a:lstStyle/>
          <a:p>
            <a:pPr eaLnBrk="1" hangingPunct="1">
              <a:lnSpc>
                <a:spcPct val="70000"/>
              </a:lnSpc>
              <a:buFont typeface="Arial" panose="020B0604020202020204" pitchFamily="34" charset="0"/>
              <a:buNone/>
            </a:pPr>
            <a:r>
              <a:rPr lang="en-US" altLang="en-US" sz="1600" dirty="0"/>
              <a:t>Priyaranjan Mishra</a:t>
            </a:r>
          </a:p>
          <a:p>
            <a:pPr eaLnBrk="1" hangingPunct="1">
              <a:lnSpc>
                <a:spcPct val="70000"/>
              </a:lnSpc>
              <a:buFont typeface="Arial" panose="020B0604020202020204" pitchFamily="34" charset="0"/>
              <a:buNone/>
            </a:pPr>
            <a:endParaRPr lang="en-US" altLang="en-US" sz="1600" dirty="0"/>
          </a:p>
          <a:p>
            <a:pPr eaLnBrk="1" hangingPunct="1">
              <a:lnSpc>
                <a:spcPct val="70000"/>
              </a:lnSpc>
              <a:buFont typeface="Arial" panose="020B0604020202020204" pitchFamily="34" charset="0"/>
              <a:buNone/>
            </a:pPr>
            <a:endParaRPr lang="en-US" altLang="en-US" sz="1600" dirty="0"/>
          </a:p>
          <a:p>
            <a:pPr eaLnBrk="1" hangingPunct="1">
              <a:lnSpc>
                <a:spcPct val="70000"/>
              </a:lnSpc>
              <a:buFont typeface="Arial" panose="020B0604020202020204" pitchFamily="34" charset="0"/>
              <a:buNone/>
            </a:pPr>
            <a:r>
              <a:rPr lang="en-US" altLang="en-US" sz="1600" dirty="0"/>
              <a:t>March 20, 2023 </a:t>
            </a:r>
          </a:p>
        </p:txBody>
      </p:sp>
      <p:sp>
        <p:nvSpPr>
          <p:cNvPr id="3076" name="Rectangle 12">
            <a:extLst>
              <a:ext uri="{FF2B5EF4-FFF2-40B4-BE49-F238E27FC236}">
                <a16:creationId xmlns:a16="http://schemas.microsoft.com/office/drawing/2014/main" id="{5829CFCA-629D-751B-2C6C-8B3D516912F6}"/>
              </a:ext>
            </a:extLst>
          </p:cNvPr>
          <p:cNvSpPr>
            <a:spLocks noChangeArrowheads="1"/>
          </p:cNvSpPr>
          <p:nvPr/>
        </p:nvSpPr>
        <p:spPr bwMode="auto">
          <a:xfrm>
            <a:off x="4013200" y="6248400"/>
            <a:ext cx="1003300" cy="609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00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0968-03FA-9242-BF1A-7D26B32F5EA8}"/>
              </a:ext>
            </a:extLst>
          </p:cNvPr>
          <p:cNvSpPr>
            <a:spLocks noGrp="1"/>
          </p:cNvSpPr>
          <p:nvPr>
            <p:ph type="title"/>
          </p:nvPr>
        </p:nvSpPr>
        <p:spPr>
          <a:xfrm>
            <a:off x="433388" y="202614"/>
            <a:ext cx="8377237" cy="971550"/>
          </a:xfrm>
        </p:spPr>
        <p:txBody>
          <a:bodyPr anchor="ctr"/>
          <a:lstStyle/>
          <a:p>
            <a:r>
              <a:rPr lang="en-US" dirty="0"/>
              <a:t>Correlation Plot</a:t>
            </a:r>
          </a:p>
        </p:txBody>
      </p:sp>
      <p:pic>
        <p:nvPicPr>
          <p:cNvPr id="6" name="Content Placeholder 5" descr="A picture containing treemap chart&#10;&#10;Description automatically generated">
            <a:extLst>
              <a:ext uri="{FF2B5EF4-FFF2-40B4-BE49-F238E27FC236}">
                <a16:creationId xmlns:a16="http://schemas.microsoft.com/office/drawing/2014/main" id="{9E7EBDA5-67BA-9B42-5D50-6A494E20B0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997" y="1578791"/>
            <a:ext cx="6019730" cy="4105329"/>
          </a:xfrm>
        </p:spPr>
      </p:pic>
      <p:sp>
        <p:nvSpPr>
          <p:cNvPr id="4" name="Slide Number Placeholder 3">
            <a:extLst>
              <a:ext uri="{FF2B5EF4-FFF2-40B4-BE49-F238E27FC236}">
                <a16:creationId xmlns:a16="http://schemas.microsoft.com/office/drawing/2014/main" id="{C3886A84-822C-425E-F138-63C21CCF16F2}"/>
              </a:ext>
            </a:extLst>
          </p:cNvPr>
          <p:cNvSpPr>
            <a:spLocks noGrp="1"/>
          </p:cNvSpPr>
          <p:nvPr>
            <p:ph type="sldNum" sz="quarter" idx="10"/>
          </p:nvPr>
        </p:nvSpPr>
        <p:spPr/>
        <p:txBody>
          <a:bodyPr/>
          <a:lstStyle/>
          <a:p>
            <a:fld id="{7D6E76D7-FEA8-4081-AE5E-FE9F2F3DAD94}" type="slidenum">
              <a:rPr lang="en-US" altLang="en-US" smtClean="0"/>
              <a:pPr/>
              <a:t>10</a:t>
            </a:fld>
            <a:endParaRPr lang="en-US" altLang="en-US" dirty="0"/>
          </a:p>
        </p:txBody>
      </p:sp>
      <p:sp>
        <p:nvSpPr>
          <p:cNvPr id="8" name="TextBox 7">
            <a:extLst>
              <a:ext uri="{FF2B5EF4-FFF2-40B4-BE49-F238E27FC236}">
                <a16:creationId xmlns:a16="http://schemas.microsoft.com/office/drawing/2014/main" id="{6702FA77-D353-662B-9C2A-9943FC74568B}"/>
              </a:ext>
            </a:extLst>
          </p:cNvPr>
          <p:cNvSpPr txBox="1"/>
          <p:nvPr/>
        </p:nvSpPr>
        <p:spPr>
          <a:xfrm>
            <a:off x="781235" y="6445250"/>
            <a:ext cx="5282214" cy="215444"/>
          </a:xfrm>
          <a:prstGeom prst="rect">
            <a:avLst/>
          </a:prstGeom>
          <a:noFill/>
        </p:spPr>
        <p:txBody>
          <a:bodyPr wrap="square" rtlCol="0">
            <a:spAutoFit/>
          </a:bodyPr>
          <a:lstStyle/>
          <a:p>
            <a:r>
              <a:rPr lang="en-US" sz="800" dirty="0"/>
              <a:t>Source: Our World in data.  URL: http://surl.li/fpxak</a:t>
            </a:r>
          </a:p>
        </p:txBody>
      </p:sp>
      <p:sp>
        <p:nvSpPr>
          <p:cNvPr id="9" name="Content Placeholder 2">
            <a:extLst>
              <a:ext uri="{FF2B5EF4-FFF2-40B4-BE49-F238E27FC236}">
                <a16:creationId xmlns:a16="http://schemas.microsoft.com/office/drawing/2014/main" id="{1EE9F8E2-1532-DBFA-1BB5-9AD2BDE88776}"/>
              </a:ext>
            </a:extLst>
          </p:cNvPr>
          <p:cNvSpPr txBox="1">
            <a:spLocks/>
          </p:cNvSpPr>
          <p:nvPr/>
        </p:nvSpPr>
        <p:spPr bwMode="auto">
          <a:xfrm>
            <a:off x="6224726" y="1723748"/>
            <a:ext cx="2738299" cy="4607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342900" indent="-342900" algn="l" rtl="0" eaLnBrk="0" fontAlgn="base" hangingPunct="0">
              <a:lnSpc>
                <a:spcPct val="90000"/>
              </a:lnSpc>
              <a:spcBef>
                <a:spcPct val="40000"/>
              </a:spcBef>
              <a:spcAft>
                <a:spcPct val="0"/>
              </a:spcAft>
              <a:buClr>
                <a:schemeClr val="tx2"/>
              </a:buClr>
              <a:buSzPct val="80000"/>
              <a:buFont typeface="Arial" panose="020B0604020202020204" pitchFamily="34" charset="0"/>
              <a:buChar char="►"/>
              <a:defRPr sz="2000">
                <a:solidFill>
                  <a:srgbClr val="37424A"/>
                </a:solidFill>
                <a:latin typeface="+mn-lt"/>
                <a:ea typeface="+mn-ea"/>
                <a:cs typeface="+mn-cs"/>
              </a:defRPr>
            </a:lvl1pPr>
            <a:lvl2pPr marL="742950" indent="-285750" algn="l" rtl="0" eaLnBrk="0" fontAlgn="base" hangingPunct="0">
              <a:lnSpc>
                <a:spcPct val="90000"/>
              </a:lnSpc>
              <a:spcBef>
                <a:spcPct val="10000"/>
              </a:spcBef>
              <a:spcAft>
                <a:spcPct val="0"/>
              </a:spcAft>
              <a:buSzPct val="85000"/>
              <a:buFont typeface="Arial" panose="020B0604020202020204" pitchFamily="34" charset="0"/>
              <a:buChar char="–"/>
              <a:defRPr sz="2000">
                <a:solidFill>
                  <a:srgbClr val="37424A"/>
                </a:solidFill>
                <a:latin typeface="+mn-lt"/>
                <a:cs typeface="+mn-cs"/>
              </a:defRPr>
            </a:lvl2pPr>
            <a:lvl3pPr marL="1143000" indent="-228600" algn="l" rtl="0" eaLnBrk="0" fontAlgn="base" hangingPunct="0">
              <a:lnSpc>
                <a:spcPct val="90000"/>
              </a:lnSpc>
              <a:spcBef>
                <a:spcPct val="10000"/>
              </a:spcBef>
              <a:spcAft>
                <a:spcPct val="0"/>
              </a:spcAft>
              <a:buChar char="•"/>
              <a:defRPr sz="2000">
                <a:solidFill>
                  <a:srgbClr val="37424A"/>
                </a:solidFill>
                <a:latin typeface="+mn-lt"/>
                <a:cs typeface="+mn-cs"/>
              </a:defRPr>
            </a:lvl3pPr>
            <a:lvl4pPr marL="1600200" indent="-228600" algn="l" rtl="0" eaLnBrk="0" fontAlgn="base" hangingPunct="0">
              <a:lnSpc>
                <a:spcPct val="90000"/>
              </a:lnSpc>
              <a:spcBef>
                <a:spcPct val="10000"/>
              </a:spcBef>
              <a:spcAft>
                <a:spcPct val="0"/>
              </a:spcAft>
              <a:buClr>
                <a:schemeClr val="tx2"/>
              </a:buClr>
              <a:buFont typeface="Arial" panose="020B0604020202020204" pitchFamily="34" charset="0"/>
              <a:buChar char="–"/>
              <a:defRPr>
                <a:solidFill>
                  <a:srgbClr val="37424A"/>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r>
              <a:rPr lang="en-US" dirty="0"/>
              <a:t>We can see there are high correlation between few variables and hence we have used PCA to address this issue</a:t>
            </a:r>
          </a:p>
        </p:txBody>
      </p:sp>
    </p:spTree>
    <p:extLst>
      <p:ext uri="{BB962C8B-B14F-4D97-AF65-F5344CB8AC3E}">
        <p14:creationId xmlns:p14="http://schemas.microsoft.com/office/powerpoint/2010/main" val="904555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4C8AA-9837-A66A-C1D8-39D8A5A49959}"/>
              </a:ext>
            </a:extLst>
          </p:cNvPr>
          <p:cNvSpPr>
            <a:spLocks noGrp="1"/>
          </p:cNvSpPr>
          <p:nvPr>
            <p:ph type="title"/>
          </p:nvPr>
        </p:nvSpPr>
        <p:spPr>
          <a:xfrm>
            <a:off x="433388" y="202614"/>
            <a:ext cx="8377237" cy="971550"/>
          </a:xfrm>
        </p:spPr>
        <p:txBody>
          <a:bodyPr anchor="ctr"/>
          <a:lstStyle/>
          <a:p>
            <a:r>
              <a:rPr lang="en-US" dirty="0"/>
              <a:t>The screen-plot suggests that 8 components are enough to explain 90% variance in the dataset</a:t>
            </a:r>
          </a:p>
        </p:txBody>
      </p:sp>
      <p:pic>
        <p:nvPicPr>
          <p:cNvPr id="6" name="Content Placeholder 5" descr="Chart&#10;&#10;Description automatically generated">
            <a:extLst>
              <a:ext uri="{FF2B5EF4-FFF2-40B4-BE49-F238E27FC236}">
                <a16:creationId xmlns:a16="http://schemas.microsoft.com/office/drawing/2014/main" id="{5DA2E93A-D0D3-DF06-F25B-DB0537F34F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368" y="1548044"/>
            <a:ext cx="5806029" cy="3938356"/>
          </a:xfrm>
        </p:spPr>
      </p:pic>
      <p:sp>
        <p:nvSpPr>
          <p:cNvPr id="4" name="Slide Number Placeholder 3">
            <a:extLst>
              <a:ext uri="{FF2B5EF4-FFF2-40B4-BE49-F238E27FC236}">
                <a16:creationId xmlns:a16="http://schemas.microsoft.com/office/drawing/2014/main" id="{92CA5EA3-7FBA-98D6-A29F-ECBF608B20A3}"/>
              </a:ext>
            </a:extLst>
          </p:cNvPr>
          <p:cNvSpPr>
            <a:spLocks noGrp="1"/>
          </p:cNvSpPr>
          <p:nvPr>
            <p:ph type="sldNum" sz="quarter" idx="10"/>
          </p:nvPr>
        </p:nvSpPr>
        <p:spPr/>
        <p:txBody>
          <a:bodyPr/>
          <a:lstStyle/>
          <a:p>
            <a:fld id="{7D6E76D7-FEA8-4081-AE5E-FE9F2F3DAD94}" type="slidenum">
              <a:rPr lang="en-US" altLang="en-US" smtClean="0"/>
              <a:pPr/>
              <a:t>11</a:t>
            </a:fld>
            <a:endParaRPr lang="en-US" altLang="en-US" dirty="0"/>
          </a:p>
        </p:txBody>
      </p:sp>
      <p:sp>
        <p:nvSpPr>
          <p:cNvPr id="8" name="TextBox 7">
            <a:extLst>
              <a:ext uri="{FF2B5EF4-FFF2-40B4-BE49-F238E27FC236}">
                <a16:creationId xmlns:a16="http://schemas.microsoft.com/office/drawing/2014/main" id="{B801D714-8A2E-867C-8CE8-E3C7EB73447E}"/>
              </a:ext>
            </a:extLst>
          </p:cNvPr>
          <p:cNvSpPr txBox="1"/>
          <p:nvPr/>
        </p:nvSpPr>
        <p:spPr>
          <a:xfrm>
            <a:off x="781235" y="6445250"/>
            <a:ext cx="5282214" cy="215444"/>
          </a:xfrm>
          <a:prstGeom prst="rect">
            <a:avLst/>
          </a:prstGeom>
          <a:noFill/>
        </p:spPr>
        <p:txBody>
          <a:bodyPr wrap="square" rtlCol="0">
            <a:spAutoFit/>
          </a:bodyPr>
          <a:lstStyle/>
          <a:p>
            <a:r>
              <a:rPr lang="en-US" sz="800" dirty="0"/>
              <a:t>Source: Our World in data.  URL: http://surl.li/fpxak</a:t>
            </a:r>
          </a:p>
        </p:txBody>
      </p:sp>
      <p:sp>
        <p:nvSpPr>
          <p:cNvPr id="9" name="Content Placeholder 2">
            <a:extLst>
              <a:ext uri="{FF2B5EF4-FFF2-40B4-BE49-F238E27FC236}">
                <a16:creationId xmlns:a16="http://schemas.microsoft.com/office/drawing/2014/main" id="{B69639FB-D107-2C60-A0A4-A2F6AF8FBF40}"/>
              </a:ext>
            </a:extLst>
          </p:cNvPr>
          <p:cNvSpPr txBox="1">
            <a:spLocks/>
          </p:cNvSpPr>
          <p:nvPr/>
        </p:nvSpPr>
        <p:spPr bwMode="auto">
          <a:xfrm>
            <a:off x="6072326" y="1571348"/>
            <a:ext cx="2738299" cy="4607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342900" indent="-342900" algn="l" rtl="0" eaLnBrk="0" fontAlgn="base" hangingPunct="0">
              <a:lnSpc>
                <a:spcPct val="90000"/>
              </a:lnSpc>
              <a:spcBef>
                <a:spcPct val="40000"/>
              </a:spcBef>
              <a:spcAft>
                <a:spcPct val="0"/>
              </a:spcAft>
              <a:buClr>
                <a:schemeClr val="tx2"/>
              </a:buClr>
              <a:buSzPct val="80000"/>
              <a:buFont typeface="Arial" panose="020B0604020202020204" pitchFamily="34" charset="0"/>
              <a:buChar char="►"/>
              <a:defRPr sz="2000">
                <a:solidFill>
                  <a:srgbClr val="37424A"/>
                </a:solidFill>
                <a:latin typeface="+mn-lt"/>
                <a:ea typeface="+mn-ea"/>
                <a:cs typeface="+mn-cs"/>
              </a:defRPr>
            </a:lvl1pPr>
            <a:lvl2pPr marL="742950" indent="-285750" algn="l" rtl="0" eaLnBrk="0" fontAlgn="base" hangingPunct="0">
              <a:lnSpc>
                <a:spcPct val="90000"/>
              </a:lnSpc>
              <a:spcBef>
                <a:spcPct val="10000"/>
              </a:spcBef>
              <a:spcAft>
                <a:spcPct val="0"/>
              </a:spcAft>
              <a:buSzPct val="85000"/>
              <a:buFont typeface="Arial" panose="020B0604020202020204" pitchFamily="34" charset="0"/>
              <a:buChar char="–"/>
              <a:defRPr sz="2000">
                <a:solidFill>
                  <a:srgbClr val="37424A"/>
                </a:solidFill>
                <a:latin typeface="+mn-lt"/>
                <a:cs typeface="+mn-cs"/>
              </a:defRPr>
            </a:lvl2pPr>
            <a:lvl3pPr marL="1143000" indent="-228600" algn="l" rtl="0" eaLnBrk="0" fontAlgn="base" hangingPunct="0">
              <a:lnSpc>
                <a:spcPct val="90000"/>
              </a:lnSpc>
              <a:spcBef>
                <a:spcPct val="10000"/>
              </a:spcBef>
              <a:spcAft>
                <a:spcPct val="0"/>
              </a:spcAft>
              <a:buChar char="•"/>
              <a:defRPr sz="2000">
                <a:solidFill>
                  <a:srgbClr val="37424A"/>
                </a:solidFill>
                <a:latin typeface="+mn-lt"/>
                <a:cs typeface="+mn-cs"/>
              </a:defRPr>
            </a:lvl3pPr>
            <a:lvl4pPr marL="1600200" indent="-228600" algn="l" rtl="0" eaLnBrk="0" fontAlgn="base" hangingPunct="0">
              <a:lnSpc>
                <a:spcPct val="90000"/>
              </a:lnSpc>
              <a:spcBef>
                <a:spcPct val="10000"/>
              </a:spcBef>
              <a:spcAft>
                <a:spcPct val="0"/>
              </a:spcAft>
              <a:buClr>
                <a:schemeClr val="tx2"/>
              </a:buClr>
              <a:buFont typeface="Arial" panose="020B0604020202020204" pitchFamily="34" charset="0"/>
              <a:buChar char="–"/>
              <a:defRPr>
                <a:solidFill>
                  <a:srgbClr val="37424A"/>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r>
              <a:rPr lang="en-US" sz="2000" dirty="0">
                <a:latin typeface="+mn-lt"/>
              </a:rPr>
              <a:t>Plot between cumulative explained variance and number of components to find the number of components required to create our model</a:t>
            </a:r>
          </a:p>
        </p:txBody>
      </p:sp>
    </p:spTree>
    <p:extLst>
      <p:ext uri="{BB962C8B-B14F-4D97-AF65-F5344CB8AC3E}">
        <p14:creationId xmlns:p14="http://schemas.microsoft.com/office/powerpoint/2010/main" val="287096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C0635-53EB-3E6E-A490-1A3325142B12}"/>
              </a:ext>
            </a:extLst>
          </p:cNvPr>
          <p:cNvSpPr>
            <a:spLocks noGrp="1"/>
          </p:cNvSpPr>
          <p:nvPr>
            <p:ph type="title"/>
          </p:nvPr>
        </p:nvSpPr>
        <p:spPr>
          <a:xfrm>
            <a:off x="433388" y="202614"/>
            <a:ext cx="8377237" cy="971550"/>
          </a:xfrm>
        </p:spPr>
        <p:txBody>
          <a:bodyPr anchor="ctr"/>
          <a:lstStyle/>
          <a:p>
            <a:r>
              <a:rPr lang="en-US" dirty="0"/>
              <a:t>Correlation matrix for principal components </a:t>
            </a:r>
          </a:p>
        </p:txBody>
      </p:sp>
      <p:sp>
        <p:nvSpPr>
          <p:cNvPr id="3" name="Content Placeholder 2">
            <a:extLst>
              <a:ext uri="{FF2B5EF4-FFF2-40B4-BE49-F238E27FC236}">
                <a16:creationId xmlns:a16="http://schemas.microsoft.com/office/drawing/2014/main" id="{B91252AF-97D7-0E43-3EDD-B8D8F8B754AA}"/>
              </a:ext>
            </a:extLst>
          </p:cNvPr>
          <p:cNvSpPr>
            <a:spLocks noGrp="1"/>
          </p:cNvSpPr>
          <p:nvPr>
            <p:ph idx="1"/>
          </p:nvPr>
        </p:nvSpPr>
        <p:spPr>
          <a:xfrm>
            <a:off x="6072326" y="1571348"/>
            <a:ext cx="2738299" cy="4607202"/>
          </a:xfrm>
        </p:spPr>
        <p:txBody>
          <a:bodyPr/>
          <a:lstStyle/>
          <a:p>
            <a:r>
              <a:rPr lang="en-US" dirty="0"/>
              <a:t>Suggests that there are little or no correlation among the principal components</a:t>
            </a:r>
          </a:p>
        </p:txBody>
      </p:sp>
      <p:sp>
        <p:nvSpPr>
          <p:cNvPr id="4" name="Slide Number Placeholder 3">
            <a:extLst>
              <a:ext uri="{FF2B5EF4-FFF2-40B4-BE49-F238E27FC236}">
                <a16:creationId xmlns:a16="http://schemas.microsoft.com/office/drawing/2014/main" id="{E02D15E2-1471-A1FB-B29C-C618C0622862}"/>
              </a:ext>
            </a:extLst>
          </p:cNvPr>
          <p:cNvSpPr>
            <a:spLocks noGrp="1"/>
          </p:cNvSpPr>
          <p:nvPr>
            <p:ph type="sldNum" sz="quarter" idx="10"/>
          </p:nvPr>
        </p:nvSpPr>
        <p:spPr/>
        <p:txBody>
          <a:bodyPr/>
          <a:lstStyle/>
          <a:p>
            <a:fld id="{7D6E76D7-FEA8-4081-AE5E-FE9F2F3DAD94}" type="slidenum">
              <a:rPr lang="en-US" altLang="en-US" smtClean="0"/>
              <a:pPr/>
              <a:t>12</a:t>
            </a:fld>
            <a:endParaRPr lang="en-US" altLang="en-US" dirty="0"/>
          </a:p>
        </p:txBody>
      </p:sp>
      <p:pic>
        <p:nvPicPr>
          <p:cNvPr id="37890" name="Picture 2">
            <a:extLst>
              <a:ext uri="{FF2B5EF4-FFF2-40B4-BE49-F238E27FC236}">
                <a16:creationId xmlns:a16="http://schemas.microsoft.com/office/drawing/2014/main" id="{B4B94CDB-89FE-9B5C-E774-CDD0BABCAF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303" y="1890943"/>
            <a:ext cx="5729367" cy="33021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2260821-EAF2-9D5F-9A9E-F93C22765D0B}"/>
              </a:ext>
            </a:extLst>
          </p:cNvPr>
          <p:cNvSpPr txBox="1"/>
          <p:nvPr/>
        </p:nvSpPr>
        <p:spPr>
          <a:xfrm>
            <a:off x="781235" y="6445250"/>
            <a:ext cx="5282214" cy="215444"/>
          </a:xfrm>
          <a:prstGeom prst="rect">
            <a:avLst/>
          </a:prstGeom>
          <a:noFill/>
        </p:spPr>
        <p:txBody>
          <a:bodyPr wrap="square" rtlCol="0">
            <a:spAutoFit/>
          </a:bodyPr>
          <a:lstStyle/>
          <a:p>
            <a:r>
              <a:rPr lang="en-US" sz="800" dirty="0"/>
              <a:t>Source: Our World in data.  URL: http://surl.li/fpxak</a:t>
            </a:r>
          </a:p>
        </p:txBody>
      </p:sp>
    </p:spTree>
    <p:extLst>
      <p:ext uri="{BB962C8B-B14F-4D97-AF65-F5344CB8AC3E}">
        <p14:creationId xmlns:p14="http://schemas.microsoft.com/office/powerpoint/2010/main" val="1819259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28E1B-6802-AD72-9F4E-2FC4614BACDD}"/>
              </a:ext>
            </a:extLst>
          </p:cNvPr>
          <p:cNvSpPr>
            <a:spLocks noGrp="1"/>
          </p:cNvSpPr>
          <p:nvPr>
            <p:ph type="title"/>
          </p:nvPr>
        </p:nvSpPr>
        <p:spPr>
          <a:xfrm>
            <a:off x="433388" y="202614"/>
            <a:ext cx="8377237" cy="971550"/>
          </a:xfrm>
        </p:spPr>
        <p:txBody>
          <a:bodyPr anchor="ctr"/>
          <a:lstStyle/>
          <a:p>
            <a:r>
              <a:rPr lang="en-US" dirty="0"/>
              <a:t>Hopkin’s Statistics</a:t>
            </a:r>
          </a:p>
        </p:txBody>
      </p:sp>
      <p:sp>
        <p:nvSpPr>
          <p:cNvPr id="3" name="Content Placeholder 2">
            <a:extLst>
              <a:ext uri="{FF2B5EF4-FFF2-40B4-BE49-F238E27FC236}">
                <a16:creationId xmlns:a16="http://schemas.microsoft.com/office/drawing/2014/main" id="{8502E37B-BBFA-2261-A958-BA227733F6D2}"/>
              </a:ext>
            </a:extLst>
          </p:cNvPr>
          <p:cNvSpPr>
            <a:spLocks noGrp="1"/>
          </p:cNvSpPr>
          <p:nvPr>
            <p:ph idx="1"/>
          </p:nvPr>
        </p:nvSpPr>
        <p:spPr/>
        <p:txBody>
          <a:bodyPr/>
          <a:lstStyle/>
          <a:p>
            <a:r>
              <a:rPr lang="en-US" dirty="0"/>
              <a:t>The value of Hopkin’s Statistic was 70% which showed that the tendency of a data to cluster was high</a:t>
            </a:r>
          </a:p>
          <a:p>
            <a:r>
              <a:rPr lang="en-US" dirty="0"/>
              <a:t>Rules for Hopkin’s Statistics:</a:t>
            </a:r>
          </a:p>
          <a:p>
            <a:pPr lvl="1"/>
            <a:r>
              <a:rPr lang="en-US" dirty="0"/>
              <a:t>If the value is between {0.01, ...,0.3}, the data is regularly spaced.</a:t>
            </a:r>
          </a:p>
          <a:p>
            <a:pPr lvl="1"/>
            <a:r>
              <a:rPr lang="en-US" dirty="0"/>
              <a:t>If the value is around 0.5, it is random.</a:t>
            </a:r>
          </a:p>
          <a:p>
            <a:pPr lvl="1"/>
            <a:r>
              <a:rPr lang="en-US" dirty="0"/>
              <a:t>If the value is between {0.7, ..., 0.99}, it has a high tendency to cluster.</a:t>
            </a:r>
          </a:p>
        </p:txBody>
      </p:sp>
      <p:sp>
        <p:nvSpPr>
          <p:cNvPr id="4" name="Slide Number Placeholder 3">
            <a:extLst>
              <a:ext uri="{FF2B5EF4-FFF2-40B4-BE49-F238E27FC236}">
                <a16:creationId xmlns:a16="http://schemas.microsoft.com/office/drawing/2014/main" id="{6F9C5877-4657-76FF-E828-4F8DB9E9026B}"/>
              </a:ext>
            </a:extLst>
          </p:cNvPr>
          <p:cNvSpPr>
            <a:spLocks noGrp="1"/>
          </p:cNvSpPr>
          <p:nvPr>
            <p:ph type="sldNum" sz="quarter" idx="10"/>
          </p:nvPr>
        </p:nvSpPr>
        <p:spPr/>
        <p:txBody>
          <a:bodyPr/>
          <a:lstStyle/>
          <a:p>
            <a:fld id="{7D6E76D7-FEA8-4081-AE5E-FE9F2F3DAD94}" type="slidenum">
              <a:rPr lang="en-US" altLang="en-US" smtClean="0"/>
              <a:pPr/>
              <a:t>13</a:t>
            </a:fld>
            <a:endParaRPr lang="en-US" altLang="en-US" dirty="0"/>
          </a:p>
        </p:txBody>
      </p:sp>
      <p:sp>
        <p:nvSpPr>
          <p:cNvPr id="5" name="TextBox 4">
            <a:extLst>
              <a:ext uri="{FF2B5EF4-FFF2-40B4-BE49-F238E27FC236}">
                <a16:creationId xmlns:a16="http://schemas.microsoft.com/office/drawing/2014/main" id="{7276BA08-61A1-04A7-3CAA-245810EA9BD0}"/>
              </a:ext>
            </a:extLst>
          </p:cNvPr>
          <p:cNvSpPr txBox="1"/>
          <p:nvPr/>
        </p:nvSpPr>
        <p:spPr>
          <a:xfrm>
            <a:off x="781235" y="6445250"/>
            <a:ext cx="5282214" cy="215444"/>
          </a:xfrm>
          <a:prstGeom prst="rect">
            <a:avLst/>
          </a:prstGeom>
          <a:noFill/>
        </p:spPr>
        <p:txBody>
          <a:bodyPr wrap="square" rtlCol="0">
            <a:spAutoFit/>
          </a:bodyPr>
          <a:lstStyle/>
          <a:p>
            <a:r>
              <a:rPr lang="en-US" sz="800" dirty="0"/>
              <a:t>Source: Our World in data.  URL: http://surl.li/fpxak</a:t>
            </a:r>
          </a:p>
        </p:txBody>
      </p:sp>
    </p:spTree>
    <p:extLst>
      <p:ext uri="{BB962C8B-B14F-4D97-AF65-F5344CB8AC3E}">
        <p14:creationId xmlns:p14="http://schemas.microsoft.com/office/powerpoint/2010/main" val="3677360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6E4505E-2760-D906-1F9F-218397785E4E}"/>
              </a:ext>
            </a:extLst>
          </p:cNvPr>
          <p:cNvSpPr/>
          <p:nvPr/>
        </p:nvSpPr>
        <p:spPr>
          <a:xfrm>
            <a:off x="692458" y="2974030"/>
            <a:ext cx="6673542" cy="381740"/>
          </a:xfrm>
          <a:prstGeom prst="rect">
            <a:avLst/>
          </a:prstGeom>
          <a:solidFill>
            <a:srgbClr val="8AD2CF"/>
          </a:solidFill>
          <a:ln>
            <a:solidFill>
              <a:srgbClr val="8CD4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1D072F-7753-A9DC-9AD2-B379CD2219CA}"/>
              </a:ext>
            </a:extLst>
          </p:cNvPr>
          <p:cNvSpPr>
            <a:spLocks noGrp="1"/>
          </p:cNvSpPr>
          <p:nvPr>
            <p:ph type="title"/>
          </p:nvPr>
        </p:nvSpPr>
        <p:spPr>
          <a:xfrm>
            <a:off x="433388" y="202614"/>
            <a:ext cx="8377237" cy="971550"/>
          </a:xfrm>
        </p:spPr>
        <p:txBody>
          <a:bodyPr anchor="ctr"/>
          <a:lstStyle/>
          <a:p>
            <a:r>
              <a:rPr lang="en-US" dirty="0"/>
              <a:t>Content</a:t>
            </a:r>
          </a:p>
        </p:txBody>
      </p:sp>
      <p:sp>
        <p:nvSpPr>
          <p:cNvPr id="3" name="Content Placeholder 2">
            <a:extLst>
              <a:ext uri="{FF2B5EF4-FFF2-40B4-BE49-F238E27FC236}">
                <a16:creationId xmlns:a16="http://schemas.microsoft.com/office/drawing/2014/main" id="{9242F5F2-0C9C-DB88-295D-165084C1DEF4}"/>
              </a:ext>
            </a:extLst>
          </p:cNvPr>
          <p:cNvSpPr>
            <a:spLocks noGrp="1"/>
          </p:cNvSpPr>
          <p:nvPr>
            <p:ph idx="1"/>
          </p:nvPr>
        </p:nvSpPr>
        <p:spPr>
          <a:xfrm>
            <a:off x="433388" y="1481137"/>
            <a:ext cx="3410643" cy="4692650"/>
          </a:xfrm>
        </p:spPr>
        <p:txBody>
          <a:bodyPr/>
          <a:lstStyle/>
          <a:p>
            <a:r>
              <a:rPr lang="en-US" dirty="0"/>
              <a:t>Agenda</a:t>
            </a:r>
          </a:p>
          <a:p>
            <a:r>
              <a:rPr lang="en-US" dirty="0"/>
              <a:t>Assumptions</a:t>
            </a:r>
          </a:p>
          <a:p>
            <a:r>
              <a:rPr lang="en-US" dirty="0"/>
              <a:t>Matrices Used</a:t>
            </a:r>
          </a:p>
          <a:p>
            <a:r>
              <a:rPr lang="en-US" dirty="0"/>
              <a:t>Clustering Methodology</a:t>
            </a:r>
          </a:p>
          <a:p>
            <a:r>
              <a:rPr lang="en-US" dirty="0"/>
              <a:t>Visualizations</a:t>
            </a:r>
          </a:p>
          <a:p>
            <a:r>
              <a:rPr lang="en-US" dirty="0"/>
              <a:t>Conclusion</a:t>
            </a:r>
          </a:p>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A7023E7F-A96F-288F-A491-4CA81186E32E}"/>
              </a:ext>
            </a:extLst>
          </p:cNvPr>
          <p:cNvSpPr>
            <a:spLocks noGrp="1"/>
          </p:cNvSpPr>
          <p:nvPr>
            <p:ph type="sldNum" sz="quarter" idx="10"/>
          </p:nvPr>
        </p:nvSpPr>
        <p:spPr/>
        <p:txBody>
          <a:bodyPr/>
          <a:lstStyle/>
          <a:p>
            <a:fld id="{7D6E76D7-FEA8-4081-AE5E-FE9F2F3DAD94}" type="slidenum">
              <a:rPr lang="en-US" altLang="en-US" smtClean="0"/>
              <a:pPr/>
              <a:t>14</a:t>
            </a:fld>
            <a:endParaRPr lang="en-US" altLang="en-US" dirty="0"/>
          </a:p>
        </p:txBody>
      </p:sp>
    </p:spTree>
    <p:extLst>
      <p:ext uri="{BB962C8B-B14F-4D97-AF65-F5344CB8AC3E}">
        <p14:creationId xmlns:p14="http://schemas.microsoft.com/office/powerpoint/2010/main" val="1109459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9B7BDAD-30F9-9806-8F8F-3FDA11DDF879}"/>
              </a:ext>
            </a:extLst>
          </p:cNvPr>
          <p:cNvSpPr>
            <a:spLocks noGrp="1"/>
          </p:cNvSpPr>
          <p:nvPr>
            <p:ph type="title"/>
          </p:nvPr>
        </p:nvSpPr>
        <p:spPr>
          <a:xfrm>
            <a:off x="433388" y="167103"/>
            <a:ext cx="8377237" cy="971550"/>
          </a:xfrm>
        </p:spPr>
        <p:txBody>
          <a:bodyPr anchor="ctr"/>
          <a:lstStyle/>
          <a:p>
            <a:r>
              <a:rPr lang="en-US" dirty="0"/>
              <a:t>Clustering visualizations </a:t>
            </a:r>
          </a:p>
        </p:txBody>
      </p:sp>
      <p:pic>
        <p:nvPicPr>
          <p:cNvPr id="8" name="Content Placeholder 7" descr="A picture containing text, writing implement, stationary, pencil&#10;&#10;Description automatically generated">
            <a:extLst>
              <a:ext uri="{FF2B5EF4-FFF2-40B4-BE49-F238E27FC236}">
                <a16:creationId xmlns:a16="http://schemas.microsoft.com/office/drawing/2014/main" id="{357E5AE6-F45D-95B4-F56A-80766F78B74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7655" y="1367964"/>
            <a:ext cx="5415378" cy="5419015"/>
          </a:xfrm>
        </p:spPr>
      </p:pic>
      <p:sp>
        <p:nvSpPr>
          <p:cNvPr id="4" name="Slide Number Placeholder 3">
            <a:extLst>
              <a:ext uri="{FF2B5EF4-FFF2-40B4-BE49-F238E27FC236}">
                <a16:creationId xmlns:a16="http://schemas.microsoft.com/office/drawing/2014/main" id="{506D5834-1770-A234-5D4E-D65FD6190D0C}"/>
              </a:ext>
            </a:extLst>
          </p:cNvPr>
          <p:cNvSpPr>
            <a:spLocks noGrp="1"/>
          </p:cNvSpPr>
          <p:nvPr>
            <p:ph type="sldNum" sz="quarter" idx="10"/>
          </p:nvPr>
        </p:nvSpPr>
        <p:spPr>
          <a:xfrm>
            <a:off x="5232400" y="6445250"/>
            <a:ext cx="2133600" cy="190500"/>
          </a:xfrm>
        </p:spPr>
        <p:txBody>
          <a:bodyPr wrap="square" anchor="t">
            <a:normAutofit/>
          </a:bodyPr>
          <a:lstStyle/>
          <a:p>
            <a:pPr>
              <a:lnSpc>
                <a:spcPct val="90000"/>
              </a:lnSpc>
              <a:spcAft>
                <a:spcPts val="600"/>
              </a:spcAft>
            </a:pPr>
            <a:fld id="{7D6E76D7-FEA8-4081-AE5E-FE9F2F3DAD94}" type="slidenum">
              <a:rPr lang="en-US" altLang="en-US" sz="700" smtClean="0"/>
              <a:pPr>
                <a:lnSpc>
                  <a:spcPct val="90000"/>
                </a:lnSpc>
                <a:spcAft>
                  <a:spcPts val="600"/>
                </a:spcAft>
              </a:pPr>
              <a:t>15</a:t>
            </a:fld>
            <a:endParaRPr lang="en-US" altLang="en-US" sz="700"/>
          </a:p>
        </p:txBody>
      </p:sp>
      <p:sp>
        <p:nvSpPr>
          <p:cNvPr id="9" name="TextBox 8">
            <a:extLst>
              <a:ext uri="{FF2B5EF4-FFF2-40B4-BE49-F238E27FC236}">
                <a16:creationId xmlns:a16="http://schemas.microsoft.com/office/drawing/2014/main" id="{69FFDE58-7C01-5A33-C54F-49600A8731A8}"/>
              </a:ext>
            </a:extLst>
          </p:cNvPr>
          <p:cNvSpPr txBox="1"/>
          <p:nvPr/>
        </p:nvSpPr>
        <p:spPr>
          <a:xfrm>
            <a:off x="5841507" y="1597981"/>
            <a:ext cx="3098307" cy="2246769"/>
          </a:xfrm>
          <a:prstGeom prst="rect">
            <a:avLst/>
          </a:prstGeom>
          <a:noFill/>
        </p:spPr>
        <p:txBody>
          <a:bodyPr wrap="square" rtlCol="0">
            <a:spAutoFit/>
          </a:bodyPr>
          <a:lstStyle/>
          <a:p>
            <a:r>
              <a:rPr lang="en-US" sz="2000" dirty="0">
                <a:latin typeface="+mn-lt"/>
              </a:rPr>
              <a:t>Based on the 8 clusters created, cluster 4 was chosen to be the most important cluster if we are planning to launch our product in the respective countries underneath it</a:t>
            </a:r>
          </a:p>
        </p:txBody>
      </p:sp>
    </p:spTree>
    <p:extLst>
      <p:ext uri="{BB962C8B-B14F-4D97-AF65-F5344CB8AC3E}">
        <p14:creationId xmlns:p14="http://schemas.microsoft.com/office/powerpoint/2010/main" val="3067421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B6CF-B388-1FE6-6259-8E6FBB2C0509}"/>
              </a:ext>
            </a:extLst>
          </p:cNvPr>
          <p:cNvSpPr>
            <a:spLocks noGrp="1"/>
          </p:cNvSpPr>
          <p:nvPr>
            <p:ph type="title"/>
          </p:nvPr>
        </p:nvSpPr>
        <p:spPr>
          <a:xfrm>
            <a:off x="433388" y="247003"/>
            <a:ext cx="8377237" cy="971550"/>
          </a:xfrm>
        </p:spPr>
        <p:txBody>
          <a:bodyPr anchor="ctr"/>
          <a:lstStyle/>
          <a:p>
            <a:r>
              <a:rPr lang="en-US" dirty="0"/>
              <a:t>Additional Matrices used in clustering</a:t>
            </a:r>
          </a:p>
        </p:txBody>
      </p:sp>
      <p:sp>
        <p:nvSpPr>
          <p:cNvPr id="5" name="Slide Number Placeholder 4">
            <a:extLst>
              <a:ext uri="{FF2B5EF4-FFF2-40B4-BE49-F238E27FC236}">
                <a16:creationId xmlns:a16="http://schemas.microsoft.com/office/drawing/2014/main" id="{20FC85BF-ECFC-749C-0B2D-A673E6DC8C75}"/>
              </a:ext>
            </a:extLst>
          </p:cNvPr>
          <p:cNvSpPr>
            <a:spLocks noGrp="1"/>
          </p:cNvSpPr>
          <p:nvPr>
            <p:ph type="sldNum" sz="quarter" idx="10"/>
          </p:nvPr>
        </p:nvSpPr>
        <p:spPr/>
        <p:txBody>
          <a:bodyPr/>
          <a:lstStyle/>
          <a:p>
            <a:fld id="{A1EF7BDF-00F6-406A-BD20-61F0634CB4E1}" type="slidenum">
              <a:rPr lang="en-US" altLang="en-US" smtClean="0"/>
              <a:pPr/>
              <a:t>16</a:t>
            </a:fld>
            <a:endParaRPr lang="en-US" altLang="en-US" dirty="0"/>
          </a:p>
        </p:txBody>
      </p:sp>
      <p:graphicFrame>
        <p:nvGraphicFramePr>
          <p:cNvPr id="6" name="Chart 5">
            <a:extLst>
              <a:ext uri="{FF2B5EF4-FFF2-40B4-BE49-F238E27FC236}">
                <a16:creationId xmlns:a16="http://schemas.microsoft.com/office/drawing/2014/main" id="{9D576222-F938-A5BE-943E-CC50F2D7D3FF}"/>
              </a:ext>
            </a:extLst>
          </p:cNvPr>
          <p:cNvGraphicFramePr>
            <a:graphicFrameLocks/>
          </p:cNvGraphicFramePr>
          <p:nvPr>
            <p:extLst>
              <p:ext uri="{D42A27DB-BD31-4B8C-83A1-F6EECF244321}">
                <p14:modId xmlns:p14="http://schemas.microsoft.com/office/powerpoint/2010/main" val="2126877175"/>
              </p:ext>
            </p:extLst>
          </p:nvPr>
        </p:nvGraphicFramePr>
        <p:xfrm>
          <a:off x="433388" y="1793289"/>
          <a:ext cx="2193720" cy="163571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664DBE72-E4F5-719B-3403-CE1D18BDF014}"/>
              </a:ext>
            </a:extLst>
          </p:cNvPr>
          <p:cNvGraphicFramePr>
            <a:graphicFrameLocks/>
          </p:cNvGraphicFramePr>
          <p:nvPr>
            <p:extLst>
              <p:ext uri="{D42A27DB-BD31-4B8C-83A1-F6EECF244321}">
                <p14:modId xmlns:p14="http://schemas.microsoft.com/office/powerpoint/2010/main" val="1578305403"/>
              </p:ext>
            </p:extLst>
          </p:nvPr>
        </p:nvGraphicFramePr>
        <p:xfrm>
          <a:off x="2537402" y="1793289"/>
          <a:ext cx="2193720" cy="163571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BB8770F1-09FB-FB6D-078D-DADB816AE8CB}"/>
              </a:ext>
            </a:extLst>
          </p:cNvPr>
          <p:cNvGraphicFramePr>
            <a:graphicFrameLocks/>
          </p:cNvGraphicFramePr>
          <p:nvPr>
            <p:extLst>
              <p:ext uri="{D42A27DB-BD31-4B8C-83A1-F6EECF244321}">
                <p14:modId xmlns:p14="http://schemas.microsoft.com/office/powerpoint/2010/main" val="1054424519"/>
              </p:ext>
            </p:extLst>
          </p:nvPr>
        </p:nvGraphicFramePr>
        <p:xfrm>
          <a:off x="4846532" y="1795508"/>
          <a:ext cx="2193720" cy="163571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99D62F03-312D-5D04-1152-537DF791ED32}"/>
              </a:ext>
            </a:extLst>
          </p:cNvPr>
          <p:cNvGraphicFramePr>
            <a:graphicFrameLocks/>
          </p:cNvGraphicFramePr>
          <p:nvPr>
            <p:extLst>
              <p:ext uri="{D42A27DB-BD31-4B8C-83A1-F6EECF244321}">
                <p14:modId xmlns:p14="http://schemas.microsoft.com/office/powerpoint/2010/main" val="3902725749"/>
              </p:ext>
            </p:extLst>
          </p:nvPr>
        </p:nvGraphicFramePr>
        <p:xfrm>
          <a:off x="433388" y="3471169"/>
          <a:ext cx="2193720" cy="163571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Chart 9">
            <a:extLst>
              <a:ext uri="{FF2B5EF4-FFF2-40B4-BE49-F238E27FC236}">
                <a16:creationId xmlns:a16="http://schemas.microsoft.com/office/drawing/2014/main" id="{87D21B7E-7EEE-D28D-BC4F-5ED17E6B5D99}"/>
              </a:ext>
            </a:extLst>
          </p:cNvPr>
          <p:cNvGraphicFramePr>
            <a:graphicFrameLocks/>
          </p:cNvGraphicFramePr>
          <p:nvPr>
            <p:extLst>
              <p:ext uri="{D42A27DB-BD31-4B8C-83A1-F6EECF244321}">
                <p14:modId xmlns:p14="http://schemas.microsoft.com/office/powerpoint/2010/main" val="3733819026"/>
              </p:ext>
            </p:extLst>
          </p:nvPr>
        </p:nvGraphicFramePr>
        <p:xfrm>
          <a:off x="2874746" y="3471169"/>
          <a:ext cx="2193720" cy="163571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1" name="Chart 10">
            <a:extLst>
              <a:ext uri="{FF2B5EF4-FFF2-40B4-BE49-F238E27FC236}">
                <a16:creationId xmlns:a16="http://schemas.microsoft.com/office/drawing/2014/main" id="{CD1F306F-EAB2-9C83-0EE9-F378F4CA5E7F}"/>
              </a:ext>
            </a:extLst>
          </p:cNvPr>
          <p:cNvGraphicFramePr>
            <a:graphicFrameLocks/>
          </p:cNvGraphicFramePr>
          <p:nvPr>
            <p:extLst>
              <p:ext uri="{D42A27DB-BD31-4B8C-83A1-F6EECF244321}">
                <p14:modId xmlns:p14="http://schemas.microsoft.com/office/powerpoint/2010/main" val="1375559713"/>
              </p:ext>
            </p:extLst>
          </p:nvPr>
        </p:nvGraphicFramePr>
        <p:xfrm>
          <a:off x="4846532" y="3471169"/>
          <a:ext cx="2193720" cy="1635711"/>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2" name="Chart 11">
            <a:extLst>
              <a:ext uri="{FF2B5EF4-FFF2-40B4-BE49-F238E27FC236}">
                <a16:creationId xmlns:a16="http://schemas.microsoft.com/office/drawing/2014/main" id="{92561E1A-F737-99A9-F4EE-F8F562489946}"/>
              </a:ext>
            </a:extLst>
          </p:cNvPr>
          <p:cNvGraphicFramePr>
            <a:graphicFrameLocks/>
          </p:cNvGraphicFramePr>
          <p:nvPr>
            <p:extLst>
              <p:ext uri="{D42A27DB-BD31-4B8C-83A1-F6EECF244321}">
                <p14:modId xmlns:p14="http://schemas.microsoft.com/office/powerpoint/2010/main" val="3442993049"/>
              </p:ext>
            </p:extLst>
          </p:nvPr>
        </p:nvGraphicFramePr>
        <p:xfrm>
          <a:off x="433388" y="5000039"/>
          <a:ext cx="2193720" cy="1635711"/>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3" name="Chart 12">
            <a:extLst>
              <a:ext uri="{FF2B5EF4-FFF2-40B4-BE49-F238E27FC236}">
                <a16:creationId xmlns:a16="http://schemas.microsoft.com/office/drawing/2014/main" id="{4BFB4F43-7CB1-354E-FE47-D71904A6670B}"/>
              </a:ext>
            </a:extLst>
          </p:cNvPr>
          <p:cNvGraphicFramePr>
            <a:graphicFrameLocks/>
          </p:cNvGraphicFramePr>
          <p:nvPr>
            <p:extLst>
              <p:ext uri="{D42A27DB-BD31-4B8C-83A1-F6EECF244321}">
                <p14:modId xmlns:p14="http://schemas.microsoft.com/office/powerpoint/2010/main" val="972991771"/>
              </p:ext>
            </p:extLst>
          </p:nvPr>
        </p:nvGraphicFramePr>
        <p:xfrm>
          <a:off x="2874746" y="5140173"/>
          <a:ext cx="2193720" cy="1635711"/>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495410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B6CF-B388-1FE6-6259-8E6FBB2C0509}"/>
              </a:ext>
            </a:extLst>
          </p:cNvPr>
          <p:cNvSpPr>
            <a:spLocks noGrp="1"/>
          </p:cNvSpPr>
          <p:nvPr>
            <p:ph type="title"/>
          </p:nvPr>
        </p:nvSpPr>
        <p:spPr/>
        <p:txBody>
          <a:bodyPr anchor="ctr"/>
          <a:lstStyle/>
          <a:p>
            <a:r>
              <a:rPr lang="en-US" dirty="0"/>
              <a:t>Additional Matrices used in clustering</a:t>
            </a:r>
          </a:p>
        </p:txBody>
      </p:sp>
      <p:graphicFrame>
        <p:nvGraphicFramePr>
          <p:cNvPr id="3" name="Chart 2">
            <a:extLst>
              <a:ext uri="{FF2B5EF4-FFF2-40B4-BE49-F238E27FC236}">
                <a16:creationId xmlns:a16="http://schemas.microsoft.com/office/drawing/2014/main" id="{BC81CCEE-59D1-5092-FE22-46C6553B7DD6}"/>
              </a:ext>
            </a:extLst>
          </p:cNvPr>
          <p:cNvGraphicFramePr>
            <a:graphicFrameLocks/>
          </p:cNvGraphicFramePr>
          <p:nvPr>
            <p:extLst>
              <p:ext uri="{D42A27DB-BD31-4B8C-83A1-F6EECF244321}">
                <p14:modId xmlns:p14="http://schemas.microsoft.com/office/powerpoint/2010/main" val="468709888"/>
              </p:ext>
            </p:extLst>
          </p:nvPr>
        </p:nvGraphicFramePr>
        <p:xfrm>
          <a:off x="433388" y="1793289"/>
          <a:ext cx="2193720" cy="163571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942B9735-8036-E7A2-FF98-3C4FCF92F9B0}"/>
              </a:ext>
            </a:extLst>
          </p:cNvPr>
          <p:cNvGraphicFramePr>
            <a:graphicFrameLocks/>
          </p:cNvGraphicFramePr>
          <p:nvPr>
            <p:extLst>
              <p:ext uri="{D42A27DB-BD31-4B8C-83A1-F6EECF244321}">
                <p14:modId xmlns:p14="http://schemas.microsoft.com/office/powerpoint/2010/main" val="1195239467"/>
              </p:ext>
            </p:extLst>
          </p:nvPr>
        </p:nvGraphicFramePr>
        <p:xfrm>
          <a:off x="2688319" y="1793289"/>
          <a:ext cx="2193720" cy="163571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a:extLst>
              <a:ext uri="{FF2B5EF4-FFF2-40B4-BE49-F238E27FC236}">
                <a16:creationId xmlns:a16="http://schemas.microsoft.com/office/drawing/2014/main" id="{F13F1A7F-C90D-B9B0-DFA1-980A786CE5A5}"/>
              </a:ext>
            </a:extLst>
          </p:cNvPr>
          <p:cNvGraphicFramePr>
            <a:graphicFrameLocks/>
          </p:cNvGraphicFramePr>
          <p:nvPr>
            <p:extLst>
              <p:ext uri="{D42A27DB-BD31-4B8C-83A1-F6EECF244321}">
                <p14:modId xmlns:p14="http://schemas.microsoft.com/office/powerpoint/2010/main" val="23879474"/>
              </p:ext>
            </p:extLst>
          </p:nvPr>
        </p:nvGraphicFramePr>
        <p:xfrm>
          <a:off x="4925500" y="1793289"/>
          <a:ext cx="2193720" cy="163571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96657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6E4505E-2760-D906-1F9F-218397785E4E}"/>
              </a:ext>
            </a:extLst>
          </p:cNvPr>
          <p:cNvSpPr/>
          <p:nvPr/>
        </p:nvSpPr>
        <p:spPr>
          <a:xfrm>
            <a:off x="692458" y="3411244"/>
            <a:ext cx="6673542" cy="381740"/>
          </a:xfrm>
          <a:prstGeom prst="rect">
            <a:avLst/>
          </a:prstGeom>
          <a:solidFill>
            <a:srgbClr val="8AD2CF"/>
          </a:solidFill>
          <a:ln>
            <a:solidFill>
              <a:srgbClr val="8CD4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1D072F-7753-A9DC-9AD2-B379CD2219CA}"/>
              </a:ext>
            </a:extLst>
          </p:cNvPr>
          <p:cNvSpPr>
            <a:spLocks noGrp="1"/>
          </p:cNvSpPr>
          <p:nvPr>
            <p:ph type="title"/>
          </p:nvPr>
        </p:nvSpPr>
        <p:spPr/>
        <p:txBody>
          <a:bodyPr anchor="ctr"/>
          <a:lstStyle/>
          <a:p>
            <a:r>
              <a:rPr lang="en-US" dirty="0"/>
              <a:t>Content</a:t>
            </a:r>
          </a:p>
        </p:txBody>
      </p:sp>
      <p:sp>
        <p:nvSpPr>
          <p:cNvPr id="3" name="Content Placeholder 2">
            <a:extLst>
              <a:ext uri="{FF2B5EF4-FFF2-40B4-BE49-F238E27FC236}">
                <a16:creationId xmlns:a16="http://schemas.microsoft.com/office/drawing/2014/main" id="{9242F5F2-0C9C-DB88-295D-165084C1DEF4}"/>
              </a:ext>
            </a:extLst>
          </p:cNvPr>
          <p:cNvSpPr>
            <a:spLocks noGrp="1"/>
          </p:cNvSpPr>
          <p:nvPr>
            <p:ph idx="1"/>
          </p:nvPr>
        </p:nvSpPr>
        <p:spPr>
          <a:xfrm>
            <a:off x="433388" y="1481137"/>
            <a:ext cx="3410643" cy="4692650"/>
          </a:xfrm>
        </p:spPr>
        <p:txBody>
          <a:bodyPr/>
          <a:lstStyle/>
          <a:p>
            <a:r>
              <a:rPr lang="en-US" dirty="0"/>
              <a:t>Agenda</a:t>
            </a:r>
          </a:p>
          <a:p>
            <a:r>
              <a:rPr lang="en-US" dirty="0"/>
              <a:t>Assumptions</a:t>
            </a:r>
          </a:p>
          <a:p>
            <a:r>
              <a:rPr lang="en-US" dirty="0"/>
              <a:t>Matrices Used</a:t>
            </a:r>
          </a:p>
          <a:p>
            <a:r>
              <a:rPr lang="en-US" dirty="0"/>
              <a:t>Clustering Methodology</a:t>
            </a:r>
          </a:p>
          <a:p>
            <a:r>
              <a:rPr lang="en-US" dirty="0"/>
              <a:t>Visualizations</a:t>
            </a:r>
          </a:p>
          <a:p>
            <a:r>
              <a:rPr lang="en-US" dirty="0"/>
              <a:t>Conclusion</a:t>
            </a:r>
          </a:p>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A7023E7F-A96F-288F-A491-4CA81186E32E}"/>
              </a:ext>
            </a:extLst>
          </p:cNvPr>
          <p:cNvSpPr>
            <a:spLocks noGrp="1"/>
          </p:cNvSpPr>
          <p:nvPr>
            <p:ph type="sldNum" sz="quarter" idx="10"/>
          </p:nvPr>
        </p:nvSpPr>
        <p:spPr/>
        <p:txBody>
          <a:bodyPr/>
          <a:lstStyle/>
          <a:p>
            <a:fld id="{7D6E76D7-FEA8-4081-AE5E-FE9F2F3DAD94}" type="slidenum">
              <a:rPr lang="en-US" altLang="en-US" smtClean="0"/>
              <a:pPr/>
              <a:t>18</a:t>
            </a:fld>
            <a:endParaRPr lang="en-US" altLang="en-US" dirty="0"/>
          </a:p>
        </p:txBody>
      </p:sp>
    </p:spTree>
    <p:extLst>
      <p:ext uri="{BB962C8B-B14F-4D97-AF65-F5344CB8AC3E}">
        <p14:creationId xmlns:p14="http://schemas.microsoft.com/office/powerpoint/2010/main" val="1366167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1A1D-7CAD-DEBA-621A-E814C294105D}"/>
              </a:ext>
            </a:extLst>
          </p:cNvPr>
          <p:cNvSpPr>
            <a:spLocks noGrp="1"/>
          </p:cNvSpPr>
          <p:nvPr>
            <p:ph type="title"/>
          </p:nvPr>
        </p:nvSpPr>
        <p:spPr>
          <a:xfrm>
            <a:off x="433388" y="238125"/>
            <a:ext cx="8377237" cy="971550"/>
          </a:xfrm>
        </p:spPr>
        <p:txBody>
          <a:bodyPr anchor="ctr"/>
          <a:lstStyle/>
          <a:p>
            <a:r>
              <a:rPr lang="en-US" sz="2400" dirty="0"/>
              <a:t>Countries with cluster ID 4 are the most important countries if we are promoting a new vaccination for covid19</a:t>
            </a:r>
          </a:p>
        </p:txBody>
      </p:sp>
      <p:sp>
        <p:nvSpPr>
          <p:cNvPr id="3" name="Content Placeholder 2">
            <a:extLst>
              <a:ext uri="{FF2B5EF4-FFF2-40B4-BE49-F238E27FC236}">
                <a16:creationId xmlns:a16="http://schemas.microsoft.com/office/drawing/2014/main" id="{5B1DC3B1-5212-8C16-4487-67620966468C}"/>
              </a:ext>
            </a:extLst>
          </p:cNvPr>
          <p:cNvSpPr>
            <a:spLocks noGrp="1"/>
          </p:cNvSpPr>
          <p:nvPr>
            <p:ph sz="half" idx="1"/>
          </p:nvPr>
        </p:nvSpPr>
        <p:spPr/>
        <p:txBody>
          <a:bodyPr/>
          <a:lstStyle/>
          <a:p>
            <a:r>
              <a:rPr lang="en-US" sz="2000" dirty="0"/>
              <a:t>Bulgaria</a:t>
            </a:r>
          </a:p>
          <a:p>
            <a:r>
              <a:rPr lang="en-US" sz="2000" dirty="0"/>
              <a:t>Croatia</a:t>
            </a:r>
          </a:p>
          <a:p>
            <a:r>
              <a:rPr lang="en-US" sz="2000" dirty="0"/>
              <a:t>Czechia</a:t>
            </a:r>
          </a:p>
          <a:p>
            <a:r>
              <a:rPr lang="en-US" sz="2000" dirty="0"/>
              <a:t>Estonia</a:t>
            </a:r>
          </a:p>
          <a:p>
            <a:r>
              <a:rPr lang="en-US" sz="2000" dirty="0"/>
              <a:t>Lithuania</a:t>
            </a:r>
          </a:p>
          <a:p>
            <a:r>
              <a:rPr lang="en-US" sz="2000" dirty="0"/>
              <a:t>Poland</a:t>
            </a:r>
          </a:p>
          <a:p>
            <a:endParaRPr lang="en-US" sz="2000" dirty="0"/>
          </a:p>
        </p:txBody>
      </p:sp>
      <p:sp>
        <p:nvSpPr>
          <p:cNvPr id="5" name="Slide Number Placeholder 4">
            <a:extLst>
              <a:ext uri="{FF2B5EF4-FFF2-40B4-BE49-F238E27FC236}">
                <a16:creationId xmlns:a16="http://schemas.microsoft.com/office/drawing/2014/main" id="{72CB46D5-4D86-4535-86AE-E0EC0A1C9C06}"/>
              </a:ext>
            </a:extLst>
          </p:cNvPr>
          <p:cNvSpPr>
            <a:spLocks noGrp="1"/>
          </p:cNvSpPr>
          <p:nvPr>
            <p:ph type="sldNum" sz="quarter" idx="10"/>
          </p:nvPr>
        </p:nvSpPr>
        <p:spPr/>
        <p:txBody>
          <a:bodyPr/>
          <a:lstStyle/>
          <a:p>
            <a:fld id="{A1EF7BDF-00F6-406A-BD20-61F0634CB4E1}" type="slidenum">
              <a:rPr lang="en-US" altLang="en-US" smtClean="0"/>
              <a:pPr/>
              <a:t>19</a:t>
            </a:fld>
            <a:endParaRPr lang="en-US" altLang="en-US" dirty="0"/>
          </a:p>
        </p:txBody>
      </p:sp>
      <p:sp>
        <p:nvSpPr>
          <p:cNvPr id="6" name="Content Placeholder 2">
            <a:extLst>
              <a:ext uri="{FF2B5EF4-FFF2-40B4-BE49-F238E27FC236}">
                <a16:creationId xmlns:a16="http://schemas.microsoft.com/office/drawing/2014/main" id="{F05C9170-00A1-4723-50FB-18FA893D918F}"/>
              </a:ext>
            </a:extLst>
          </p:cNvPr>
          <p:cNvSpPr txBox="1">
            <a:spLocks/>
          </p:cNvSpPr>
          <p:nvPr/>
        </p:nvSpPr>
        <p:spPr bwMode="auto">
          <a:xfrm>
            <a:off x="4598989" y="1481137"/>
            <a:ext cx="4111625" cy="469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342900" indent="-342900" algn="l" rtl="0" eaLnBrk="0" fontAlgn="base" hangingPunct="0">
              <a:lnSpc>
                <a:spcPct val="90000"/>
              </a:lnSpc>
              <a:spcBef>
                <a:spcPct val="40000"/>
              </a:spcBef>
              <a:spcAft>
                <a:spcPct val="0"/>
              </a:spcAft>
              <a:buClr>
                <a:schemeClr val="tx2"/>
              </a:buClr>
              <a:buSzPct val="80000"/>
              <a:buFont typeface="Arial" panose="020B0604020202020204" pitchFamily="34" charset="0"/>
              <a:buChar char="►"/>
              <a:defRPr sz="2800">
                <a:solidFill>
                  <a:srgbClr val="37424A"/>
                </a:solidFill>
                <a:latin typeface="+mn-lt"/>
                <a:ea typeface="+mn-ea"/>
                <a:cs typeface="+mn-cs"/>
              </a:defRPr>
            </a:lvl1pPr>
            <a:lvl2pPr marL="742950" indent="-285750" algn="l" rtl="0" eaLnBrk="0" fontAlgn="base" hangingPunct="0">
              <a:lnSpc>
                <a:spcPct val="90000"/>
              </a:lnSpc>
              <a:spcBef>
                <a:spcPct val="10000"/>
              </a:spcBef>
              <a:spcAft>
                <a:spcPct val="0"/>
              </a:spcAft>
              <a:buSzPct val="85000"/>
              <a:buFont typeface="Arial" panose="020B0604020202020204" pitchFamily="34" charset="0"/>
              <a:buChar char="–"/>
              <a:defRPr sz="2400">
                <a:solidFill>
                  <a:srgbClr val="37424A"/>
                </a:solidFill>
                <a:latin typeface="+mn-lt"/>
                <a:cs typeface="+mn-cs"/>
              </a:defRPr>
            </a:lvl2pPr>
            <a:lvl3pPr marL="1143000" indent="-228600" algn="l" rtl="0" eaLnBrk="0" fontAlgn="base" hangingPunct="0">
              <a:lnSpc>
                <a:spcPct val="90000"/>
              </a:lnSpc>
              <a:spcBef>
                <a:spcPct val="10000"/>
              </a:spcBef>
              <a:spcAft>
                <a:spcPct val="0"/>
              </a:spcAft>
              <a:buChar char="•"/>
              <a:defRPr sz="2000">
                <a:solidFill>
                  <a:srgbClr val="37424A"/>
                </a:solidFill>
                <a:latin typeface="+mn-lt"/>
                <a:cs typeface="+mn-cs"/>
              </a:defRPr>
            </a:lvl3pPr>
            <a:lvl4pPr marL="1600200" indent="-228600" algn="l" rtl="0" eaLnBrk="0" fontAlgn="base" hangingPunct="0">
              <a:lnSpc>
                <a:spcPct val="90000"/>
              </a:lnSpc>
              <a:spcBef>
                <a:spcPct val="10000"/>
              </a:spcBef>
              <a:spcAft>
                <a:spcPct val="0"/>
              </a:spcAft>
              <a:buClr>
                <a:schemeClr val="tx2"/>
              </a:buClr>
              <a:buFont typeface="Arial" panose="020B0604020202020204" pitchFamily="34" charset="0"/>
              <a:buChar char="–"/>
              <a:defRPr sz="1800">
                <a:solidFill>
                  <a:srgbClr val="37424A"/>
                </a:solidFill>
                <a:latin typeface="+mn-lt"/>
                <a:cs typeface="+mn-cs"/>
              </a:defRPr>
            </a:lvl4pPr>
            <a:lvl5pPr marL="2057400" indent="-228600" algn="l" rtl="0" eaLnBrk="0" fontAlgn="base" hangingPunct="0">
              <a:spcBef>
                <a:spcPct val="20000"/>
              </a:spcBef>
              <a:spcAft>
                <a:spcPct val="0"/>
              </a:spcAft>
              <a:buChar char="»"/>
              <a:defRPr sz="1800">
                <a:solidFill>
                  <a:schemeClr val="tx1"/>
                </a:solidFill>
                <a:latin typeface="+mn-lt"/>
                <a:cs typeface="+mn-cs"/>
              </a:defRPr>
            </a:lvl5pPr>
            <a:lvl6pPr marL="2514600" indent="-228600" algn="l" rtl="0" fontAlgn="base">
              <a:spcBef>
                <a:spcPct val="20000"/>
              </a:spcBef>
              <a:spcAft>
                <a:spcPct val="0"/>
              </a:spcAft>
              <a:buChar char="»"/>
              <a:defRPr sz="1800">
                <a:solidFill>
                  <a:schemeClr val="tx1"/>
                </a:solidFill>
                <a:latin typeface="+mn-lt"/>
                <a:cs typeface="+mn-cs"/>
              </a:defRPr>
            </a:lvl6pPr>
            <a:lvl7pPr marL="2971800" indent="-228600" algn="l" rtl="0" fontAlgn="base">
              <a:spcBef>
                <a:spcPct val="20000"/>
              </a:spcBef>
              <a:spcAft>
                <a:spcPct val="0"/>
              </a:spcAft>
              <a:buChar char="»"/>
              <a:defRPr sz="1800">
                <a:solidFill>
                  <a:schemeClr val="tx1"/>
                </a:solidFill>
                <a:latin typeface="+mn-lt"/>
                <a:cs typeface="+mn-cs"/>
              </a:defRPr>
            </a:lvl7pPr>
            <a:lvl8pPr marL="3429000" indent="-228600" algn="l" rtl="0" fontAlgn="base">
              <a:spcBef>
                <a:spcPct val="20000"/>
              </a:spcBef>
              <a:spcAft>
                <a:spcPct val="0"/>
              </a:spcAft>
              <a:buChar char="»"/>
              <a:defRPr sz="1800">
                <a:solidFill>
                  <a:schemeClr val="tx1"/>
                </a:solidFill>
                <a:latin typeface="+mn-lt"/>
                <a:cs typeface="+mn-cs"/>
              </a:defRPr>
            </a:lvl8pPr>
            <a:lvl9pPr marL="3886200" indent="-228600" algn="l" rtl="0" fontAlgn="base">
              <a:spcBef>
                <a:spcPct val="20000"/>
              </a:spcBef>
              <a:spcAft>
                <a:spcPct val="0"/>
              </a:spcAft>
              <a:buChar char="»"/>
              <a:defRPr sz="1800">
                <a:solidFill>
                  <a:schemeClr val="tx1"/>
                </a:solidFill>
                <a:latin typeface="+mn-lt"/>
                <a:cs typeface="+mn-cs"/>
              </a:defRPr>
            </a:lvl9pPr>
          </a:lstStyle>
          <a:p>
            <a:r>
              <a:rPr lang="en-US" sz="2000" kern="0" dirty="0"/>
              <a:t>High number of new cases</a:t>
            </a:r>
          </a:p>
          <a:p>
            <a:r>
              <a:rPr lang="en-US" sz="2000" kern="0" dirty="0"/>
              <a:t>High total death per million population</a:t>
            </a:r>
          </a:p>
          <a:p>
            <a:r>
              <a:rPr lang="en-US" sz="2000" kern="0" dirty="0"/>
              <a:t>Low number of people vaccinated</a:t>
            </a:r>
          </a:p>
          <a:p>
            <a:r>
              <a:rPr lang="en-US" sz="2000" kern="0" dirty="0"/>
              <a:t>High old age people</a:t>
            </a:r>
          </a:p>
          <a:p>
            <a:r>
              <a:rPr lang="en-US" sz="2000" kern="0" dirty="0"/>
              <a:t>Less people below poverty line</a:t>
            </a:r>
          </a:p>
          <a:p>
            <a:r>
              <a:rPr lang="en-US" sz="2000" kern="0" dirty="0"/>
              <a:t>Good per capita GDP</a:t>
            </a:r>
          </a:p>
          <a:p>
            <a:r>
              <a:rPr lang="en-US" sz="2000" kern="0" dirty="0"/>
              <a:t>Human  development index is good</a:t>
            </a:r>
          </a:p>
        </p:txBody>
      </p:sp>
      <p:sp>
        <p:nvSpPr>
          <p:cNvPr id="7" name="TextBox 6">
            <a:extLst>
              <a:ext uri="{FF2B5EF4-FFF2-40B4-BE49-F238E27FC236}">
                <a16:creationId xmlns:a16="http://schemas.microsoft.com/office/drawing/2014/main" id="{A82B883E-8C16-84CF-127F-F19329BEF797}"/>
              </a:ext>
            </a:extLst>
          </p:cNvPr>
          <p:cNvSpPr txBox="1"/>
          <p:nvPr/>
        </p:nvSpPr>
        <p:spPr>
          <a:xfrm>
            <a:off x="781235" y="6445250"/>
            <a:ext cx="5282214" cy="215444"/>
          </a:xfrm>
          <a:prstGeom prst="rect">
            <a:avLst/>
          </a:prstGeom>
          <a:noFill/>
        </p:spPr>
        <p:txBody>
          <a:bodyPr wrap="square" rtlCol="0">
            <a:spAutoFit/>
          </a:bodyPr>
          <a:lstStyle/>
          <a:p>
            <a:r>
              <a:rPr lang="en-US" sz="800" dirty="0"/>
              <a:t>Source: Our World in data.  URL: http://surl.li/fpxak</a:t>
            </a:r>
          </a:p>
        </p:txBody>
      </p:sp>
    </p:spTree>
    <p:extLst>
      <p:ext uri="{BB962C8B-B14F-4D97-AF65-F5344CB8AC3E}">
        <p14:creationId xmlns:p14="http://schemas.microsoft.com/office/powerpoint/2010/main" val="1695315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6E4505E-2760-D906-1F9F-218397785E4E}"/>
              </a:ext>
            </a:extLst>
          </p:cNvPr>
          <p:cNvSpPr/>
          <p:nvPr/>
        </p:nvSpPr>
        <p:spPr>
          <a:xfrm>
            <a:off x="692458" y="1420427"/>
            <a:ext cx="6673542" cy="381740"/>
          </a:xfrm>
          <a:prstGeom prst="rect">
            <a:avLst/>
          </a:prstGeom>
          <a:solidFill>
            <a:srgbClr val="8AD2CF"/>
          </a:solidFill>
          <a:ln>
            <a:solidFill>
              <a:srgbClr val="8CD4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1D072F-7753-A9DC-9AD2-B379CD2219CA}"/>
              </a:ext>
            </a:extLst>
          </p:cNvPr>
          <p:cNvSpPr>
            <a:spLocks noGrp="1"/>
          </p:cNvSpPr>
          <p:nvPr>
            <p:ph type="title"/>
          </p:nvPr>
        </p:nvSpPr>
        <p:spPr/>
        <p:txBody>
          <a:bodyPr anchor="ctr"/>
          <a:lstStyle/>
          <a:p>
            <a:r>
              <a:rPr lang="en-US" dirty="0"/>
              <a:t>Content</a:t>
            </a:r>
          </a:p>
        </p:txBody>
      </p:sp>
      <p:sp>
        <p:nvSpPr>
          <p:cNvPr id="3" name="Content Placeholder 2">
            <a:extLst>
              <a:ext uri="{FF2B5EF4-FFF2-40B4-BE49-F238E27FC236}">
                <a16:creationId xmlns:a16="http://schemas.microsoft.com/office/drawing/2014/main" id="{9242F5F2-0C9C-DB88-295D-165084C1DEF4}"/>
              </a:ext>
            </a:extLst>
          </p:cNvPr>
          <p:cNvSpPr>
            <a:spLocks noGrp="1"/>
          </p:cNvSpPr>
          <p:nvPr>
            <p:ph idx="1"/>
          </p:nvPr>
        </p:nvSpPr>
        <p:spPr>
          <a:xfrm>
            <a:off x="433388" y="1481137"/>
            <a:ext cx="8377237" cy="4692650"/>
          </a:xfrm>
        </p:spPr>
        <p:txBody>
          <a:bodyPr/>
          <a:lstStyle/>
          <a:p>
            <a:r>
              <a:rPr lang="en-US" dirty="0"/>
              <a:t>Agenda</a:t>
            </a:r>
          </a:p>
          <a:p>
            <a:r>
              <a:rPr lang="en-US" dirty="0"/>
              <a:t>Assumptions</a:t>
            </a:r>
          </a:p>
          <a:p>
            <a:r>
              <a:rPr lang="en-US" dirty="0"/>
              <a:t>Matrices Used</a:t>
            </a:r>
          </a:p>
          <a:p>
            <a:r>
              <a:rPr lang="en-US" dirty="0"/>
              <a:t>Clustering Methodology</a:t>
            </a:r>
          </a:p>
          <a:p>
            <a:r>
              <a:rPr lang="en-US" dirty="0"/>
              <a:t>Visualizations</a:t>
            </a:r>
          </a:p>
          <a:p>
            <a:r>
              <a:rPr lang="en-US" dirty="0"/>
              <a:t>Conclusion</a:t>
            </a:r>
          </a:p>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A7023E7F-A96F-288F-A491-4CA81186E32E}"/>
              </a:ext>
            </a:extLst>
          </p:cNvPr>
          <p:cNvSpPr>
            <a:spLocks noGrp="1"/>
          </p:cNvSpPr>
          <p:nvPr>
            <p:ph type="sldNum" sz="quarter" idx="10"/>
          </p:nvPr>
        </p:nvSpPr>
        <p:spPr/>
        <p:txBody>
          <a:bodyPr/>
          <a:lstStyle/>
          <a:p>
            <a:fld id="{7D6E76D7-FEA8-4081-AE5E-FE9F2F3DAD94}" type="slidenum">
              <a:rPr lang="en-US" altLang="en-US" smtClean="0"/>
              <a:pPr/>
              <a:t>2</a:t>
            </a:fld>
            <a:endParaRPr lang="en-US" altLang="en-US" dirty="0"/>
          </a:p>
        </p:txBody>
      </p:sp>
    </p:spTree>
    <p:extLst>
      <p:ext uri="{BB962C8B-B14F-4D97-AF65-F5344CB8AC3E}">
        <p14:creationId xmlns:p14="http://schemas.microsoft.com/office/powerpoint/2010/main" val="975775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Box 10">
            <a:extLst>
              <a:ext uri="{FF2B5EF4-FFF2-40B4-BE49-F238E27FC236}">
                <a16:creationId xmlns:a16="http://schemas.microsoft.com/office/drawing/2014/main" id="{AA6D3BCE-A448-9DB1-F174-A28464CF9EA0}"/>
              </a:ext>
            </a:extLst>
          </p:cNvPr>
          <p:cNvSpPr txBox="1">
            <a:spLocks noChangeArrowheads="1"/>
          </p:cNvSpPr>
          <p:nvPr/>
        </p:nvSpPr>
        <p:spPr bwMode="auto">
          <a:xfrm>
            <a:off x="2916238" y="2363788"/>
            <a:ext cx="3005137" cy="169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00000"/>
              </a:lnSpc>
              <a:spcBef>
                <a:spcPct val="0"/>
              </a:spcBef>
              <a:buClrTx/>
              <a:buSzTx/>
              <a:buFontTx/>
              <a:buNone/>
            </a:pPr>
            <a:r>
              <a:rPr lang="en-US" altLang="en-US" sz="3200" b="1">
                <a:solidFill>
                  <a:schemeClr val="tx1"/>
                </a:solidFill>
              </a:rPr>
              <a:t>Thank you!</a:t>
            </a:r>
          </a:p>
          <a:p>
            <a:pPr algn="ctr" eaLnBrk="1" hangingPunct="1">
              <a:lnSpc>
                <a:spcPct val="100000"/>
              </a:lnSpc>
              <a:spcBef>
                <a:spcPct val="0"/>
              </a:spcBef>
              <a:buClrTx/>
              <a:buSzTx/>
              <a:buFontTx/>
              <a:buNone/>
            </a:pPr>
            <a:endParaRPr lang="en-US" altLang="en-US" sz="3200" b="1">
              <a:solidFill>
                <a:schemeClr val="tx1"/>
              </a:solidFill>
            </a:endParaRPr>
          </a:p>
          <a:p>
            <a:pPr algn="ctr" eaLnBrk="1" hangingPunct="1">
              <a:lnSpc>
                <a:spcPct val="100000"/>
              </a:lnSpc>
              <a:spcBef>
                <a:spcPct val="0"/>
              </a:spcBef>
              <a:buClrTx/>
              <a:buSzTx/>
              <a:buFontTx/>
              <a:buNone/>
            </a:pPr>
            <a:r>
              <a:rPr lang="en-US" altLang="en-US" sz="4000" b="1">
                <a:solidFill>
                  <a:schemeClr val="tx1"/>
                </a:solidFill>
              </a:rPr>
              <a:t>Questions?</a:t>
            </a:r>
          </a:p>
        </p:txBody>
      </p:sp>
      <p:sp>
        <p:nvSpPr>
          <p:cNvPr id="2" name="Slide Number Placeholder 4">
            <a:extLst>
              <a:ext uri="{FF2B5EF4-FFF2-40B4-BE49-F238E27FC236}">
                <a16:creationId xmlns:a16="http://schemas.microsoft.com/office/drawing/2014/main" id="{0AF771A8-953C-F4C4-2AF3-DA36F9E83574}"/>
              </a:ext>
            </a:extLst>
          </p:cNvPr>
          <p:cNvSpPr>
            <a:spLocks noGrp="1"/>
          </p:cNvSpPr>
          <p:nvPr>
            <p:ph type="sldNum" sz="quarter" idx="10"/>
          </p:nvPr>
        </p:nvSpPr>
        <p:spPr>
          <a:xfrm>
            <a:off x="5232400" y="6445250"/>
            <a:ext cx="2133600" cy="190500"/>
          </a:xfrm>
        </p:spPr>
        <p:txBody>
          <a:bodyPr/>
          <a:lstStyle/>
          <a:p>
            <a:fld id="{A1EF7BDF-00F6-406A-BD20-61F0634CB4E1}" type="slidenum">
              <a:rPr lang="en-US" altLang="en-US" smtClean="0"/>
              <a:pPr/>
              <a:t>20</a:t>
            </a:fld>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7A806-AFCC-F38E-4236-FC5A0FC2CA23}"/>
              </a:ext>
            </a:extLst>
          </p:cNvPr>
          <p:cNvSpPr>
            <a:spLocks noGrp="1"/>
          </p:cNvSpPr>
          <p:nvPr>
            <p:ph type="title"/>
          </p:nvPr>
        </p:nvSpPr>
        <p:spPr>
          <a:xfrm>
            <a:off x="433388" y="238125"/>
            <a:ext cx="8377237" cy="971550"/>
          </a:xfrm>
        </p:spPr>
        <p:txBody>
          <a:bodyPr anchor="ctr"/>
          <a:lstStyle/>
          <a:p>
            <a:r>
              <a:rPr lang="en-US" dirty="0"/>
              <a:t>Agenda</a:t>
            </a:r>
          </a:p>
        </p:txBody>
      </p:sp>
      <p:sp>
        <p:nvSpPr>
          <p:cNvPr id="3" name="Content Placeholder 2">
            <a:extLst>
              <a:ext uri="{FF2B5EF4-FFF2-40B4-BE49-F238E27FC236}">
                <a16:creationId xmlns:a16="http://schemas.microsoft.com/office/drawing/2014/main" id="{BBAC5DED-E2E8-729F-C20F-374CDA3E33BA}"/>
              </a:ext>
            </a:extLst>
          </p:cNvPr>
          <p:cNvSpPr>
            <a:spLocks noGrp="1"/>
          </p:cNvSpPr>
          <p:nvPr>
            <p:ph idx="1"/>
          </p:nvPr>
        </p:nvSpPr>
        <p:spPr/>
        <p:txBody>
          <a:bodyPr/>
          <a:lstStyle/>
          <a:p>
            <a:r>
              <a:rPr lang="en-US" dirty="0"/>
              <a:t>Clustering of countries based on country specific economic parameters imperative to the healthcare framework based on the world bank &amp; WHO data for a Vaccine Product.</a:t>
            </a:r>
          </a:p>
        </p:txBody>
      </p:sp>
      <p:sp>
        <p:nvSpPr>
          <p:cNvPr id="4" name="Slide Number Placeholder 3">
            <a:extLst>
              <a:ext uri="{FF2B5EF4-FFF2-40B4-BE49-F238E27FC236}">
                <a16:creationId xmlns:a16="http://schemas.microsoft.com/office/drawing/2014/main" id="{3013F23D-74AC-063F-3FC4-299A2259C814}"/>
              </a:ext>
            </a:extLst>
          </p:cNvPr>
          <p:cNvSpPr>
            <a:spLocks noGrp="1"/>
          </p:cNvSpPr>
          <p:nvPr>
            <p:ph type="sldNum" sz="quarter" idx="10"/>
          </p:nvPr>
        </p:nvSpPr>
        <p:spPr/>
        <p:txBody>
          <a:bodyPr/>
          <a:lstStyle/>
          <a:p>
            <a:fld id="{7D6E76D7-FEA8-4081-AE5E-FE9F2F3DAD94}" type="slidenum">
              <a:rPr lang="en-US" altLang="en-US" smtClean="0"/>
              <a:pPr/>
              <a:t>3</a:t>
            </a:fld>
            <a:endParaRPr lang="en-US" altLang="en-US" dirty="0"/>
          </a:p>
        </p:txBody>
      </p:sp>
      <p:sp>
        <p:nvSpPr>
          <p:cNvPr id="5" name="TextBox 4">
            <a:extLst>
              <a:ext uri="{FF2B5EF4-FFF2-40B4-BE49-F238E27FC236}">
                <a16:creationId xmlns:a16="http://schemas.microsoft.com/office/drawing/2014/main" id="{01CC64A2-8EE4-1260-88C5-022733924FC0}"/>
              </a:ext>
            </a:extLst>
          </p:cNvPr>
          <p:cNvSpPr txBox="1"/>
          <p:nvPr/>
        </p:nvSpPr>
        <p:spPr>
          <a:xfrm>
            <a:off x="781235" y="6445250"/>
            <a:ext cx="5282214" cy="215444"/>
          </a:xfrm>
          <a:prstGeom prst="rect">
            <a:avLst/>
          </a:prstGeom>
          <a:noFill/>
        </p:spPr>
        <p:txBody>
          <a:bodyPr wrap="square" rtlCol="0">
            <a:spAutoFit/>
          </a:bodyPr>
          <a:lstStyle/>
          <a:p>
            <a:r>
              <a:rPr lang="en-US" sz="800" dirty="0"/>
              <a:t>Source: Our World in data.  URL: http://surl.li/fpxak</a:t>
            </a:r>
          </a:p>
        </p:txBody>
      </p:sp>
    </p:spTree>
    <p:extLst>
      <p:ext uri="{BB962C8B-B14F-4D97-AF65-F5344CB8AC3E}">
        <p14:creationId xmlns:p14="http://schemas.microsoft.com/office/powerpoint/2010/main" val="218897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6E4505E-2760-D906-1F9F-218397785E4E}"/>
              </a:ext>
            </a:extLst>
          </p:cNvPr>
          <p:cNvSpPr/>
          <p:nvPr/>
        </p:nvSpPr>
        <p:spPr>
          <a:xfrm>
            <a:off x="692458" y="1811046"/>
            <a:ext cx="6673542" cy="381740"/>
          </a:xfrm>
          <a:prstGeom prst="rect">
            <a:avLst/>
          </a:prstGeom>
          <a:solidFill>
            <a:srgbClr val="8AD2CF"/>
          </a:solidFill>
          <a:ln>
            <a:solidFill>
              <a:srgbClr val="8CD4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1D072F-7753-A9DC-9AD2-B379CD2219CA}"/>
              </a:ext>
            </a:extLst>
          </p:cNvPr>
          <p:cNvSpPr>
            <a:spLocks noGrp="1"/>
          </p:cNvSpPr>
          <p:nvPr>
            <p:ph type="title"/>
          </p:nvPr>
        </p:nvSpPr>
        <p:spPr>
          <a:xfrm>
            <a:off x="433388" y="202614"/>
            <a:ext cx="8377237" cy="971550"/>
          </a:xfrm>
        </p:spPr>
        <p:txBody>
          <a:bodyPr anchor="ctr"/>
          <a:lstStyle/>
          <a:p>
            <a:r>
              <a:rPr lang="en-US" dirty="0"/>
              <a:t>Content</a:t>
            </a:r>
          </a:p>
        </p:txBody>
      </p:sp>
      <p:sp>
        <p:nvSpPr>
          <p:cNvPr id="3" name="Content Placeholder 2">
            <a:extLst>
              <a:ext uri="{FF2B5EF4-FFF2-40B4-BE49-F238E27FC236}">
                <a16:creationId xmlns:a16="http://schemas.microsoft.com/office/drawing/2014/main" id="{9242F5F2-0C9C-DB88-295D-165084C1DEF4}"/>
              </a:ext>
            </a:extLst>
          </p:cNvPr>
          <p:cNvSpPr>
            <a:spLocks noGrp="1"/>
          </p:cNvSpPr>
          <p:nvPr>
            <p:ph idx="1"/>
          </p:nvPr>
        </p:nvSpPr>
        <p:spPr>
          <a:xfrm>
            <a:off x="433388" y="1481137"/>
            <a:ext cx="8377237" cy="4692650"/>
          </a:xfrm>
        </p:spPr>
        <p:txBody>
          <a:bodyPr/>
          <a:lstStyle/>
          <a:p>
            <a:r>
              <a:rPr lang="en-US" dirty="0"/>
              <a:t>Agenda</a:t>
            </a:r>
          </a:p>
          <a:p>
            <a:r>
              <a:rPr lang="en-US" dirty="0"/>
              <a:t>Assumptions</a:t>
            </a:r>
          </a:p>
          <a:p>
            <a:r>
              <a:rPr lang="en-US" dirty="0"/>
              <a:t>Matrices Used</a:t>
            </a:r>
          </a:p>
          <a:p>
            <a:r>
              <a:rPr lang="en-US" dirty="0"/>
              <a:t>Clustering Methodology</a:t>
            </a:r>
          </a:p>
          <a:p>
            <a:r>
              <a:rPr lang="en-US" dirty="0"/>
              <a:t>Visualizations</a:t>
            </a:r>
          </a:p>
          <a:p>
            <a:r>
              <a:rPr lang="en-US" dirty="0"/>
              <a:t>Conclusion</a:t>
            </a:r>
          </a:p>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A7023E7F-A96F-288F-A491-4CA81186E32E}"/>
              </a:ext>
            </a:extLst>
          </p:cNvPr>
          <p:cNvSpPr>
            <a:spLocks noGrp="1"/>
          </p:cNvSpPr>
          <p:nvPr>
            <p:ph type="sldNum" sz="quarter" idx="10"/>
          </p:nvPr>
        </p:nvSpPr>
        <p:spPr/>
        <p:txBody>
          <a:bodyPr/>
          <a:lstStyle/>
          <a:p>
            <a:fld id="{7D6E76D7-FEA8-4081-AE5E-FE9F2F3DAD94}" type="slidenum">
              <a:rPr lang="en-US" altLang="en-US" smtClean="0"/>
              <a:pPr/>
              <a:t>4</a:t>
            </a:fld>
            <a:endParaRPr lang="en-US" altLang="en-US" dirty="0"/>
          </a:p>
        </p:txBody>
      </p:sp>
    </p:spTree>
    <p:extLst>
      <p:ext uri="{BB962C8B-B14F-4D97-AF65-F5344CB8AC3E}">
        <p14:creationId xmlns:p14="http://schemas.microsoft.com/office/powerpoint/2010/main" val="3473609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C7263-9D3B-BE2D-F7CF-219609C4AE9A}"/>
              </a:ext>
            </a:extLst>
          </p:cNvPr>
          <p:cNvSpPr>
            <a:spLocks noGrp="1"/>
          </p:cNvSpPr>
          <p:nvPr>
            <p:ph type="title"/>
          </p:nvPr>
        </p:nvSpPr>
        <p:spPr>
          <a:xfrm>
            <a:off x="433388" y="202614"/>
            <a:ext cx="8377237" cy="971550"/>
          </a:xfrm>
        </p:spPr>
        <p:txBody>
          <a:bodyPr anchor="ctr"/>
          <a:lstStyle/>
          <a:p>
            <a:r>
              <a:rPr lang="en-US" dirty="0"/>
              <a:t>Assumptions used in the model</a:t>
            </a:r>
          </a:p>
        </p:txBody>
      </p:sp>
      <p:sp>
        <p:nvSpPr>
          <p:cNvPr id="3" name="Content Placeholder 2">
            <a:extLst>
              <a:ext uri="{FF2B5EF4-FFF2-40B4-BE49-F238E27FC236}">
                <a16:creationId xmlns:a16="http://schemas.microsoft.com/office/drawing/2014/main" id="{CE107F1A-9B0C-A477-652D-185A9AE5ADE1}"/>
              </a:ext>
            </a:extLst>
          </p:cNvPr>
          <p:cNvSpPr>
            <a:spLocks noGrp="1"/>
          </p:cNvSpPr>
          <p:nvPr>
            <p:ph idx="1"/>
          </p:nvPr>
        </p:nvSpPr>
        <p:spPr/>
        <p:txBody>
          <a:bodyPr/>
          <a:lstStyle/>
          <a:p>
            <a:r>
              <a:rPr lang="en-US" dirty="0"/>
              <a:t>We are considering only those countries that have reported more than 10,000 cases</a:t>
            </a:r>
          </a:p>
          <a:p>
            <a:r>
              <a:rPr lang="en-US" dirty="0"/>
              <a:t>Country’s vaccination details must be available as per the WHO website</a:t>
            </a:r>
          </a:p>
          <a:p>
            <a:r>
              <a:rPr lang="en-US" dirty="0"/>
              <a:t>Imputations done on the data:</a:t>
            </a:r>
          </a:p>
          <a:p>
            <a:pPr lvl="1"/>
            <a:r>
              <a:rPr lang="en-US" dirty="0"/>
              <a:t>For Bulgaria: Imputed people vaccinated as half of total vaccinated people</a:t>
            </a:r>
          </a:p>
          <a:p>
            <a:pPr lvl="1"/>
            <a:r>
              <a:rPr lang="en-US" dirty="0"/>
              <a:t>Extreme Poverty data was imputed based on desk research</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1EFA8193-803B-DCFA-1D74-95D4BDA43630}"/>
              </a:ext>
            </a:extLst>
          </p:cNvPr>
          <p:cNvSpPr>
            <a:spLocks noGrp="1"/>
          </p:cNvSpPr>
          <p:nvPr>
            <p:ph type="sldNum" sz="quarter" idx="10"/>
          </p:nvPr>
        </p:nvSpPr>
        <p:spPr/>
        <p:txBody>
          <a:bodyPr/>
          <a:lstStyle/>
          <a:p>
            <a:fld id="{7D6E76D7-FEA8-4081-AE5E-FE9F2F3DAD94}" type="slidenum">
              <a:rPr lang="en-US" altLang="en-US" smtClean="0"/>
              <a:pPr/>
              <a:t>5</a:t>
            </a:fld>
            <a:endParaRPr lang="en-US" altLang="en-US" dirty="0"/>
          </a:p>
        </p:txBody>
      </p:sp>
      <p:sp>
        <p:nvSpPr>
          <p:cNvPr id="5" name="TextBox 4">
            <a:extLst>
              <a:ext uri="{FF2B5EF4-FFF2-40B4-BE49-F238E27FC236}">
                <a16:creationId xmlns:a16="http://schemas.microsoft.com/office/drawing/2014/main" id="{82497990-F4E6-2B5E-3331-CBEE0BC94E4F}"/>
              </a:ext>
            </a:extLst>
          </p:cNvPr>
          <p:cNvSpPr txBox="1"/>
          <p:nvPr/>
        </p:nvSpPr>
        <p:spPr>
          <a:xfrm>
            <a:off x="781235" y="6445250"/>
            <a:ext cx="5282214" cy="215444"/>
          </a:xfrm>
          <a:prstGeom prst="rect">
            <a:avLst/>
          </a:prstGeom>
          <a:noFill/>
        </p:spPr>
        <p:txBody>
          <a:bodyPr wrap="square" rtlCol="0">
            <a:spAutoFit/>
          </a:bodyPr>
          <a:lstStyle/>
          <a:p>
            <a:r>
              <a:rPr lang="en-US" sz="800" dirty="0"/>
              <a:t>Source: Our World in data.  URL: http://surl.li/fpxak</a:t>
            </a:r>
          </a:p>
        </p:txBody>
      </p:sp>
    </p:spTree>
    <p:extLst>
      <p:ext uri="{BB962C8B-B14F-4D97-AF65-F5344CB8AC3E}">
        <p14:creationId xmlns:p14="http://schemas.microsoft.com/office/powerpoint/2010/main" val="1762968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6E4505E-2760-D906-1F9F-218397785E4E}"/>
              </a:ext>
            </a:extLst>
          </p:cNvPr>
          <p:cNvSpPr/>
          <p:nvPr/>
        </p:nvSpPr>
        <p:spPr>
          <a:xfrm>
            <a:off x="692458" y="2192791"/>
            <a:ext cx="6673542" cy="381740"/>
          </a:xfrm>
          <a:prstGeom prst="rect">
            <a:avLst/>
          </a:prstGeom>
          <a:solidFill>
            <a:srgbClr val="8AD2CF"/>
          </a:solidFill>
          <a:ln>
            <a:solidFill>
              <a:srgbClr val="8CD4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1D072F-7753-A9DC-9AD2-B379CD2219CA}"/>
              </a:ext>
            </a:extLst>
          </p:cNvPr>
          <p:cNvSpPr>
            <a:spLocks noGrp="1"/>
          </p:cNvSpPr>
          <p:nvPr>
            <p:ph type="title"/>
          </p:nvPr>
        </p:nvSpPr>
        <p:spPr>
          <a:xfrm>
            <a:off x="433388" y="202614"/>
            <a:ext cx="8377237" cy="971550"/>
          </a:xfrm>
        </p:spPr>
        <p:txBody>
          <a:bodyPr anchor="ctr"/>
          <a:lstStyle/>
          <a:p>
            <a:r>
              <a:rPr lang="en-US" dirty="0"/>
              <a:t>Content</a:t>
            </a:r>
          </a:p>
        </p:txBody>
      </p:sp>
      <p:sp>
        <p:nvSpPr>
          <p:cNvPr id="3" name="Content Placeholder 2">
            <a:extLst>
              <a:ext uri="{FF2B5EF4-FFF2-40B4-BE49-F238E27FC236}">
                <a16:creationId xmlns:a16="http://schemas.microsoft.com/office/drawing/2014/main" id="{9242F5F2-0C9C-DB88-295D-165084C1DEF4}"/>
              </a:ext>
            </a:extLst>
          </p:cNvPr>
          <p:cNvSpPr>
            <a:spLocks noGrp="1"/>
          </p:cNvSpPr>
          <p:nvPr>
            <p:ph idx="1"/>
          </p:nvPr>
        </p:nvSpPr>
        <p:spPr>
          <a:xfrm>
            <a:off x="433388" y="1481137"/>
            <a:ext cx="3410643" cy="4692650"/>
          </a:xfrm>
        </p:spPr>
        <p:txBody>
          <a:bodyPr/>
          <a:lstStyle/>
          <a:p>
            <a:r>
              <a:rPr lang="en-US" dirty="0"/>
              <a:t>Agenda</a:t>
            </a:r>
          </a:p>
          <a:p>
            <a:r>
              <a:rPr lang="en-US" dirty="0"/>
              <a:t>Assumptions</a:t>
            </a:r>
          </a:p>
          <a:p>
            <a:r>
              <a:rPr lang="en-US" dirty="0"/>
              <a:t>Matrices Used</a:t>
            </a:r>
          </a:p>
          <a:p>
            <a:r>
              <a:rPr lang="en-US" dirty="0"/>
              <a:t>Clustering Methodology</a:t>
            </a:r>
          </a:p>
          <a:p>
            <a:r>
              <a:rPr lang="en-US" dirty="0"/>
              <a:t>Visualizations</a:t>
            </a:r>
          </a:p>
          <a:p>
            <a:r>
              <a:rPr lang="en-US" dirty="0"/>
              <a:t>Conclusion</a:t>
            </a:r>
          </a:p>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A7023E7F-A96F-288F-A491-4CA81186E32E}"/>
              </a:ext>
            </a:extLst>
          </p:cNvPr>
          <p:cNvSpPr>
            <a:spLocks noGrp="1"/>
          </p:cNvSpPr>
          <p:nvPr>
            <p:ph type="sldNum" sz="quarter" idx="10"/>
          </p:nvPr>
        </p:nvSpPr>
        <p:spPr/>
        <p:txBody>
          <a:bodyPr/>
          <a:lstStyle/>
          <a:p>
            <a:fld id="{7D6E76D7-FEA8-4081-AE5E-FE9F2F3DAD94}" type="slidenum">
              <a:rPr lang="en-US" altLang="en-US" smtClean="0"/>
              <a:pPr/>
              <a:t>6</a:t>
            </a:fld>
            <a:endParaRPr lang="en-US" altLang="en-US" dirty="0"/>
          </a:p>
        </p:txBody>
      </p:sp>
    </p:spTree>
    <p:extLst>
      <p:ext uri="{BB962C8B-B14F-4D97-AF65-F5344CB8AC3E}">
        <p14:creationId xmlns:p14="http://schemas.microsoft.com/office/powerpoint/2010/main" val="2738230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99A1E-3B9D-996D-B185-E56F5BEB7BB8}"/>
              </a:ext>
            </a:extLst>
          </p:cNvPr>
          <p:cNvSpPr>
            <a:spLocks noGrp="1"/>
          </p:cNvSpPr>
          <p:nvPr>
            <p:ph type="title"/>
          </p:nvPr>
        </p:nvSpPr>
        <p:spPr>
          <a:xfrm>
            <a:off x="433388" y="202614"/>
            <a:ext cx="8377237" cy="971550"/>
          </a:xfrm>
        </p:spPr>
        <p:txBody>
          <a:bodyPr anchor="ctr"/>
          <a:lstStyle/>
          <a:p>
            <a:r>
              <a:rPr lang="en-US" dirty="0"/>
              <a:t>Variables used in the data | Meta Data</a:t>
            </a:r>
          </a:p>
        </p:txBody>
      </p:sp>
      <p:sp>
        <p:nvSpPr>
          <p:cNvPr id="3" name="Content Placeholder 2">
            <a:extLst>
              <a:ext uri="{FF2B5EF4-FFF2-40B4-BE49-F238E27FC236}">
                <a16:creationId xmlns:a16="http://schemas.microsoft.com/office/drawing/2014/main" id="{331DDCAF-58F3-6713-1510-D3FE86C37206}"/>
              </a:ext>
            </a:extLst>
          </p:cNvPr>
          <p:cNvSpPr>
            <a:spLocks noGrp="1"/>
          </p:cNvSpPr>
          <p:nvPr>
            <p:ph idx="1"/>
          </p:nvPr>
        </p:nvSpPr>
        <p:spPr>
          <a:xfrm>
            <a:off x="433388" y="1485900"/>
            <a:ext cx="3694729" cy="2384764"/>
          </a:xfrm>
        </p:spPr>
        <p:txBody>
          <a:bodyPr/>
          <a:lstStyle/>
          <a:p>
            <a:r>
              <a:rPr lang="en-US" sz="1300" dirty="0"/>
              <a:t>Location : Name of the country</a:t>
            </a:r>
          </a:p>
          <a:p>
            <a:r>
              <a:rPr lang="en-US" sz="1300" dirty="0" err="1"/>
              <a:t>total_cases_per_million</a:t>
            </a:r>
            <a:r>
              <a:rPr lang="en-US" sz="1300" dirty="0"/>
              <a:t> : No. of cases per million population of the country</a:t>
            </a:r>
          </a:p>
          <a:p>
            <a:r>
              <a:rPr lang="en-US" sz="1300" dirty="0" err="1"/>
              <a:t>new_cases_per_million</a:t>
            </a:r>
            <a:r>
              <a:rPr lang="en-US" sz="1300" dirty="0"/>
              <a:t> : No. of new cases per million population</a:t>
            </a:r>
          </a:p>
          <a:p>
            <a:r>
              <a:rPr lang="en-US" sz="1300" dirty="0" err="1"/>
              <a:t>total_deaths_per_million</a:t>
            </a:r>
            <a:r>
              <a:rPr lang="en-US" sz="1300" dirty="0"/>
              <a:t> : Total deaths per million population</a:t>
            </a:r>
          </a:p>
          <a:p>
            <a:r>
              <a:rPr lang="en-US" sz="1300" dirty="0" err="1"/>
              <a:t>new_deaths_per_million</a:t>
            </a:r>
            <a:r>
              <a:rPr lang="en-US" sz="1300" dirty="0"/>
              <a:t> : New Deaths per million population</a:t>
            </a:r>
          </a:p>
          <a:p>
            <a:r>
              <a:rPr lang="en-US" sz="1300" dirty="0" err="1"/>
              <a:t>total_vaccinations_per_hundred</a:t>
            </a:r>
            <a:r>
              <a:rPr lang="en-US" sz="1300" dirty="0"/>
              <a:t> : Vaccinations carried out per hundred population</a:t>
            </a:r>
          </a:p>
          <a:p>
            <a:r>
              <a:rPr lang="en-US" sz="1300" dirty="0" err="1"/>
              <a:t>people_vaccinated_per_hundred</a:t>
            </a:r>
            <a:r>
              <a:rPr lang="en-US" sz="1300" dirty="0"/>
              <a:t> : Total people injected with </a:t>
            </a:r>
            <a:r>
              <a:rPr lang="en-US" sz="1300" dirty="0" err="1"/>
              <a:t>atleast</a:t>
            </a:r>
            <a:r>
              <a:rPr lang="en-US" sz="1300" dirty="0"/>
              <a:t> one dose of vaccination</a:t>
            </a:r>
          </a:p>
          <a:p>
            <a:r>
              <a:rPr lang="en-US" sz="1300" dirty="0" err="1"/>
              <a:t>people_fully_vaccinated_per_hundred</a:t>
            </a:r>
            <a:r>
              <a:rPr lang="en-US" sz="1300" dirty="0"/>
              <a:t> : People fully vaccinated</a:t>
            </a:r>
          </a:p>
          <a:p>
            <a:r>
              <a:rPr lang="en-US" sz="1300" dirty="0" err="1"/>
              <a:t>total_boosters_per_hundred</a:t>
            </a:r>
            <a:r>
              <a:rPr lang="en-US" sz="1300" dirty="0"/>
              <a:t> : People that have taken the booster dose as well</a:t>
            </a:r>
          </a:p>
          <a:p>
            <a:r>
              <a:rPr lang="en-US" sz="1300" dirty="0" err="1"/>
              <a:t>population_density</a:t>
            </a:r>
            <a:r>
              <a:rPr lang="en-US" sz="1300" dirty="0"/>
              <a:t> : Population per unit area</a:t>
            </a:r>
          </a:p>
          <a:p>
            <a:r>
              <a:rPr lang="en-US" sz="1300" dirty="0" err="1"/>
              <a:t>median_age</a:t>
            </a:r>
            <a:r>
              <a:rPr lang="en-US" sz="1300" dirty="0"/>
              <a:t> :Age that divides the population is two equal size</a:t>
            </a:r>
          </a:p>
        </p:txBody>
      </p:sp>
      <p:sp>
        <p:nvSpPr>
          <p:cNvPr id="4" name="Slide Number Placeholder 3">
            <a:extLst>
              <a:ext uri="{FF2B5EF4-FFF2-40B4-BE49-F238E27FC236}">
                <a16:creationId xmlns:a16="http://schemas.microsoft.com/office/drawing/2014/main" id="{9B720591-C744-D49B-91BA-2AAB3CB1249D}"/>
              </a:ext>
            </a:extLst>
          </p:cNvPr>
          <p:cNvSpPr>
            <a:spLocks noGrp="1"/>
          </p:cNvSpPr>
          <p:nvPr>
            <p:ph type="sldNum" sz="quarter" idx="10"/>
          </p:nvPr>
        </p:nvSpPr>
        <p:spPr/>
        <p:txBody>
          <a:bodyPr/>
          <a:lstStyle/>
          <a:p>
            <a:fld id="{7D6E76D7-FEA8-4081-AE5E-FE9F2F3DAD94}" type="slidenum">
              <a:rPr lang="en-US" altLang="en-US" smtClean="0"/>
              <a:pPr/>
              <a:t>7</a:t>
            </a:fld>
            <a:endParaRPr lang="en-US" altLang="en-US" dirty="0"/>
          </a:p>
        </p:txBody>
      </p:sp>
      <p:sp>
        <p:nvSpPr>
          <p:cNvPr id="5" name="Content Placeholder 2">
            <a:extLst>
              <a:ext uri="{FF2B5EF4-FFF2-40B4-BE49-F238E27FC236}">
                <a16:creationId xmlns:a16="http://schemas.microsoft.com/office/drawing/2014/main" id="{43B07D28-D8B9-CCB0-4083-84895C15DD3F}"/>
              </a:ext>
            </a:extLst>
          </p:cNvPr>
          <p:cNvSpPr txBox="1">
            <a:spLocks/>
          </p:cNvSpPr>
          <p:nvPr/>
        </p:nvSpPr>
        <p:spPr bwMode="auto">
          <a:xfrm>
            <a:off x="5015883" y="1485900"/>
            <a:ext cx="3694729" cy="2384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342900" indent="-342900" algn="l" rtl="0" eaLnBrk="0" fontAlgn="base" hangingPunct="0">
              <a:lnSpc>
                <a:spcPct val="90000"/>
              </a:lnSpc>
              <a:spcBef>
                <a:spcPct val="40000"/>
              </a:spcBef>
              <a:spcAft>
                <a:spcPct val="0"/>
              </a:spcAft>
              <a:buClr>
                <a:schemeClr val="tx2"/>
              </a:buClr>
              <a:buSzPct val="80000"/>
              <a:buFont typeface="Arial" panose="020B0604020202020204" pitchFamily="34" charset="0"/>
              <a:buChar char="►"/>
              <a:defRPr sz="2000">
                <a:solidFill>
                  <a:srgbClr val="37424A"/>
                </a:solidFill>
                <a:latin typeface="+mn-lt"/>
                <a:ea typeface="+mn-ea"/>
                <a:cs typeface="+mn-cs"/>
              </a:defRPr>
            </a:lvl1pPr>
            <a:lvl2pPr marL="742950" indent="-285750" algn="l" rtl="0" eaLnBrk="0" fontAlgn="base" hangingPunct="0">
              <a:lnSpc>
                <a:spcPct val="90000"/>
              </a:lnSpc>
              <a:spcBef>
                <a:spcPct val="10000"/>
              </a:spcBef>
              <a:spcAft>
                <a:spcPct val="0"/>
              </a:spcAft>
              <a:buSzPct val="85000"/>
              <a:buFont typeface="Arial" panose="020B0604020202020204" pitchFamily="34" charset="0"/>
              <a:buChar char="–"/>
              <a:defRPr sz="2000">
                <a:solidFill>
                  <a:srgbClr val="37424A"/>
                </a:solidFill>
                <a:latin typeface="+mn-lt"/>
                <a:cs typeface="+mn-cs"/>
              </a:defRPr>
            </a:lvl2pPr>
            <a:lvl3pPr marL="1143000" indent="-228600" algn="l" rtl="0" eaLnBrk="0" fontAlgn="base" hangingPunct="0">
              <a:lnSpc>
                <a:spcPct val="90000"/>
              </a:lnSpc>
              <a:spcBef>
                <a:spcPct val="10000"/>
              </a:spcBef>
              <a:spcAft>
                <a:spcPct val="0"/>
              </a:spcAft>
              <a:buChar char="•"/>
              <a:defRPr sz="2000">
                <a:solidFill>
                  <a:srgbClr val="37424A"/>
                </a:solidFill>
                <a:latin typeface="+mn-lt"/>
                <a:cs typeface="+mn-cs"/>
              </a:defRPr>
            </a:lvl3pPr>
            <a:lvl4pPr marL="1600200" indent="-228600" algn="l" rtl="0" eaLnBrk="0" fontAlgn="base" hangingPunct="0">
              <a:lnSpc>
                <a:spcPct val="90000"/>
              </a:lnSpc>
              <a:spcBef>
                <a:spcPct val="10000"/>
              </a:spcBef>
              <a:spcAft>
                <a:spcPct val="0"/>
              </a:spcAft>
              <a:buClr>
                <a:schemeClr val="tx2"/>
              </a:buClr>
              <a:buFont typeface="Arial" panose="020B0604020202020204" pitchFamily="34" charset="0"/>
              <a:buChar char="–"/>
              <a:defRPr>
                <a:solidFill>
                  <a:srgbClr val="37424A"/>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r>
              <a:rPr lang="en-US" sz="1400" kern="0" dirty="0"/>
              <a:t>aged_65_older : People Aged More than 65 years</a:t>
            </a:r>
          </a:p>
          <a:p>
            <a:r>
              <a:rPr lang="en-US" sz="1400" kern="0" dirty="0" err="1"/>
              <a:t>gdp_per_capita</a:t>
            </a:r>
            <a:r>
              <a:rPr lang="en-US" sz="1400" kern="0" dirty="0"/>
              <a:t> : Economic output of a nation per </a:t>
            </a:r>
            <a:r>
              <a:rPr lang="en-US" sz="1400" kern="0" dirty="0" err="1"/>
              <a:t>persion</a:t>
            </a:r>
            <a:endParaRPr lang="en-US" sz="1400" kern="0" dirty="0"/>
          </a:p>
          <a:p>
            <a:r>
              <a:rPr lang="en-US" sz="1400" kern="0" dirty="0" err="1"/>
              <a:t>extreme_poverty</a:t>
            </a:r>
            <a:r>
              <a:rPr lang="en-US" sz="1400" kern="0" dirty="0"/>
              <a:t> : Percentage of people living on less than $2.15 a day</a:t>
            </a:r>
          </a:p>
          <a:p>
            <a:r>
              <a:rPr lang="en-US" sz="1400" kern="0" dirty="0" err="1"/>
              <a:t>diabetes_prevalence</a:t>
            </a:r>
            <a:r>
              <a:rPr lang="en-US" sz="1400" kern="0" dirty="0"/>
              <a:t> : How prevalent is diabetes</a:t>
            </a:r>
          </a:p>
          <a:p>
            <a:r>
              <a:rPr lang="en-US" sz="1400" kern="0" dirty="0" err="1"/>
              <a:t>female_smokers</a:t>
            </a:r>
            <a:r>
              <a:rPr lang="en-US" sz="1400" kern="0" dirty="0"/>
              <a:t> : Percentage or female that smokers</a:t>
            </a:r>
          </a:p>
          <a:p>
            <a:r>
              <a:rPr lang="en-US" sz="1400" kern="0" dirty="0" err="1"/>
              <a:t>male_smokers</a:t>
            </a:r>
            <a:r>
              <a:rPr lang="en-US" sz="1400" kern="0" dirty="0"/>
              <a:t> : Percentage of male smokers</a:t>
            </a:r>
          </a:p>
          <a:p>
            <a:r>
              <a:rPr lang="en-US" sz="1400" kern="0" dirty="0" err="1"/>
              <a:t>hospital_beds_per_thousand</a:t>
            </a:r>
            <a:r>
              <a:rPr lang="en-US" sz="1400" kern="0" dirty="0"/>
              <a:t> : no. of hospital beds per thousand population</a:t>
            </a:r>
          </a:p>
          <a:p>
            <a:r>
              <a:rPr lang="en-US" sz="1400" kern="0" dirty="0" err="1"/>
              <a:t>life_expectancy</a:t>
            </a:r>
            <a:r>
              <a:rPr lang="en-US" sz="1400" kern="0" dirty="0"/>
              <a:t> : Average time a person is expected to live in a particular country</a:t>
            </a:r>
          </a:p>
          <a:p>
            <a:r>
              <a:rPr lang="en-US" sz="1400" kern="0" dirty="0" err="1"/>
              <a:t>human_development_index</a:t>
            </a:r>
            <a:r>
              <a:rPr lang="en-US" sz="1400" kern="0" dirty="0"/>
              <a:t>: Summary measure of average achievement in a key dimensions of human development</a:t>
            </a:r>
          </a:p>
          <a:p>
            <a:r>
              <a:rPr lang="en-US" sz="1400" kern="0" dirty="0"/>
              <a:t>Population : No. of people living in the country</a:t>
            </a:r>
          </a:p>
        </p:txBody>
      </p:sp>
      <p:sp>
        <p:nvSpPr>
          <p:cNvPr id="6" name="TextBox 5">
            <a:extLst>
              <a:ext uri="{FF2B5EF4-FFF2-40B4-BE49-F238E27FC236}">
                <a16:creationId xmlns:a16="http://schemas.microsoft.com/office/drawing/2014/main" id="{A97649DE-F2DA-B58B-FAC9-B333BCDB37DE}"/>
              </a:ext>
            </a:extLst>
          </p:cNvPr>
          <p:cNvSpPr txBox="1"/>
          <p:nvPr/>
        </p:nvSpPr>
        <p:spPr>
          <a:xfrm>
            <a:off x="781235" y="6445250"/>
            <a:ext cx="5282214" cy="215444"/>
          </a:xfrm>
          <a:prstGeom prst="rect">
            <a:avLst/>
          </a:prstGeom>
          <a:noFill/>
        </p:spPr>
        <p:txBody>
          <a:bodyPr wrap="square" rtlCol="0">
            <a:spAutoFit/>
          </a:bodyPr>
          <a:lstStyle/>
          <a:p>
            <a:r>
              <a:rPr lang="en-US" sz="800" dirty="0"/>
              <a:t>Source: Our World in data.  URL: http://surl.li/fpxak</a:t>
            </a:r>
          </a:p>
        </p:txBody>
      </p:sp>
    </p:spTree>
    <p:extLst>
      <p:ext uri="{BB962C8B-B14F-4D97-AF65-F5344CB8AC3E}">
        <p14:creationId xmlns:p14="http://schemas.microsoft.com/office/powerpoint/2010/main" val="3179210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6E4505E-2760-D906-1F9F-218397785E4E}"/>
              </a:ext>
            </a:extLst>
          </p:cNvPr>
          <p:cNvSpPr/>
          <p:nvPr/>
        </p:nvSpPr>
        <p:spPr>
          <a:xfrm>
            <a:off x="692458" y="2601165"/>
            <a:ext cx="6673542" cy="381740"/>
          </a:xfrm>
          <a:prstGeom prst="rect">
            <a:avLst/>
          </a:prstGeom>
          <a:solidFill>
            <a:srgbClr val="8AD2CF"/>
          </a:solidFill>
          <a:ln>
            <a:solidFill>
              <a:srgbClr val="8CD4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1D072F-7753-A9DC-9AD2-B379CD2219CA}"/>
              </a:ext>
            </a:extLst>
          </p:cNvPr>
          <p:cNvSpPr>
            <a:spLocks noGrp="1"/>
          </p:cNvSpPr>
          <p:nvPr>
            <p:ph type="title"/>
          </p:nvPr>
        </p:nvSpPr>
        <p:spPr>
          <a:xfrm>
            <a:off x="433388" y="202614"/>
            <a:ext cx="8377237" cy="971550"/>
          </a:xfrm>
        </p:spPr>
        <p:txBody>
          <a:bodyPr anchor="ctr"/>
          <a:lstStyle/>
          <a:p>
            <a:r>
              <a:rPr lang="en-US" dirty="0"/>
              <a:t>Content</a:t>
            </a:r>
          </a:p>
        </p:txBody>
      </p:sp>
      <p:sp>
        <p:nvSpPr>
          <p:cNvPr id="3" name="Content Placeholder 2">
            <a:extLst>
              <a:ext uri="{FF2B5EF4-FFF2-40B4-BE49-F238E27FC236}">
                <a16:creationId xmlns:a16="http://schemas.microsoft.com/office/drawing/2014/main" id="{9242F5F2-0C9C-DB88-295D-165084C1DEF4}"/>
              </a:ext>
            </a:extLst>
          </p:cNvPr>
          <p:cNvSpPr>
            <a:spLocks noGrp="1"/>
          </p:cNvSpPr>
          <p:nvPr>
            <p:ph idx="1"/>
          </p:nvPr>
        </p:nvSpPr>
        <p:spPr>
          <a:xfrm>
            <a:off x="433388" y="1481137"/>
            <a:ext cx="3410643" cy="4692650"/>
          </a:xfrm>
        </p:spPr>
        <p:txBody>
          <a:bodyPr/>
          <a:lstStyle/>
          <a:p>
            <a:r>
              <a:rPr lang="en-US" dirty="0"/>
              <a:t>Agenda</a:t>
            </a:r>
          </a:p>
          <a:p>
            <a:r>
              <a:rPr lang="en-US" dirty="0"/>
              <a:t>Assumptions</a:t>
            </a:r>
          </a:p>
          <a:p>
            <a:r>
              <a:rPr lang="en-US" dirty="0"/>
              <a:t>Matrices Used</a:t>
            </a:r>
          </a:p>
          <a:p>
            <a:r>
              <a:rPr lang="en-US" dirty="0"/>
              <a:t>Clustering Methodology</a:t>
            </a:r>
          </a:p>
          <a:p>
            <a:r>
              <a:rPr lang="en-US" dirty="0"/>
              <a:t>Visualizations</a:t>
            </a:r>
          </a:p>
          <a:p>
            <a:r>
              <a:rPr lang="en-US" dirty="0"/>
              <a:t>Conclusion</a:t>
            </a:r>
          </a:p>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A7023E7F-A96F-288F-A491-4CA81186E32E}"/>
              </a:ext>
            </a:extLst>
          </p:cNvPr>
          <p:cNvSpPr>
            <a:spLocks noGrp="1"/>
          </p:cNvSpPr>
          <p:nvPr>
            <p:ph type="sldNum" sz="quarter" idx="10"/>
          </p:nvPr>
        </p:nvSpPr>
        <p:spPr/>
        <p:txBody>
          <a:bodyPr/>
          <a:lstStyle/>
          <a:p>
            <a:fld id="{7D6E76D7-FEA8-4081-AE5E-FE9F2F3DAD94}" type="slidenum">
              <a:rPr lang="en-US" altLang="en-US" smtClean="0"/>
              <a:pPr/>
              <a:t>8</a:t>
            </a:fld>
            <a:endParaRPr lang="en-US" altLang="en-US" dirty="0"/>
          </a:p>
        </p:txBody>
      </p:sp>
    </p:spTree>
    <p:extLst>
      <p:ext uri="{BB962C8B-B14F-4D97-AF65-F5344CB8AC3E}">
        <p14:creationId xmlns:p14="http://schemas.microsoft.com/office/powerpoint/2010/main" val="3022632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653CF-D348-02E2-7211-9DBA5E7B4203}"/>
              </a:ext>
            </a:extLst>
          </p:cNvPr>
          <p:cNvSpPr>
            <a:spLocks noGrp="1"/>
          </p:cNvSpPr>
          <p:nvPr>
            <p:ph type="title"/>
          </p:nvPr>
        </p:nvSpPr>
        <p:spPr>
          <a:xfrm>
            <a:off x="433388" y="202614"/>
            <a:ext cx="8377237" cy="971550"/>
          </a:xfrm>
        </p:spPr>
        <p:txBody>
          <a:bodyPr anchor="ctr"/>
          <a:lstStyle/>
          <a:p>
            <a:r>
              <a:rPr lang="en-US" dirty="0"/>
              <a:t>Clustering Methodology</a:t>
            </a:r>
          </a:p>
        </p:txBody>
      </p:sp>
      <p:sp>
        <p:nvSpPr>
          <p:cNvPr id="3" name="Content Placeholder 2">
            <a:extLst>
              <a:ext uri="{FF2B5EF4-FFF2-40B4-BE49-F238E27FC236}">
                <a16:creationId xmlns:a16="http://schemas.microsoft.com/office/drawing/2014/main" id="{358C25F1-8B3D-7BB5-A0D7-23F6AF52E911}"/>
              </a:ext>
            </a:extLst>
          </p:cNvPr>
          <p:cNvSpPr>
            <a:spLocks noGrp="1"/>
          </p:cNvSpPr>
          <p:nvPr>
            <p:ph idx="1"/>
          </p:nvPr>
        </p:nvSpPr>
        <p:spPr/>
        <p:txBody>
          <a:bodyPr/>
          <a:lstStyle/>
          <a:p>
            <a:r>
              <a:rPr lang="en-US" dirty="0"/>
              <a:t>Data has been gathered from Our world in data website for covid19 vaccination and other economic parameters specific to countries</a:t>
            </a:r>
          </a:p>
          <a:p>
            <a:r>
              <a:rPr lang="en-US" dirty="0"/>
              <a:t>We are data as of January 31 2023 for our analysis</a:t>
            </a:r>
          </a:p>
          <a:p>
            <a:r>
              <a:rPr lang="en-US" dirty="0"/>
              <a:t>There were high correlation seen between a few variables, and we have used principal component analysis to solve this issue</a:t>
            </a:r>
          </a:p>
          <a:p>
            <a:r>
              <a:rPr lang="en-US" dirty="0"/>
              <a:t>There were quite a few outlier in our data but we had to keep in mind that  we were identifying backward countries where our product could be marketed well. We had capped the data accordingly</a:t>
            </a:r>
          </a:p>
          <a:p>
            <a:r>
              <a:rPr lang="en-US" dirty="0"/>
              <a:t>Data has been scaled using Standard Scaler</a:t>
            </a:r>
          </a:p>
          <a:p>
            <a:r>
              <a:rPr lang="en-US" dirty="0"/>
              <a:t>Hierarchical Clustering (Nearest Neighbors) &amp; PCA have been used to cluster the columns</a:t>
            </a:r>
          </a:p>
        </p:txBody>
      </p:sp>
      <p:sp>
        <p:nvSpPr>
          <p:cNvPr id="4" name="Slide Number Placeholder 3">
            <a:extLst>
              <a:ext uri="{FF2B5EF4-FFF2-40B4-BE49-F238E27FC236}">
                <a16:creationId xmlns:a16="http://schemas.microsoft.com/office/drawing/2014/main" id="{5935D2F9-586D-6686-86DC-8D316F9F5DD8}"/>
              </a:ext>
            </a:extLst>
          </p:cNvPr>
          <p:cNvSpPr>
            <a:spLocks noGrp="1"/>
          </p:cNvSpPr>
          <p:nvPr>
            <p:ph type="sldNum" sz="quarter" idx="10"/>
          </p:nvPr>
        </p:nvSpPr>
        <p:spPr/>
        <p:txBody>
          <a:bodyPr/>
          <a:lstStyle/>
          <a:p>
            <a:fld id="{7D6E76D7-FEA8-4081-AE5E-FE9F2F3DAD94}" type="slidenum">
              <a:rPr lang="en-US" altLang="en-US" smtClean="0"/>
              <a:pPr/>
              <a:t>9</a:t>
            </a:fld>
            <a:endParaRPr lang="en-US" altLang="en-US" dirty="0"/>
          </a:p>
        </p:txBody>
      </p:sp>
      <p:sp>
        <p:nvSpPr>
          <p:cNvPr id="5" name="TextBox 4">
            <a:extLst>
              <a:ext uri="{FF2B5EF4-FFF2-40B4-BE49-F238E27FC236}">
                <a16:creationId xmlns:a16="http://schemas.microsoft.com/office/drawing/2014/main" id="{F23E902F-1544-453D-9FFF-6505B7CDFB8B}"/>
              </a:ext>
            </a:extLst>
          </p:cNvPr>
          <p:cNvSpPr txBox="1"/>
          <p:nvPr/>
        </p:nvSpPr>
        <p:spPr>
          <a:xfrm>
            <a:off x="781235" y="6445250"/>
            <a:ext cx="5282214" cy="215444"/>
          </a:xfrm>
          <a:prstGeom prst="rect">
            <a:avLst/>
          </a:prstGeom>
          <a:noFill/>
        </p:spPr>
        <p:txBody>
          <a:bodyPr wrap="square" rtlCol="0">
            <a:spAutoFit/>
          </a:bodyPr>
          <a:lstStyle/>
          <a:p>
            <a:r>
              <a:rPr lang="en-US" sz="800" dirty="0"/>
              <a:t>Source: Our World in data.  URL: http://surl.li/fpxak</a:t>
            </a:r>
          </a:p>
        </p:txBody>
      </p:sp>
    </p:spTree>
    <p:extLst>
      <p:ext uri="{BB962C8B-B14F-4D97-AF65-F5344CB8AC3E}">
        <p14:creationId xmlns:p14="http://schemas.microsoft.com/office/powerpoint/2010/main" val="4750064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efault Design">
  <a:themeElements>
    <a:clrScheme name="Default Design 3">
      <a:dk1>
        <a:srgbClr val="37424A"/>
      </a:dk1>
      <a:lt1>
        <a:srgbClr val="FFFFFF"/>
      </a:lt1>
      <a:dk2>
        <a:srgbClr val="00877C"/>
      </a:dk2>
      <a:lt2>
        <a:srgbClr val="B8B8B8"/>
      </a:lt2>
      <a:accent1>
        <a:srgbClr val="00877C"/>
      </a:accent1>
      <a:accent2>
        <a:srgbClr val="0099FF"/>
      </a:accent2>
      <a:accent3>
        <a:srgbClr val="FFFFFF"/>
      </a:accent3>
      <a:accent4>
        <a:srgbClr val="2D373E"/>
      </a:accent4>
      <a:accent5>
        <a:srgbClr val="AAC3BF"/>
      </a:accent5>
      <a:accent6>
        <a:srgbClr val="008AE7"/>
      </a:accent6>
      <a:hlink>
        <a:srgbClr val="FF7C80"/>
      </a:hlink>
      <a:folHlink>
        <a:srgbClr val="FF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676767"/>
        </a:dk1>
        <a:lt1>
          <a:srgbClr val="FFFFFF"/>
        </a:lt1>
        <a:dk2>
          <a:srgbClr val="289392"/>
        </a:dk2>
        <a:lt2>
          <a:srgbClr val="B8B8B8"/>
        </a:lt2>
        <a:accent1>
          <a:srgbClr val="33CCFF"/>
        </a:accent1>
        <a:accent2>
          <a:srgbClr val="0066FF"/>
        </a:accent2>
        <a:accent3>
          <a:srgbClr val="FFFFFF"/>
        </a:accent3>
        <a:accent4>
          <a:srgbClr val="575757"/>
        </a:accent4>
        <a:accent5>
          <a:srgbClr val="ADE2FF"/>
        </a:accent5>
        <a:accent6>
          <a:srgbClr val="005CE7"/>
        </a:accent6>
        <a:hlink>
          <a:srgbClr val="FF9900"/>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676767"/>
        </a:dk1>
        <a:lt1>
          <a:srgbClr val="FFFFFF"/>
        </a:lt1>
        <a:dk2>
          <a:srgbClr val="00877C"/>
        </a:dk2>
        <a:lt2>
          <a:srgbClr val="B8B8B8"/>
        </a:lt2>
        <a:accent1>
          <a:srgbClr val="33CCFF"/>
        </a:accent1>
        <a:accent2>
          <a:srgbClr val="0066FF"/>
        </a:accent2>
        <a:accent3>
          <a:srgbClr val="FFFFFF"/>
        </a:accent3>
        <a:accent4>
          <a:srgbClr val="575757"/>
        </a:accent4>
        <a:accent5>
          <a:srgbClr val="ADE2FF"/>
        </a:accent5>
        <a:accent6>
          <a:srgbClr val="005CE7"/>
        </a:accent6>
        <a:hlink>
          <a:srgbClr val="FF9900"/>
        </a:hlink>
        <a:folHlink>
          <a:srgbClr val="99CC00"/>
        </a:folHlink>
      </a:clrScheme>
      <a:clrMap bg1="lt1" tx1="dk1" bg2="lt2" tx2="dk2" accent1="accent1" accent2="accent2" accent3="accent3" accent4="accent4" accent5="accent5" accent6="accent6" hlink="hlink" folHlink="folHlink"/>
    </a:extraClrScheme>
    <a:extraClrScheme>
      <a:clrScheme name="Default Design 3">
        <a:dk1>
          <a:srgbClr val="37424A"/>
        </a:dk1>
        <a:lt1>
          <a:srgbClr val="FFFFFF"/>
        </a:lt1>
        <a:dk2>
          <a:srgbClr val="00877C"/>
        </a:dk2>
        <a:lt2>
          <a:srgbClr val="B8B8B8"/>
        </a:lt2>
        <a:accent1>
          <a:srgbClr val="00877C"/>
        </a:accent1>
        <a:accent2>
          <a:srgbClr val="0099FF"/>
        </a:accent2>
        <a:accent3>
          <a:srgbClr val="FFFFFF"/>
        </a:accent3>
        <a:accent4>
          <a:srgbClr val="2D373E"/>
        </a:accent4>
        <a:accent5>
          <a:srgbClr val="AAC3BF"/>
        </a:accent5>
        <a:accent6>
          <a:srgbClr val="008AE7"/>
        </a:accent6>
        <a:hlink>
          <a:srgbClr val="FF7C80"/>
        </a:hlink>
        <a:folHlink>
          <a:srgbClr val="FF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282853A8B3214E84C0F69ADE287F40" ma:contentTypeVersion="3" ma:contentTypeDescription="Create a new document." ma:contentTypeScope="" ma:versionID="f0987ae9738348ceea813c88b1c75ffb">
  <xsd:schema xmlns:xsd="http://www.w3.org/2001/XMLSchema" xmlns:xs="http://www.w3.org/2001/XMLSchema" xmlns:p="http://schemas.microsoft.com/office/2006/metadata/properties" targetNamespace="http://schemas.microsoft.com/office/2006/metadata/properties" ma:root="true" ma:fieldsID="70c99fb606c2ab1c7c85e11f6b4573c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LongProperties xmlns="http://schemas.microsoft.com/office/2006/metadata/longProperties"/>
</file>

<file path=customXml/itemProps1.xml><?xml version="1.0" encoding="utf-8"?>
<ds:datastoreItem xmlns:ds="http://schemas.openxmlformats.org/officeDocument/2006/customXml" ds:itemID="{3CCF5B6B-D111-4EEE-873A-1317330405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5B639018-E070-461C-8B6B-8BAA5BF4A0FA}">
  <ds:schemaRefs>
    <ds:schemaRef ds:uri="http://schemas.microsoft.com/sharepoint/v3/contenttype/forms"/>
  </ds:schemaRefs>
</ds:datastoreItem>
</file>

<file path=customXml/itemProps3.xml><?xml version="1.0" encoding="utf-8"?>
<ds:datastoreItem xmlns:ds="http://schemas.openxmlformats.org/officeDocument/2006/customXml" ds:itemID="{929590F4-66A2-4E97-9FF8-70086CDFFBE7}">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otalTime>4922</TotalTime>
  <Words>994</Words>
  <Application>Microsoft Office PowerPoint</Application>
  <PresentationFormat>On-screen Show (4:3)</PresentationFormat>
  <Paragraphs>174</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Narrow</vt:lpstr>
      <vt:lpstr>Wingdings</vt:lpstr>
      <vt:lpstr>MS PGothic</vt:lpstr>
      <vt:lpstr>Symbol</vt:lpstr>
      <vt:lpstr>Default Design</vt:lpstr>
      <vt:lpstr>Case Study : Clustering of Countries based on Covid19 Vaccination</vt:lpstr>
      <vt:lpstr>Content</vt:lpstr>
      <vt:lpstr>Agenda</vt:lpstr>
      <vt:lpstr>Content</vt:lpstr>
      <vt:lpstr>Assumptions used in the model</vt:lpstr>
      <vt:lpstr>Content</vt:lpstr>
      <vt:lpstr>Variables used in the data | Meta Data</vt:lpstr>
      <vt:lpstr>Content</vt:lpstr>
      <vt:lpstr>Clustering Methodology</vt:lpstr>
      <vt:lpstr>Correlation Plot</vt:lpstr>
      <vt:lpstr>The screen-plot suggests that 8 components are enough to explain 90% variance in the dataset</vt:lpstr>
      <vt:lpstr>Correlation matrix for principal components </vt:lpstr>
      <vt:lpstr>Hopkin’s Statistics</vt:lpstr>
      <vt:lpstr>Content</vt:lpstr>
      <vt:lpstr>Clustering visualizations </vt:lpstr>
      <vt:lpstr>Additional Matrices used in clustering</vt:lpstr>
      <vt:lpstr>Additional Matrices used in clustering</vt:lpstr>
      <vt:lpstr>Content</vt:lpstr>
      <vt:lpstr>Countries with cluster ID 4 are the most important countries if we are promoting a new vaccination for covid19</vt:lpstr>
      <vt:lpstr>PowerPoint Presentation</vt:lpstr>
    </vt:vector>
  </TitlesOfParts>
  <Company>Merck &amp; Co.,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Merck_No_Image PPT Template</dc:title>
  <dc:creator>Priyaranjan Mishra</dc:creator>
  <cp:lastModifiedBy>Priyaranjan Mishra</cp:lastModifiedBy>
  <cp:revision>231</cp:revision>
  <dcterms:created xsi:type="dcterms:W3CDTF">2009-09-22T14:01:11Z</dcterms:created>
  <dcterms:modified xsi:type="dcterms:W3CDTF">2023-03-20T13:38:52Z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ensitivityCode">
    <vt:lpwstr>P</vt:lpwstr>
  </property>
  <property fmtid="{D5CDD505-2E9C-101B-9397-08002B2CF9AE}" pid="3" name="ContentType">
    <vt:lpwstr>Document</vt:lpwstr>
  </property>
  <property fmtid="{D5CDD505-2E9C-101B-9397-08002B2CF9AE}" pid="4" name="display_urn:schemas-microsoft-com:office:office#Editor">
    <vt:lpwstr>Kim, Sehoon</vt:lpwstr>
  </property>
  <property fmtid="{D5CDD505-2E9C-101B-9397-08002B2CF9AE}" pid="5" name="TemplateUrl">
    <vt:lpwstr/>
  </property>
  <property fmtid="{D5CDD505-2E9C-101B-9397-08002B2CF9AE}" pid="6" name="xd_ProgID">
    <vt:lpwstr/>
  </property>
  <property fmtid="{D5CDD505-2E9C-101B-9397-08002B2CF9AE}" pid="7" name="Asset Classification">
    <vt:lpwstr/>
  </property>
  <property fmtid="{D5CDD505-2E9C-101B-9397-08002B2CF9AE}" pid="8" name="Sensitivity Classification">
    <vt:lpwstr/>
  </property>
  <property fmtid="{D5CDD505-2E9C-101B-9397-08002B2CF9AE}" pid="9" name="display_urn:schemas-microsoft-com:office:office#Author">
    <vt:lpwstr>Kim, Sehoon</vt:lpwstr>
  </property>
  <property fmtid="{D5CDD505-2E9C-101B-9397-08002B2CF9AE}" pid="10" name="Order">
    <vt:lpwstr>6000.00000000000</vt:lpwstr>
  </property>
  <property fmtid="{D5CDD505-2E9C-101B-9397-08002B2CF9AE}" pid="11" name="URL">
    <vt:lpwstr/>
  </property>
  <property fmtid="{D5CDD505-2E9C-101B-9397-08002B2CF9AE}" pid="12" name="MerckDocSensitivity">
    <vt:i4>1</vt:i4>
  </property>
  <property fmtid="{D5CDD505-2E9C-101B-9397-08002B2CF9AE}" pid="13" name="MerckDocSensitivityHeader">
    <vt:bool>false</vt:bool>
  </property>
  <property fmtid="{D5CDD505-2E9C-101B-9397-08002B2CF9AE}" pid="14" name="MerckDocSensitivityFooter">
    <vt:bool>true</vt:bool>
  </property>
  <property fmtid="{D5CDD505-2E9C-101B-9397-08002B2CF9AE}" pid="15" name="pstrSourceShapeName">
    <vt:lpwstr>Content Placeholder 2</vt:lpwstr>
  </property>
  <property fmtid="{D5CDD505-2E9C-101B-9397-08002B2CF9AE}" pid="16" name="pintSourceSlideIndex">
    <vt:i4>12</vt:i4>
  </property>
  <property fmtid="{D5CDD505-2E9C-101B-9397-08002B2CF9AE}" pid="17" name="pdobSourceWidth">
    <vt:r8>215.61408996582</vt:r8>
  </property>
  <property fmtid="{D5CDD505-2E9C-101B-9397-08002B2CF9AE}" pid="18" name="pdobSourceHeight">
    <vt:r8>362.771820068359</vt:r8>
  </property>
  <property fmtid="{D5CDD505-2E9C-101B-9397-08002B2CF9AE}" pid="19" name="pdobSourceOriginalWidth">
    <vt:r8>0</vt:r8>
  </property>
  <property fmtid="{D5CDD505-2E9C-101B-9397-08002B2CF9AE}" pid="20" name="pdobSourceOriginalHeight">
    <vt:r8>0</vt:r8>
  </property>
  <property fmtid="{D5CDD505-2E9C-101B-9397-08002B2CF9AE}" pid="21" name="pdobSourceTop">
    <vt:r8>123.728187561035</vt:r8>
  </property>
  <property fmtid="{D5CDD505-2E9C-101B-9397-08002B2CF9AE}" pid="22" name="pdobSourceLeft">
    <vt:r8>478.135894775391</vt:r8>
  </property>
  <property fmtid="{D5CDD505-2E9C-101B-9397-08002B2CF9AE}" pid="23" name="pdobSourceCropLeft">
    <vt:r8>0</vt:r8>
  </property>
  <property fmtid="{D5CDD505-2E9C-101B-9397-08002B2CF9AE}" pid="24" name="pdobSourceCropRight">
    <vt:r8>0</vt:r8>
  </property>
  <property fmtid="{D5CDD505-2E9C-101B-9397-08002B2CF9AE}" pid="25" name="pdobSourceCropTop">
    <vt:r8>0</vt:r8>
  </property>
  <property fmtid="{D5CDD505-2E9C-101B-9397-08002B2CF9AE}" pid="26" name="pdobSourceCropBottom">
    <vt:r8>0</vt:r8>
  </property>
</Properties>
</file>