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134804381" r:id="rId3"/>
    <p:sldId id="2147308096" r:id="rId4"/>
    <p:sldId id="2134804436" r:id="rId5"/>
    <p:sldId id="305" r:id="rId6"/>
    <p:sldId id="2134804435" r:id="rId7"/>
    <p:sldId id="2147308090" r:id="rId8"/>
    <p:sldId id="2147308091" r:id="rId9"/>
    <p:sldId id="2147308093" r:id="rId10"/>
    <p:sldId id="2147308095" r:id="rId11"/>
    <p:sldId id="213480443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9A58-8773-ED7E-B8FD-A3BF2FBC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FFD4-211E-270D-57D3-47A71580E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9BD4-6CE6-6E1A-A323-89B7F74B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9B2A-EE68-8641-778A-7B844959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4701-4A1F-9C1A-3107-E2F8E92A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ABF4-5B51-7592-6C20-2B5F889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E46A5-3741-0C4D-3FD4-94779FE7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56AB-76FB-9AC2-88DD-58CBDE0C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6E01-6129-ECA4-74EB-CECF494D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C018-AA12-FBA8-01D8-2FCC9496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8BE4E-82B3-E2C2-C27A-5181B6429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2999C-99E3-5459-7153-A2484934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32DC-A85E-1ED3-4954-167DC490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C245-1E6B-4593-D636-14EC099C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C907-D80E-4333-8C75-D88C83A9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28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648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363C-302B-0CA8-86AA-B9389E21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B61A-0004-0F57-343B-09545E29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CF0B-51AB-9918-B7B9-C3050811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2DAF-AF97-569C-0502-7F73897B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E530-483A-7587-ABAF-6EB862C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EF21-90FA-9045-EA17-3DE34043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15A9-09F4-547C-5259-3CAC72E8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027E2-25B6-54D0-9453-CB18D1C8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CF89-3205-680B-7BC4-D20F2651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5849-E8BB-DEE5-8041-D0781969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1699-E5B9-75DA-1EEF-F45BFFD0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B23F-1D48-4425-A845-79D08F51E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92110-BBD4-3CF6-D32E-72394639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DC0-005C-23DC-79BF-CE243E74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FD5DF-87E4-795E-768B-22E60A9F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123D-5E26-4C70-2F48-644F6464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3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F903-470B-BAA8-CE4C-A5EA798E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53559-B0E6-1058-D972-8F71F24F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98F9-5FF4-344C-B9DA-1AB597C9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E201F-56FA-9CBD-926B-9A712E59D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C1519-A1DA-C5C2-17C7-83B3413BF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623FC-9529-E144-9A4B-6C9A9470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0CFCA-2BB1-4A08-968E-666D34BB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2B19F-D9DF-D6B2-9F60-DA9CC0BD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2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841B-6344-A522-C873-E817FDD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C266B-68DE-844D-AB8E-FA35B0E1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23CC-8845-AB10-09AF-CDC3F596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A75C-BE7C-A3DD-A326-687606F0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1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87E2D-201D-7EA1-AB9B-15A38453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50F2C-0813-521A-AD64-CCB5103D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8656F-8F89-59FD-0707-82141A2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30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E15F-216A-3283-746D-2F77F40C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2DEE-2F05-3F22-C2FF-658C7854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E52D4-CF24-8684-2A29-1725F2A35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FA38-7193-CAF1-2D3E-0BF723BD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D3374-24F9-E2AC-D861-54AC2029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9D3C7-D747-0188-BDB9-F565D168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3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33D0-E8EE-D4F1-D2B5-3A755106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BFD18-570C-E1A9-75FD-6CEDD7B16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BCD7-EFF3-ED0A-383A-2BE00F52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27F52-1F2E-4EF7-51D7-CE618C0E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503E7-5087-F7A2-A97E-CEF5D870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9A871-B816-E598-0FB7-93968649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6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F7A19-537F-6966-0413-FCFA961F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BFA4-58C6-007F-D58C-4FEB57E9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A53C-1A4D-275A-AD7B-DA8DFDB54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7E9D6-8EC6-40D2-8F4E-E66FA036A17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A25B-AEBA-ECCC-CFF7-7B4C7604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1F3D-2C58-614D-DF26-BAE1FC0D7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94AF8-0D77-47B5-9EA9-32EC74C86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6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865A-E91B-92A7-70E1-15AC9153F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AgentOllama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9B755-7AB0-593F-1438-81904C618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Enterprise Agentic &amp; RAG Use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36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3980" y="639237"/>
            <a:ext cx="11049000" cy="1181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Client App – AI Generated Claim Analysis Report for quicker decision making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D0AE73-1E43-7E31-8D22-32C229D1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2" y="927603"/>
            <a:ext cx="8942895" cy="5186878"/>
          </a:xfrm>
          <a:prstGeom prst="rect">
            <a:avLst/>
          </a:prstGeom>
          <a:noFill/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BFD6EF48-8842-42F2-E23B-1E2A809704C3}"/>
              </a:ext>
            </a:extLst>
          </p:cNvPr>
          <p:cNvSpPr txBox="1">
            <a:spLocks/>
          </p:cNvSpPr>
          <p:nvPr/>
        </p:nvSpPr>
        <p:spPr>
          <a:xfrm>
            <a:off x="503980" y="152839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Use case – Assisting Health Insurance Claim Process(</a:t>
            </a:r>
            <a:r>
              <a:rPr lang="en-US" sz="3000" dirty="0" err="1"/>
              <a:t>Cont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36B2-73F3-4922-8786-437178B7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 Cases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C57B8-FD2C-4217-AE7A-B9A50240B58B}"/>
              </a:ext>
            </a:extLst>
          </p:cNvPr>
          <p:cNvSpPr txBox="1"/>
          <p:nvPr/>
        </p:nvSpPr>
        <p:spPr>
          <a:xfrm>
            <a:off x="571500" y="1656292"/>
            <a:ext cx="1074420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/>
              <a:t>More use cases can be built in these high impact sectors, showcasing AI LLM Capabilities.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5A9D4E-5D33-4409-89E8-3F2391E06445}"/>
              </a:ext>
            </a:extLst>
          </p:cNvPr>
          <p:cNvSpPr txBox="1"/>
          <p:nvPr/>
        </p:nvSpPr>
        <p:spPr>
          <a:xfrm>
            <a:off x="563458" y="3701818"/>
            <a:ext cx="2590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52400" tIns="228600" rIns="76200" bIns="76200" rtlCol="0">
            <a:normAutofit lnSpcReduction="10000"/>
          </a:bodyPr>
          <a:lstStyle/>
          <a:p>
            <a:r>
              <a:rPr lang="en-US" sz="1500" dirty="0"/>
              <a:t>Insurance is ideal for Agentic &amp; RAG use cases due to its document-heavy, complex decision-making processes, need for fraud detection, regulatory compliance, and high demand for automation to enhance efficiency and customer experience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0F49A7-C39D-4729-AB90-DF5174B45EBE}"/>
              </a:ext>
            </a:extLst>
          </p:cNvPr>
          <p:cNvSpPr txBox="1"/>
          <p:nvPr/>
        </p:nvSpPr>
        <p:spPr>
          <a:xfrm>
            <a:off x="3386568" y="3701818"/>
            <a:ext cx="2590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52400" tIns="228600" rIns="76200" bIns="76200" rtlCol="0">
            <a:normAutofit/>
          </a:bodyPr>
          <a:lstStyle/>
          <a:p>
            <a:r>
              <a:rPr lang="en-US" sz="1417" dirty="0"/>
              <a:t>Finance is ideal for Agentic &amp; RAG use cases due to its high-volume transactions, real-time risk analysis, fraud detection needs, regulatory compliance requirements, and demand for automation in trading, loan approvals, and customer service.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EA488-5F86-45C5-A17A-2BA9FE76459D}"/>
              </a:ext>
            </a:extLst>
          </p:cNvPr>
          <p:cNvSpPr txBox="1"/>
          <p:nvPr/>
        </p:nvSpPr>
        <p:spPr>
          <a:xfrm>
            <a:off x="6221023" y="3701818"/>
            <a:ext cx="2590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52400" tIns="228600" rIns="76200" bIns="76200" rtlCol="0">
            <a:normAutofit/>
          </a:bodyPr>
          <a:lstStyle/>
          <a:p>
            <a:r>
              <a:rPr lang="en-US" sz="1417" dirty="0"/>
              <a:t>E-commerce &amp; Retail are ideal for Agentic &amp; RAG use cases due to their need for personalized recommendations, dynamic pricing, inventory optimization, fraud detection, automated customer support, and efficient order fulfillment.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3CE5A0-21B8-4155-A93C-28A756B27362}"/>
              </a:ext>
            </a:extLst>
          </p:cNvPr>
          <p:cNvSpPr txBox="1"/>
          <p:nvPr/>
        </p:nvSpPr>
        <p:spPr>
          <a:xfrm>
            <a:off x="9050307" y="3701819"/>
            <a:ext cx="2590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52400" tIns="228600" rIns="76200" bIns="76200" rtlCol="0">
            <a:normAutofit/>
          </a:bodyPr>
          <a:lstStyle/>
          <a:p>
            <a:r>
              <a:rPr lang="en-US" sz="1417" dirty="0"/>
              <a:t>Healthcare is ideal for Agentic &amp; RAG use cases due to its need for automated medical record analysis, diagnosis assistance, personalized treatment plans, insurance claim processing, regulatory compliance, and patient support.</a:t>
            </a: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FB0FB0B-CB22-4C7E-BECF-B9BB1F5D86B1}"/>
              </a:ext>
            </a:extLst>
          </p:cNvPr>
          <p:cNvSpPr/>
          <p:nvPr/>
        </p:nvSpPr>
        <p:spPr>
          <a:xfrm>
            <a:off x="566978" y="2713908"/>
            <a:ext cx="2590800" cy="1000274"/>
          </a:xfrm>
          <a:prstGeom prst="round1Rect">
            <a:avLst>
              <a:gd name="adj" fmla="val 38251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00"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Insurance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82461B2-220A-48EF-96D3-469AD836F5CF}"/>
              </a:ext>
            </a:extLst>
          </p:cNvPr>
          <p:cNvSpPr/>
          <p:nvPr/>
        </p:nvSpPr>
        <p:spPr>
          <a:xfrm>
            <a:off x="9041260" y="2713908"/>
            <a:ext cx="2590800" cy="1000274"/>
          </a:xfrm>
          <a:prstGeom prst="round1Rect">
            <a:avLst>
              <a:gd name="adj" fmla="val 38251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00"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Health</a:t>
            </a:r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DF457185-AF05-4FC1-A10F-B1DC4C96CA00}"/>
              </a:ext>
            </a:extLst>
          </p:cNvPr>
          <p:cNvSpPr/>
          <p:nvPr/>
        </p:nvSpPr>
        <p:spPr>
          <a:xfrm>
            <a:off x="3391738" y="2723318"/>
            <a:ext cx="2590800" cy="1000274"/>
          </a:xfrm>
          <a:prstGeom prst="round1Rect">
            <a:avLst>
              <a:gd name="adj" fmla="val 38251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00"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FA4BF6A2-67A8-4FF4-B669-29D8209A0AE2}"/>
              </a:ext>
            </a:extLst>
          </p:cNvPr>
          <p:cNvSpPr/>
          <p:nvPr/>
        </p:nvSpPr>
        <p:spPr>
          <a:xfrm>
            <a:off x="6216499" y="2713908"/>
            <a:ext cx="2590800" cy="1000274"/>
          </a:xfrm>
          <a:prstGeom prst="round1Rect">
            <a:avLst>
              <a:gd name="adj" fmla="val 38251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00"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E-Commerce/Retail</a:t>
            </a:r>
          </a:p>
        </p:txBody>
      </p:sp>
    </p:spTree>
    <p:extLst>
      <p:ext uri="{BB962C8B-B14F-4D97-AF65-F5344CB8AC3E}">
        <p14:creationId xmlns:p14="http://schemas.microsoft.com/office/powerpoint/2010/main" val="30178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1F6B2D-8D41-BDB7-E28E-5DBB84A5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136"/>
            <a:ext cx="10347286" cy="1181363"/>
          </a:xfrm>
        </p:spPr>
        <p:txBody>
          <a:bodyPr>
            <a:normAutofit/>
          </a:bodyPr>
          <a:lstStyle/>
          <a:p>
            <a:r>
              <a:rPr lang="en-US" sz="3333" dirty="0"/>
              <a:t>Benefits of Agentic &amp; RAG in Business Applications 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895E51F5-9EA5-AAA0-5463-D94EE9C9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15342"/>
            <a:ext cx="11048999" cy="49867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Boost User Productivity </a:t>
            </a:r>
          </a:p>
          <a:p>
            <a:pPr lvl="2" indent="0">
              <a:buNone/>
            </a:pPr>
            <a:r>
              <a:rPr lang="en-US" dirty="0"/>
              <a:t>Assist users in accomplishing tasks faster and more efficiently.</a:t>
            </a:r>
          </a:p>
          <a:p>
            <a:r>
              <a:rPr lang="en-US" dirty="0">
                <a:solidFill>
                  <a:schemeClr val="accent1"/>
                </a:solidFill>
              </a:rPr>
              <a:t>Automate Repetitive Work</a:t>
            </a:r>
          </a:p>
          <a:p>
            <a:pPr lvl="2" indent="0">
              <a:buNone/>
            </a:pPr>
            <a:r>
              <a:rPr lang="en-US" dirty="0"/>
              <a:t>Eliminate manual, tedious tasks to reduce workload.</a:t>
            </a:r>
          </a:p>
          <a:p>
            <a:r>
              <a:rPr lang="en-US" dirty="0">
                <a:solidFill>
                  <a:schemeClr val="accent1"/>
                </a:solidFill>
              </a:rPr>
              <a:t>Enable Intelligent Assistance</a:t>
            </a:r>
          </a:p>
          <a:p>
            <a:pPr lvl="2" indent="0">
              <a:buNone/>
            </a:pPr>
            <a:r>
              <a:rPr lang="en-US" dirty="0"/>
              <a:t>Provide contextual recommendations and proactive support.</a:t>
            </a:r>
          </a:p>
          <a:p>
            <a:r>
              <a:rPr lang="en-US" dirty="0"/>
              <a:t>En</a:t>
            </a:r>
            <a:r>
              <a:rPr lang="en-US" dirty="0">
                <a:solidFill>
                  <a:schemeClr val="accent1"/>
                </a:solidFill>
              </a:rPr>
              <a:t>hance Decision-Making</a:t>
            </a:r>
          </a:p>
          <a:p>
            <a:pPr lvl="2" indent="0">
              <a:buNone/>
            </a:pPr>
            <a:r>
              <a:rPr lang="en-US" dirty="0"/>
              <a:t>Use real-time data insights to drive better business outcomes.</a:t>
            </a:r>
          </a:p>
          <a:p>
            <a:r>
              <a:rPr lang="en-US" dirty="0">
                <a:solidFill>
                  <a:schemeClr val="accent1"/>
                </a:solidFill>
              </a:rPr>
              <a:t>Optimize Workflows</a:t>
            </a:r>
          </a:p>
          <a:p>
            <a:pPr lvl="2" indent="0">
              <a:buNone/>
            </a:pPr>
            <a:r>
              <a:rPr lang="en-US" dirty="0"/>
              <a:t>Streamline operations by integrating AI-driven automation.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Foster Innovation</a:t>
            </a:r>
          </a:p>
          <a:p>
            <a:pPr lvl="2" indent="0">
              <a:buNone/>
            </a:pPr>
            <a:r>
              <a:rPr lang="en-US" dirty="0"/>
              <a:t>Free up time for users to focus on creative and strategic initiatives</a:t>
            </a:r>
          </a:p>
        </p:txBody>
      </p:sp>
    </p:spTree>
    <p:extLst>
      <p:ext uri="{BB962C8B-B14F-4D97-AF65-F5344CB8AC3E}">
        <p14:creationId xmlns:p14="http://schemas.microsoft.com/office/powerpoint/2010/main" val="17478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High-Impact Sectors</a:t>
            </a:r>
          </a:p>
          <a:p>
            <a:pPr marL="647692" lvl="1" indent="-190492"/>
            <a:r>
              <a:rPr lang="en-US" b="0" dirty="0"/>
              <a:t>Finance, Insurance, Healthcare, and Legal industries benefit the most due to AI-driven automation, risk analysis, and decision support.</a:t>
            </a:r>
          </a:p>
          <a:p>
            <a:pPr marL="647692" lvl="1" indent="-190492"/>
            <a:r>
              <a:rPr lang="en-US" b="0" dirty="0"/>
              <a:t>Retail &amp; E-commerce leverage AI for personalized recommendations and customer engagement.</a:t>
            </a:r>
          </a:p>
          <a:p>
            <a:r>
              <a:rPr lang="en-US" dirty="0">
                <a:solidFill>
                  <a:schemeClr val="accent1"/>
                </a:solidFill>
              </a:rPr>
              <a:t>Moderate-Impact Sectors</a:t>
            </a:r>
          </a:p>
          <a:p>
            <a:pPr marL="742939" lvl="1" indent="-285739"/>
            <a:r>
              <a:rPr lang="en-US" b="0" dirty="0"/>
              <a:t>Manufacturing &amp; Supply Chain optimize processes using AI-powered predictive analytics.</a:t>
            </a:r>
          </a:p>
          <a:p>
            <a:pPr marL="742939" lvl="1" indent="-285739"/>
            <a:r>
              <a:rPr lang="en-US" b="0" dirty="0"/>
              <a:t>Education &amp; Telecommunications improve learning experiences and customer interactions.</a:t>
            </a:r>
          </a:p>
          <a:p>
            <a:r>
              <a:rPr lang="en-US" dirty="0">
                <a:solidFill>
                  <a:schemeClr val="accent1"/>
                </a:solidFill>
              </a:rPr>
              <a:t>Lower-Impact Sectors</a:t>
            </a:r>
          </a:p>
          <a:p>
            <a:pPr marL="742939" lvl="1" indent="-285739"/>
            <a:r>
              <a:rPr lang="en-IN" b="0" dirty="0"/>
              <a:t>Construction, Hospitality &amp; Energy</a:t>
            </a:r>
            <a:endParaRPr lang="en-US" b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Impact of Agentic &amp; RAG Application</a:t>
            </a:r>
          </a:p>
        </p:txBody>
      </p:sp>
      <p:pic>
        <p:nvPicPr>
          <p:cNvPr id="8" name="Picture 2" descr="Output image">
            <a:extLst>
              <a:ext uri="{FF2B5EF4-FFF2-40B4-BE49-F238E27FC236}">
                <a16:creationId xmlns:a16="http://schemas.microsoft.com/office/drawing/2014/main" id="{88469007-541A-FF2B-084F-15709880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84" y="1302814"/>
            <a:ext cx="5789363" cy="51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Application Architecture &amp; Integration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DC4B0B-C23E-9679-084F-F788208E3FC7}"/>
              </a:ext>
            </a:extLst>
          </p:cNvPr>
          <p:cNvSpPr/>
          <p:nvPr/>
        </p:nvSpPr>
        <p:spPr>
          <a:xfrm>
            <a:off x="133229" y="1760313"/>
            <a:ext cx="3462759" cy="2980482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Client Business Application</a:t>
            </a:r>
            <a:endParaRPr lang="en-IN" sz="15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72EC92-682D-23E4-FA05-3FB79AD2A7F8}"/>
              </a:ext>
            </a:extLst>
          </p:cNvPr>
          <p:cNvSpPr/>
          <p:nvPr/>
        </p:nvSpPr>
        <p:spPr>
          <a:xfrm>
            <a:off x="4614501" y="1745847"/>
            <a:ext cx="3462759" cy="2980482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Reusable Agentic/RAG/Tool Service App</a:t>
            </a:r>
            <a:endParaRPr lang="en-IN" sz="15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49CBFC-127F-49D6-8EC0-C3C050679387}"/>
              </a:ext>
            </a:extLst>
          </p:cNvPr>
          <p:cNvSpPr/>
          <p:nvPr/>
        </p:nvSpPr>
        <p:spPr>
          <a:xfrm>
            <a:off x="9003234" y="1745847"/>
            <a:ext cx="3055538" cy="2980482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AI/LLM </a:t>
            </a:r>
            <a:r>
              <a:rPr lang="en-US" sz="1500"/>
              <a:t>Opensource Private </a:t>
            </a:r>
            <a:r>
              <a:rPr lang="en-US" sz="1500" dirty="0"/>
              <a:t>Models</a:t>
            </a:r>
            <a:endParaRPr lang="en-IN" sz="15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E77C4-9D5C-777C-BEC2-0E685AE193F2}"/>
              </a:ext>
            </a:extLst>
          </p:cNvPr>
          <p:cNvCxnSpPr>
            <a:cxnSpLocks/>
          </p:cNvCxnSpPr>
          <p:nvPr/>
        </p:nvCxnSpPr>
        <p:spPr>
          <a:xfrm flipV="1">
            <a:off x="3741276" y="3289139"/>
            <a:ext cx="655295" cy="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C2111FB-16B4-86BF-F4FC-226C5298B180}"/>
              </a:ext>
            </a:extLst>
          </p:cNvPr>
          <p:cNvSpPr/>
          <p:nvPr/>
        </p:nvSpPr>
        <p:spPr>
          <a:xfrm>
            <a:off x="1563987" y="2044857"/>
            <a:ext cx="601242" cy="4645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7" dirty="0"/>
              <a:t>App</a:t>
            </a:r>
            <a:endParaRPr lang="en-IN" sz="1667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FCD9CC4-7657-DC15-ADEF-6B5A47B7B344}"/>
              </a:ext>
            </a:extLst>
          </p:cNvPr>
          <p:cNvSpPr/>
          <p:nvPr/>
        </p:nvSpPr>
        <p:spPr>
          <a:xfrm>
            <a:off x="5870936" y="2020745"/>
            <a:ext cx="800583" cy="46620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7" dirty="0"/>
              <a:t>Agent</a:t>
            </a:r>
            <a:endParaRPr lang="en-IN" sz="1667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971088-578B-26D2-EFF6-817B05E69424}"/>
              </a:ext>
            </a:extLst>
          </p:cNvPr>
          <p:cNvSpPr/>
          <p:nvPr/>
        </p:nvSpPr>
        <p:spPr>
          <a:xfrm>
            <a:off x="765012" y="3962718"/>
            <a:ext cx="601242" cy="4645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7" dirty="0"/>
              <a:t>App</a:t>
            </a:r>
            <a:endParaRPr lang="en-IN" sz="1667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EE0038-7DA0-5387-DF5B-A8F791A21977}"/>
              </a:ext>
            </a:extLst>
          </p:cNvPr>
          <p:cNvSpPr/>
          <p:nvPr/>
        </p:nvSpPr>
        <p:spPr>
          <a:xfrm>
            <a:off x="2165228" y="3986831"/>
            <a:ext cx="601242" cy="46459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7" dirty="0"/>
              <a:t>App</a:t>
            </a:r>
            <a:endParaRPr lang="en-IN" sz="1667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E28369-7E92-16A8-ECF8-E742B79A8CE9}"/>
              </a:ext>
            </a:extLst>
          </p:cNvPr>
          <p:cNvSpPr/>
          <p:nvPr/>
        </p:nvSpPr>
        <p:spPr>
          <a:xfrm>
            <a:off x="5246285" y="3994873"/>
            <a:ext cx="800583" cy="46620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7" dirty="0"/>
              <a:t>Agent</a:t>
            </a:r>
            <a:endParaRPr lang="en-IN" sz="1667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03A2F3-848E-290A-D97A-FD03C78A0BC7}"/>
              </a:ext>
            </a:extLst>
          </p:cNvPr>
          <p:cNvSpPr/>
          <p:nvPr/>
        </p:nvSpPr>
        <p:spPr>
          <a:xfrm>
            <a:off x="6661773" y="3994873"/>
            <a:ext cx="800583" cy="46620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7" dirty="0"/>
              <a:t>Agent</a:t>
            </a:r>
            <a:endParaRPr lang="en-IN" sz="1667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F2E9D80-9747-4BED-6B67-7F815EAAF1B3}"/>
              </a:ext>
            </a:extLst>
          </p:cNvPr>
          <p:cNvSpPr/>
          <p:nvPr/>
        </p:nvSpPr>
        <p:spPr>
          <a:xfrm>
            <a:off x="10928430" y="4121871"/>
            <a:ext cx="800583" cy="46620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7" dirty="0"/>
              <a:t>Model</a:t>
            </a:r>
            <a:endParaRPr lang="en-IN" sz="1667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89F904C-FFEB-7D96-077C-075545401C4F}"/>
              </a:ext>
            </a:extLst>
          </p:cNvPr>
          <p:cNvSpPr/>
          <p:nvPr/>
        </p:nvSpPr>
        <p:spPr>
          <a:xfrm>
            <a:off x="9499981" y="4115442"/>
            <a:ext cx="800583" cy="46620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7" dirty="0"/>
              <a:t>Model</a:t>
            </a:r>
            <a:endParaRPr lang="en-IN" sz="1667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B06A65-D829-803E-8455-5FD38C155023}"/>
              </a:ext>
            </a:extLst>
          </p:cNvPr>
          <p:cNvSpPr/>
          <p:nvPr/>
        </p:nvSpPr>
        <p:spPr>
          <a:xfrm>
            <a:off x="10245202" y="1945188"/>
            <a:ext cx="800583" cy="46620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7" dirty="0"/>
              <a:t>Model</a:t>
            </a:r>
            <a:endParaRPr lang="en-IN" sz="1667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B85E08-57FE-BE03-084E-452E6D4C6B3E}"/>
              </a:ext>
            </a:extLst>
          </p:cNvPr>
          <p:cNvCxnSpPr>
            <a:cxnSpLocks/>
          </p:cNvCxnSpPr>
          <p:nvPr/>
        </p:nvCxnSpPr>
        <p:spPr>
          <a:xfrm flipV="1">
            <a:off x="8212599" y="3293963"/>
            <a:ext cx="655295" cy="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Assisting Health Insurance Claim Process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6CCA1-AD8C-15F6-E766-4E462AC7EE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0" y="2009165"/>
            <a:ext cx="11118931" cy="312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7619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POC on Assisting Health Insurance Claim Processing </a:t>
            </a:r>
          </a:p>
          <a:p>
            <a:pPr lvl="1"/>
            <a:r>
              <a:rPr lang="en-US" sz="1500" dirty="0">
                <a:latin typeface="Arial" panose="020B0604020202020204" pitchFamily="34" charset="0"/>
              </a:rPr>
              <a:t>Extracts and verifies claim details from medical documents.</a:t>
            </a:r>
          </a:p>
          <a:p>
            <a:pPr lvl="1"/>
            <a:r>
              <a:rPr lang="en-US" sz="1500" dirty="0">
                <a:latin typeface="Arial" panose="020B0604020202020204" pitchFamily="34" charset="0"/>
              </a:rPr>
              <a:t>Reduces manual effort and speeds up approvals.</a:t>
            </a:r>
          </a:p>
          <a:p>
            <a:pPr lvl="1"/>
            <a:r>
              <a:rPr lang="en-US" sz="1500" dirty="0">
                <a:latin typeface="Arial" panose="020B0604020202020204" pitchFamily="34" charset="0"/>
              </a:rPr>
              <a:t>Detects fraudulent claims using AI-powered anomaly detection.</a:t>
            </a:r>
          </a:p>
          <a:p>
            <a:pPr lvl="1"/>
            <a:r>
              <a:rPr lang="en-US" sz="1500" dirty="0">
                <a:latin typeface="Arial" panose="020B0604020202020204" pitchFamily="34" charset="0"/>
              </a:rPr>
              <a:t>Retrieves relevant policies and guidelines for quick reference.</a:t>
            </a:r>
          </a:p>
          <a:p>
            <a:pPr lvl="1"/>
            <a:r>
              <a:rPr lang="en-US" sz="1500" dirty="0">
                <a:latin typeface="Arial" panose="020B0604020202020204" pitchFamily="34" charset="0"/>
              </a:rPr>
              <a:t>Provides real-time claim status updates to customers.</a:t>
            </a:r>
          </a:p>
          <a:p>
            <a:pPr lvl="1"/>
            <a:r>
              <a:rPr lang="en-US" sz="1500" dirty="0">
                <a:latin typeface="Arial" panose="020B0604020202020204" pitchFamily="34" charset="0"/>
              </a:rPr>
              <a:t>Ensures compliance with insurance regulations and reduces disputes.</a:t>
            </a:r>
          </a:p>
          <a:p>
            <a:pPr lvl="1"/>
            <a:r>
              <a:rPr lang="en-US" sz="1500" dirty="0">
                <a:latin typeface="Arial" panose="020B0604020202020204" pitchFamily="34" charset="0"/>
              </a:rPr>
              <a:t>Integrates with existing claim management systems for seamless processing.</a:t>
            </a:r>
          </a:p>
          <a:p>
            <a:pPr lvl="1"/>
            <a:r>
              <a:rPr lang="en-US" sz="1500" dirty="0">
                <a:latin typeface="Arial" panose="020B0604020202020204" pitchFamily="34" charset="0"/>
              </a:rPr>
              <a:t>Accelerates verification, reducing settlement time.</a:t>
            </a:r>
          </a:p>
          <a:p>
            <a:pPr marL="190492" lvl="1" indent="0" defTabSz="7619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indent="0" defTabSz="7619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500" y="1123818"/>
            <a:ext cx="11049000" cy="1181363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000" dirty="0"/>
              <a:t>Client App – Landing Page with Healthcare Insurance Claims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57DA78-6901-2857-7326-0A28DCAA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85" y="1714499"/>
            <a:ext cx="9379631" cy="4267730"/>
          </a:xfrm>
          <a:prstGeom prst="rect">
            <a:avLst/>
          </a:prstGeom>
          <a:noFill/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86645335-A427-F268-5118-45B9401393C3}"/>
              </a:ext>
            </a:extLst>
          </p:cNvPr>
          <p:cNvSpPr txBox="1">
            <a:spLocks/>
          </p:cNvSpPr>
          <p:nvPr/>
        </p:nvSpPr>
        <p:spPr>
          <a:xfrm>
            <a:off x="571499" y="378807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Use case – Assisting Health Insurance Claim Process(</a:t>
            </a:r>
            <a:r>
              <a:rPr lang="en-US" sz="3000" dirty="0" err="1"/>
              <a:t>Cont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8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500" y="1123818"/>
            <a:ext cx="11049000" cy="1181363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000" dirty="0"/>
              <a:t>Client App – Claim documents being processed by AI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8DBC88-CC0A-9D28-A782-4954B383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07" y="1714499"/>
            <a:ext cx="9644587" cy="4267730"/>
          </a:xfrm>
          <a:prstGeom prst="rect">
            <a:avLst/>
          </a:prstGeom>
          <a:noFill/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EC21166E-4201-B3E0-B86E-619889341515}"/>
              </a:ext>
            </a:extLst>
          </p:cNvPr>
          <p:cNvSpPr txBox="1">
            <a:spLocks/>
          </p:cNvSpPr>
          <p:nvPr/>
        </p:nvSpPr>
        <p:spPr>
          <a:xfrm>
            <a:off x="571499" y="378807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Use case – Assisting Health Insurance Claim Process(</a:t>
            </a:r>
            <a:r>
              <a:rPr lang="en-US" sz="3000" dirty="0" err="1"/>
              <a:t>Cont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6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500" y="745339"/>
            <a:ext cx="11049000" cy="1181363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000" dirty="0"/>
              <a:t>Agentic/RAG Service App – Triggered by Client Application, having multiple AI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49C8D-89D0-1AB3-0F0B-45930247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6" y="1173079"/>
            <a:ext cx="10415184" cy="5858541"/>
          </a:xfrm>
          <a:prstGeom prst="rect">
            <a:avLst/>
          </a:prstGeom>
          <a:noFill/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50F6D7D2-C3EE-5BC0-A38F-907D06E94C82}"/>
              </a:ext>
            </a:extLst>
          </p:cNvPr>
          <p:cNvSpPr txBox="1">
            <a:spLocks/>
          </p:cNvSpPr>
          <p:nvPr/>
        </p:nvSpPr>
        <p:spPr>
          <a:xfrm>
            <a:off x="571499" y="175944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Use case – Assisting Health Insurance Claim Process(</a:t>
            </a:r>
            <a:r>
              <a:rPr lang="en-US" sz="3000" dirty="0" err="1"/>
              <a:t>Cont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8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500" y="648883"/>
            <a:ext cx="11049000" cy="1181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Agentic/RAG Service App – Configure Prompts for each step within a task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D6A2BF-996C-95EA-4864-3D00C0DA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78" y="1017716"/>
            <a:ext cx="9031948" cy="5396588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2A3BB44-A67F-4C82-9554-6C67C6C780F1}"/>
              </a:ext>
            </a:extLst>
          </p:cNvPr>
          <p:cNvSpPr txBox="1">
            <a:spLocks/>
          </p:cNvSpPr>
          <p:nvPr/>
        </p:nvSpPr>
        <p:spPr>
          <a:xfrm>
            <a:off x="571499" y="182015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Use case – Assisting Health Insurance Claim Process(</a:t>
            </a:r>
            <a:r>
              <a:rPr lang="en-US" sz="3000" dirty="0" err="1"/>
              <a:t>Cont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43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567</Words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AgentOllama</vt:lpstr>
      <vt:lpstr>Benefits of Agentic &amp; RAG in Business Applications  </vt:lpstr>
      <vt:lpstr>Industry Impact of Agentic &amp; RAG Application</vt:lpstr>
      <vt:lpstr>Agentic Application Architecture &amp; Integration</vt:lpstr>
      <vt:lpstr>Use case – Assisting Health Insurance Claim Process</vt:lpstr>
      <vt:lpstr>Client App – Landing Page with Healthcare Insurance Claims</vt:lpstr>
      <vt:lpstr>Client App – Claim documents being processed by AI</vt:lpstr>
      <vt:lpstr>Agentic/RAG Service App – Triggered by Client Application, having multiple AI steps</vt:lpstr>
      <vt:lpstr>Agentic/RAG Service App – Configure Prompts for each step within a task</vt:lpstr>
      <vt:lpstr>Client App – AI Generated Claim Analysis Report for quicker decision making</vt:lpstr>
      <vt:lpstr>More Use Cases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2025-04-04T09:35:40Z</dcterms:created>
  <dcterms:modified xsi:type="dcterms:W3CDTF">2025-04-04T09:39:02Z</dcterms:modified>
</cp:coreProperties>
</file>