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Arial Narrow" panose="020B060602020203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Franklin Gothic Book" panose="020B0503020102020204" pitchFamily="34" charset="0"/>
      <p:regular r:id="rId31"/>
      <p:italic r:id="rId32"/>
    </p:embeddedFont>
    <p:embeddedFont>
      <p:font typeface="Franklin Gothic Medium" panose="020B0603020102020204" pitchFamily="34" charset="0"/>
      <p:regular r:id="rId33"/>
      <p:italic r:id="rId34"/>
    </p:embeddedFont>
    <p:embeddedFont>
      <p:font typeface="Rockwell" panose="02060603020205020403" pitchFamily="18"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d85kAbbvbCqxPG6PiHVaBHAQU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4BC74B-AC4A-40E0-A855-9A37D8EAE4CD}">
  <a:tblStyle styleId="{E24BC74B-AC4A-40E0-A855-9A37D8EAE4CD}" styleName="Table_0">
    <a:wholeTbl>
      <a:tcTxStyle b="off" i="off">
        <a:font>
          <a:latin typeface="Rockwell"/>
          <a:ea typeface="Rockwell"/>
          <a:cs typeface="Rockwel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Rockwell"/>
          <a:ea typeface="Rockwell"/>
          <a:cs typeface="Rockwell"/>
        </a:font>
        <a:schemeClr val="lt1"/>
      </a:tcTxStyle>
      <a:tcStyle>
        <a:tcBdr/>
        <a:fill>
          <a:solidFill>
            <a:schemeClr val="accent1"/>
          </a:solidFill>
        </a:fill>
      </a:tcStyle>
    </a:lastCol>
    <a:firstCol>
      <a:tcTxStyle b="on" i="off">
        <a:font>
          <a:latin typeface="Rockwell"/>
          <a:ea typeface="Rockwell"/>
          <a:cs typeface="Rockwell"/>
        </a:font>
        <a:schemeClr val="lt1"/>
      </a:tcTxStyle>
      <a:tcStyle>
        <a:tcBdr/>
        <a:fill>
          <a:solidFill>
            <a:schemeClr val="accent1"/>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336937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1228624" y="1354164"/>
            <a:ext cx="9144000" cy="88683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accent2"/>
              </a:buClr>
              <a:buSzPts val="4800"/>
              <a:buFont typeface="Arial Narrow"/>
              <a:buNone/>
            </a:pPr>
            <a:r>
              <a:rPr lang="en-US" sz="4800" b="1" cap="none"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a:ea typeface="Arial Narrow"/>
                <a:cs typeface="Arial Narrow"/>
                <a:sym typeface="Arial Narrow"/>
              </a:rPr>
              <a:t>RESTAURANT RATING PREDICTION</a:t>
            </a:r>
            <a:endParaRPr b="1" cap="none"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105" name="Google Shape;105;p1"/>
          <p:cNvGraphicFramePr/>
          <p:nvPr>
            <p:extLst>
              <p:ext uri="{D42A27DB-BD31-4B8C-83A1-F6EECF244321}">
                <p14:modId xmlns:p14="http://schemas.microsoft.com/office/powerpoint/2010/main" val="4155735096"/>
              </p:ext>
            </p:extLst>
          </p:nvPr>
        </p:nvGraphicFramePr>
        <p:xfrm>
          <a:off x="2456872" y="2588149"/>
          <a:ext cx="6883075" cy="2406685"/>
        </p:xfrm>
        <a:graphic>
          <a:graphicData uri="http://schemas.openxmlformats.org/drawingml/2006/table">
            <a:tbl>
              <a:tblPr firstRow="1" firstCol="1" lastRow="1" lastCol="1" bandRow="1" bandCol="1">
                <a:noFill/>
                <a:tableStyleId>{E24BC74B-AC4A-40E0-A855-9A37D8EAE4CD}</a:tableStyleId>
              </a:tblPr>
              <a:tblGrid>
                <a:gridCol w="2514400">
                  <a:extLst>
                    <a:ext uri="{9D8B030D-6E8A-4147-A177-3AD203B41FA5}">
                      <a16:colId xmlns:a16="http://schemas.microsoft.com/office/drawing/2014/main" val="20000"/>
                    </a:ext>
                  </a:extLst>
                </a:gridCol>
                <a:gridCol w="4368675">
                  <a:extLst>
                    <a:ext uri="{9D8B030D-6E8A-4147-A177-3AD203B41FA5}">
                      <a16:colId xmlns:a16="http://schemas.microsoft.com/office/drawing/2014/main" val="20001"/>
                    </a:ext>
                  </a:extLst>
                </a:gridCol>
              </a:tblGrid>
              <a:tr h="848775">
                <a:tc>
                  <a:txBody>
                    <a:bodyPr/>
                    <a:lstStyle/>
                    <a:p>
                      <a:pPr marL="457200" marR="61595" lvl="1" indent="0" algn="just" rtl="0">
                        <a:lnSpc>
                          <a:spcPct val="150000"/>
                        </a:lnSpc>
                        <a:spcBef>
                          <a:spcPts val="0"/>
                        </a:spcBef>
                        <a:spcAft>
                          <a:spcPts val="0"/>
                        </a:spcAft>
                        <a:buNone/>
                      </a:pPr>
                      <a:r>
                        <a:rPr lang="en-US" sz="1800" u="none" strike="noStrike" cap="none" dirty="0">
                          <a:solidFill>
                            <a:srgbClr val="C00000"/>
                          </a:solidFill>
                        </a:rPr>
                        <a:t>Written By</a:t>
                      </a:r>
                      <a:endParaRPr sz="1800" u="none" strike="noStrike" cap="none" dirty="0">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457200" marR="0" lvl="0" indent="0" algn="l" rtl="0">
                        <a:lnSpc>
                          <a:spcPct val="150000"/>
                        </a:lnSpc>
                        <a:spcBef>
                          <a:spcPts val="0"/>
                        </a:spcBef>
                        <a:spcAft>
                          <a:spcPts val="0"/>
                        </a:spcAft>
                        <a:buNone/>
                      </a:pPr>
                      <a:r>
                        <a:rPr lang="en-US" sz="1800" u="none" strike="noStrike" cap="none" dirty="0">
                          <a:solidFill>
                            <a:srgbClr val="69240B"/>
                          </a:solidFill>
                        </a:rPr>
                        <a:t>Rajeev Ranjan</a:t>
                      </a:r>
                    </a:p>
                    <a:p>
                      <a:pPr marL="457200" marR="0" lvl="0" indent="0" algn="ctr" rtl="0">
                        <a:lnSpc>
                          <a:spcPct val="150000"/>
                        </a:lnSpc>
                        <a:spcBef>
                          <a:spcPts val="0"/>
                        </a:spcBef>
                        <a:spcAft>
                          <a:spcPts val="0"/>
                        </a:spcAft>
                        <a:buNone/>
                      </a:pPr>
                      <a:endParaRPr lang="en-US" sz="1800" u="none" strike="noStrike" cap="none" dirty="0">
                        <a:solidFill>
                          <a:srgbClr val="69240B"/>
                        </a:solidFill>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1275">
                <a:tc>
                  <a:txBody>
                    <a:bodyPr/>
                    <a:lstStyle/>
                    <a:p>
                      <a:pPr marL="457200" marR="62230" lvl="1" indent="0" algn="just" rtl="0">
                        <a:lnSpc>
                          <a:spcPct val="150000"/>
                        </a:lnSpc>
                        <a:spcBef>
                          <a:spcPts val="0"/>
                        </a:spcBef>
                        <a:spcAft>
                          <a:spcPts val="0"/>
                        </a:spcAft>
                        <a:buNone/>
                      </a:pPr>
                      <a:r>
                        <a:rPr lang="en-US" sz="1800" u="none" strike="noStrike" cap="none">
                          <a:solidFill>
                            <a:srgbClr val="C00000"/>
                          </a:solidFill>
                        </a:rPr>
                        <a:t>Document Version</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l" rtl="0">
                        <a:lnSpc>
                          <a:spcPct val="150000"/>
                        </a:lnSpc>
                        <a:spcBef>
                          <a:spcPts val="0"/>
                        </a:spcBef>
                        <a:spcAft>
                          <a:spcPts val="0"/>
                        </a:spcAft>
                        <a:buNone/>
                      </a:pPr>
                      <a:r>
                        <a:rPr lang="en-US" sz="1800" u="none" strike="noStrike" cap="none" dirty="0">
                          <a:solidFill>
                            <a:srgbClr val="69240B"/>
                          </a:solidFill>
                        </a:rPr>
                        <a:t>1.0</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1275">
                <a:tc>
                  <a:txBody>
                    <a:bodyPr/>
                    <a:lstStyle/>
                    <a:p>
                      <a:pPr marL="457200" marR="60960" lvl="1" indent="0" algn="just" rtl="0">
                        <a:lnSpc>
                          <a:spcPct val="150000"/>
                        </a:lnSpc>
                        <a:spcBef>
                          <a:spcPts val="0"/>
                        </a:spcBef>
                        <a:spcAft>
                          <a:spcPts val="0"/>
                        </a:spcAft>
                        <a:buNone/>
                      </a:pPr>
                      <a:r>
                        <a:rPr lang="en-US" sz="1800" u="none" strike="noStrike" cap="none">
                          <a:solidFill>
                            <a:srgbClr val="C00000"/>
                          </a:solidFill>
                        </a:rPr>
                        <a:t>Last Revised Date</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just" rtl="0">
                        <a:lnSpc>
                          <a:spcPct val="150000"/>
                        </a:lnSpc>
                        <a:spcBef>
                          <a:spcPts val="0"/>
                        </a:spcBef>
                        <a:spcAft>
                          <a:spcPts val="0"/>
                        </a:spcAft>
                        <a:buNone/>
                      </a:pPr>
                      <a:r>
                        <a:rPr lang="en-US" sz="1800" u="none" strike="noStrike" cap="none" dirty="0">
                          <a:solidFill>
                            <a:srgbClr val="69240B"/>
                          </a:solidFill>
                        </a:rPr>
                        <a:t>05-Feb-2022</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p:nvPr/>
        </p:nvSpPr>
        <p:spPr>
          <a:xfrm>
            <a:off x="317068" y="419892"/>
            <a:ext cx="8509189"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The data set consists of various data types from integer to float to object as shown in Fig.</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9" name="Google Shape;159;p10"/>
          <p:cNvSpPr/>
          <p:nvPr/>
        </p:nvSpPr>
        <p:spPr>
          <a:xfrm>
            <a:off x="0" y="45720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60" name="Google Shape;160;p10"/>
          <p:cNvPicPr preferRelativeResize="0"/>
          <p:nvPr/>
        </p:nvPicPr>
        <p:blipFill rotWithShape="1">
          <a:blip r:embed="rId3">
            <a:alphaModFix/>
          </a:blip>
          <a:srcRect/>
          <a:stretch/>
        </p:blipFill>
        <p:spPr>
          <a:xfrm>
            <a:off x="1576875" y="1412311"/>
            <a:ext cx="6990280" cy="40333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p:nvPr/>
        </p:nvSpPr>
        <p:spPr>
          <a:xfrm>
            <a:off x="258619" y="19864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Observations</a:t>
            </a:r>
            <a:endParaRPr sz="2400" b="1">
              <a:solidFill>
                <a:srgbClr val="69240B"/>
              </a:solidFill>
              <a:latin typeface="Times New Roman"/>
              <a:ea typeface="Times New Roman"/>
              <a:cs typeface="Times New Roman"/>
              <a:sym typeface="Times New Roman"/>
            </a:endParaRPr>
          </a:p>
        </p:txBody>
      </p:sp>
      <p:sp>
        <p:nvSpPr>
          <p:cNvPr id="166" name="Google Shape;166;p11"/>
          <p:cNvSpPr txBox="1"/>
          <p:nvPr/>
        </p:nvSpPr>
        <p:spPr>
          <a:xfrm>
            <a:off x="258618" y="796057"/>
            <a:ext cx="11628581" cy="1027782"/>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Correlation is used to understand the relation between a target variable and predictors. In this work, rate is the target variable and its correlation with other variables is observed.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Considering the case of rest_type, the feature rest_type is shown to have a low correlation with the target variable rate in below Fig.</a:t>
            </a:r>
            <a:endParaRPr sz="1800">
              <a:solidFill>
                <a:schemeClr val="dk1"/>
              </a:solidFill>
              <a:latin typeface="Times New Roman"/>
              <a:ea typeface="Times New Roman"/>
              <a:cs typeface="Times New Roman"/>
              <a:sym typeface="Times New Roman"/>
            </a:endParaRPr>
          </a:p>
        </p:txBody>
      </p:sp>
      <p:pic>
        <p:nvPicPr>
          <p:cNvPr id="167" name="Google Shape;167;p11"/>
          <p:cNvPicPr preferRelativeResize="0"/>
          <p:nvPr/>
        </p:nvPicPr>
        <p:blipFill rotWithShape="1">
          <a:blip r:embed="rId3">
            <a:alphaModFix/>
          </a:blip>
          <a:srcRect/>
          <a:stretch/>
        </p:blipFill>
        <p:spPr>
          <a:xfrm>
            <a:off x="1791478" y="1959588"/>
            <a:ext cx="8380930" cy="4506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p:nvPr/>
        </p:nvSpPr>
        <p:spPr>
          <a:xfrm>
            <a:off x="493682" y="495235"/>
            <a:ext cx="11338099" cy="709233"/>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As can be seen from below Fig. there are more online orders compared to offline orders, and the online orders are accepted more. </a:t>
            </a:r>
            <a:endParaRPr sz="1800">
              <a:solidFill>
                <a:schemeClr val="dk1"/>
              </a:solidFill>
              <a:latin typeface="Times New Roman"/>
              <a:ea typeface="Times New Roman"/>
              <a:cs typeface="Times New Roman"/>
              <a:sym typeface="Times New Roman"/>
            </a:endParaRPr>
          </a:p>
        </p:txBody>
      </p:sp>
      <p:pic>
        <p:nvPicPr>
          <p:cNvPr id="173" name="Google Shape;173;p12"/>
          <p:cNvPicPr preferRelativeResize="0"/>
          <p:nvPr/>
        </p:nvPicPr>
        <p:blipFill rotWithShape="1">
          <a:blip r:embed="rId3">
            <a:alphaModFix/>
          </a:blip>
          <a:srcRect/>
          <a:stretch/>
        </p:blipFill>
        <p:spPr>
          <a:xfrm>
            <a:off x="5754710" y="2446435"/>
            <a:ext cx="6254760" cy="4233571"/>
          </a:xfrm>
          <a:prstGeom prst="rect">
            <a:avLst/>
          </a:prstGeom>
          <a:noFill/>
          <a:ln>
            <a:noFill/>
          </a:ln>
        </p:spPr>
      </p:pic>
      <p:pic>
        <p:nvPicPr>
          <p:cNvPr id="174" name="Google Shape;174;p12"/>
          <p:cNvPicPr preferRelativeResize="0"/>
          <p:nvPr/>
        </p:nvPicPr>
        <p:blipFill rotWithShape="1">
          <a:blip r:embed="rId4">
            <a:alphaModFix/>
          </a:blip>
          <a:srcRect/>
          <a:stretch/>
        </p:blipFill>
        <p:spPr>
          <a:xfrm>
            <a:off x="493682" y="1204468"/>
            <a:ext cx="5392807" cy="529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p:nvPr/>
        </p:nvSpPr>
        <p:spPr>
          <a:xfrm>
            <a:off x="498762" y="315231"/>
            <a:ext cx="11185237" cy="390684"/>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This shows places of famous restaurants in Bangalore.</a:t>
            </a:r>
            <a:endParaRPr sz="1800">
              <a:solidFill>
                <a:schemeClr val="dk1"/>
              </a:solidFill>
              <a:latin typeface="Times New Roman"/>
              <a:ea typeface="Times New Roman"/>
              <a:cs typeface="Times New Roman"/>
              <a:sym typeface="Times New Roman"/>
            </a:endParaRPr>
          </a:p>
        </p:txBody>
      </p:sp>
      <p:pic>
        <p:nvPicPr>
          <p:cNvPr id="180" name="Google Shape;180;p13"/>
          <p:cNvPicPr preferRelativeResize="0"/>
          <p:nvPr/>
        </p:nvPicPr>
        <p:blipFill rotWithShape="1">
          <a:blip r:embed="rId3">
            <a:alphaModFix/>
          </a:blip>
          <a:srcRect t="7468"/>
          <a:stretch/>
        </p:blipFill>
        <p:spPr>
          <a:xfrm>
            <a:off x="1316006" y="1268963"/>
            <a:ext cx="9410700" cy="41512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p:nvPr/>
        </p:nvSpPr>
        <p:spPr>
          <a:xfrm>
            <a:off x="489037" y="21161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Metrics for Data Modelling</a:t>
            </a:r>
            <a:endParaRPr sz="2400" b="1">
              <a:solidFill>
                <a:srgbClr val="69240B"/>
              </a:solidFill>
              <a:latin typeface="Times New Roman"/>
              <a:ea typeface="Times New Roman"/>
              <a:cs typeface="Times New Roman"/>
              <a:sym typeface="Times New Roman"/>
            </a:endParaRPr>
          </a:p>
        </p:txBody>
      </p:sp>
      <p:sp>
        <p:nvSpPr>
          <p:cNvPr id="186" name="Google Shape;186;p14"/>
          <p:cNvSpPr txBox="1"/>
          <p:nvPr/>
        </p:nvSpPr>
        <p:spPr>
          <a:xfrm>
            <a:off x="332509" y="838900"/>
            <a:ext cx="11379199" cy="58074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coefficient of determination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(R-squared) is a statistic that measures the goodness of a model’s fit i.e., how well the real data points are approximated by the predictions of regression. Higher values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suggest higher model accomplishments in terms of prediction along with accuracy, and the value 1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indicative of regression predictions perfectly fitting the real data points. For further better results, the use of adjusted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 distribution.</a:t>
            </a:r>
            <a:endParaRPr/>
          </a:p>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 of fit, whereas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a relative measure of fit. RMSE helps in measuring the variable’s average error and it is also a quadratic scoring rule. Low RMSE values obtained for linear or multiple regression corresponds to better model fitting.</a:t>
            </a:r>
            <a:endParaRPr sz="1800">
              <a:solidFill>
                <a:schemeClr val="dk1"/>
              </a:solidFill>
              <a:latin typeface="Times New Roman"/>
              <a:ea typeface="Times New Roman"/>
              <a:cs typeface="Times New Roman"/>
              <a:sym typeface="Times New Roman"/>
            </a:endParaRPr>
          </a:p>
          <a:p>
            <a:pPr marL="285750" marR="0" lvl="0" indent="-209550" algn="just" rtl="0">
              <a:lnSpc>
                <a:spcPct val="115000"/>
              </a:lnSpc>
              <a:spcBef>
                <a:spcPts val="0"/>
              </a:spcBef>
              <a:spcAft>
                <a:spcPts val="0"/>
              </a:spcAft>
              <a:buClr>
                <a:schemeClr val="dk1"/>
              </a:buClr>
              <a:buSzPts val="1200"/>
              <a:buFont typeface="Noto Sans Symbols"/>
              <a:buNone/>
            </a:pPr>
            <a:endParaRPr sz="1800">
              <a:solidFill>
                <a:schemeClr val="dk1"/>
              </a:solidFill>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p:nvPr/>
        </p:nvSpPr>
        <p:spPr>
          <a:xfrm>
            <a:off x="120073" y="705021"/>
            <a:ext cx="11591636" cy="2599173"/>
          </a:xfrm>
          <a:prstGeom prst="rect">
            <a:avLst/>
          </a:prstGeom>
          <a:noFill/>
          <a:ln>
            <a:noFill/>
          </a:ln>
        </p:spPr>
        <p:txBody>
          <a:bodyPr spcFirstLastPara="1" wrap="square" lIns="91425" tIns="45700" rIns="91425" bIns="45700" anchor="t" anchorCtr="0">
            <a:spAutoFit/>
          </a:bodyPr>
          <a:lstStyle/>
          <a:p>
            <a:pPr marL="18034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sz="1800">
              <a:solidFill>
                <a:schemeClr val="dk1"/>
              </a:solidFill>
              <a:latin typeface="Times New Roman"/>
              <a:ea typeface="Times New Roman"/>
              <a:cs typeface="Times New Roman"/>
              <a:sym typeface="Times New Roman"/>
            </a:endParaRPr>
          </a:p>
          <a:p>
            <a:pPr marL="365760" marR="0" lvl="0" indent="-365760" algn="l" rtl="0">
              <a:spcBef>
                <a:spcPts val="5"/>
              </a:spcBef>
              <a:spcAft>
                <a:spcPts val="0"/>
              </a:spcAft>
              <a:buNone/>
            </a:pPr>
            <a:r>
              <a:rPr lang="en-US" sz="1800" b="1">
                <a:solidFill>
                  <a:schemeClr val="dk1"/>
                </a:solidFill>
                <a:latin typeface="Calibri"/>
                <a:ea typeface="Calibri"/>
                <a:cs typeface="Calibri"/>
                <a:sym typeface="Calibri"/>
              </a:rPr>
              <a:t> </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p:nvPr/>
        </p:nvSpPr>
        <p:spPr>
          <a:xfrm>
            <a:off x="406400" y="337188"/>
            <a:ext cx="6096000" cy="461665"/>
          </a:xfrm>
          <a:prstGeom prst="rect">
            <a:avLst/>
          </a:prstGeom>
          <a:noFill/>
          <a:ln>
            <a:noFill/>
          </a:ln>
        </p:spPr>
        <p:txBody>
          <a:bodyPr spcFirstLastPara="1" wrap="square" lIns="91425" tIns="45700" rIns="91425" bIns="45700" anchor="t" anchorCtr="0">
            <a:spAutoFit/>
          </a:bodyPr>
          <a:lstStyle/>
          <a:p>
            <a:pPr marL="365760" marR="0" lvl="0" indent="-36576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Prediction results</a:t>
            </a:r>
            <a:endParaRPr sz="2400" b="1">
              <a:solidFill>
                <a:srgbClr val="69240B"/>
              </a:solidFill>
              <a:latin typeface="Times New Roman"/>
              <a:ea typeface="Times New Roman"/>
              <a:cs typeface="Times New Roman"/>
              <a:sym typeface="Times New Roman"/>
            </a:endParaRPr>
          </a:p>
        </p:txBody>
      </p:sp>
      <p:sp>
        <p:nvSpPr>
          <p:cNvPr id="197" name="Google Shape;197;p16"/>
          <p:cNvSpPr txBox="1"/>
          <p:nvPr/>
        </p:nvSpPr>
        <p:spPr>
          <a:xfrm>
            <a:off x="406400" y="1130799"/>
            <a:ext cx="11360727" cy="187525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3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largest votes did not produce the highest rates. The online_order, book_table, rest_type, location and cost also affects the final target variable that is rate of the restaurant.</a:t>
            </a:r>
            <a:endParaRPr sz="1600">
              <a:solidFill>
                <a:schemeClr val="dk1"/>
              </a:solidFill>
              <a:latin typeface="Times New Roman"/>
              <a:ea typeface="Times New Roman"/>
              <a:cs typeface="Times New Roman"/>
              <a:sym typeface="Times New Roman"/>
            </a:endParaRPr>
          </a:p>
          <a:p>
            <a:pPr marL="342900" marR="0" lvl="0" indent="-342900" algn="just" rtl="0">
              <a:lnSpc>
                <a:spcPct val="113000"/>
              </a:lnSpc>
              <a:spcBef>
                <a:spcPts val="5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median of the target variable rate was calculated to be 3.7. </a:t>
            </a:r>
            <a:endParaRPr sz="1600">
              <a:solidFill>
                <a:schemeClr val="dk1"/>
              </a:solidFill>
              <a:latin typeface="Times New Roman"/>
              <a:ea typeface="Times New Roman"/>
              <a:cs typeface="Times New Roman"/>
              <a:sym typeface="Times New Roman"/>
            </a:endParaRPr>
          </a:p>
          <a:p>
            <a:pPr marL="342900" marR="0" lvl="0" indent="-342900" algn="l" rtl="0">
              <a:spcBef>
                <a:spcPts val="5"/>
              </a:spcBef>
              <a:spcAft>
                <a:spcPts val="0"/>
              </a:spcAft>
              <a:buClr>
                <a:schemeClr val="dk1"/>
              </a:buClr>
              <a:buSzPts val="1200"/>
              <a:buFont typeface="Noto Sans Symbols"/>
              <a:buChar char="⮚"/>
            </a:pPr>
            <a:r>
              <a:rPr lang="en-US" sz="1800" b="0">
                <a:solidFill>
                  <a:schemeClr val="dk1"/>
                </a:solidFill>
                <a:latin typeface="Calibri"/>
                <a:ea typeface="Calibri"/>
                <a:cs typeface="Calibri"/>
                <a:sym typeface="Calibri"/>
              </a:rPr>
              <a:t>Adjusted R-squared and R-squared values are higher for ExtraTreeRegressor model than average. Also its RMSE value is low as compared to other model with highest CV score. Therefore, the ExtraTreeRegressor model fits better and exhibits accuracy.</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p:nvPr/>
        </p:nvSpPr>
        <p:spPr>
          <a:xfrm>
            <a:off x="214165" y="0"/>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Conclusion</a:t>
            </a:r>
            <a:endParaRPr sz="2400" b="1">
              <a:solidFill>
                <a:srgbClr val="69240B"/>
              </a:solidFill>
              <a:latin typeface="Times New Roman"/>
              <a:ea typeface="Times New Roman"/>
              <a:cs typeface="Times New Roman"/>
              <a:sym typeface="Times New Roman"/>
            </a:endParaRPr>
          </a:p>
        </p:txBody>
      </p:sp>
      <p:sp>
        <p:nvSpPr>
          <p:cNvPr id="203" name="Google Shape;203;p17"/>
          <p:cNvSpPr txBox="1"/>
          <p:nvPr/>
        </p:nvSpPr>
        <p:spPr>
          <a:xfrm>
            <a:off x="146275" y="529586"/>
            <a:ext cx="11946198" cy="1346331"/>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In this project, basics of machine learning and the associated data processing and modeling algorithms have been described, followed by their application for the task of Restaurant Ratings Prediction at different locations. On implementation, the prediction results shows an appropriate Machine Learning Model that will help various Zomato Restaurants to predict their respective Ratings based on certain features. </a:t>
            </a:r>
            <a:endParaRPr sz="1800">
              <a:solidFill>
                <a:schemeClr val="dk1"/>
              </a:solidFill>
              <a:latin typeface="Times New Roman"/>
              <a:ea typeface="Times New Roman"/>
              <a:cs typeface="Times New Roman"/>
              <a:sym typeface="Times New Roman"/>
            </a:endParaRPr>
          </a:p>
        </p:txBody>
      </p:sp>
      <p:pic>
        <p:nvPicPr>
          <p:cNvPr id="204" name="Google Shape;204;p17"/>
          <p:cNvPicPr preferRelativeResize="0"/>
          <p:nvPr/>
        </p:nvPicPr>
        <p:blipFill rotWithShape="1">
          <a:blip r:embed="rId3">
            <a:alphaModFix/>
          </a:blip>
          <a:srcRect/>
          <a:stretch/>
        </p:blipFill>
        <p:spPr>
          <a:xfrm>
            <a:off x="1656670" y="2272004"/>
            <a:ext cx="8925408"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277091" y="129308"/>
            <a:ext cx="11637818" cy="676704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400" b="1" u="sng">
                <a:solidFill>
                  <a:srgbClr val="69240B"/>
                </a:solidFill>
                <a:latin typeface="Times New Roman"/>
                <a:ea typeface="Times New Roman"/>
                <a:cs typeface="Times New Roman"/>
                <a:sym typeface="Times New Roman"/>
              </a:rPr>
              <a:t>Q &amp; A:</a:t>
            </a:r>
            <a:endParaRPr/>
          </a:p>
          <a:p>
            <a:pPr marL="0" marR="0" lvl="0" indent="0" algn="l" rtl="0">
              <a:lnSpc>
                <a:spcPct val="115000"/>
              </a:lnSpc>
              <a:spcBef>
                <a:spcPts val="0"/>
              </a:spcBef>
              <a:spcAft>
                <a:spcPts val="0"/>
              </a:spcAft>
              <a:buNone/>
            </a:pPr>
            <a:endParaRPr sz="2400">
              <a:solidFill>
                <a:srgbClr val="69240B"/>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100" b="1">
                <a:solidFill>
                  <a:schemeClr val="dk1"/>
                </a:solidFill>
                <a:latin typeface="Calibri"/>
                <a:ea typeface="Calibri"/>
                <a:cs typeface="Calibri"/>
                <a:sym typeface="Calibri"/>
              </a:rPr>
              <a:t> </a:t>
            </a:r>
            <a:endParaRPr sz="11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Q1) What’s the source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for training is provided by the client from:</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https://www.kaggle.com/himanshupoddar/zomato-bangalore-restaurants</a:t>
            </a:r>
            <a:r>
              <a:rPr lang="en-US" sz="1800">
                <a:solidFill>
                  <a:schemeClr val="dk1"/>
                </a:solidFill>
                <a:latin typeface="Times New Roman"/>
                <a:ea typeface="Times New Roman"/>
                <a:cs typeface="Times New Roman"/>
                <a:sym typeface="Times New Roman"/>
              </a:rPr>
              <a:t> </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2) What was the type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was the combination of numerical and Categorical values.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3) What’s the complete flow you followed in this Project?</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Refer the Architecture section for this.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4) After the File validation what you do with incompatible file or files which didn’t pass the validation?</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Files like these are moved to the Achieve Folder and a list of these files has been shared with the client and we removed the bad data folder.</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5) How logs are managed?</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We are using different logs as per the steps that we follow in validation and modeling like validation log, database operation log, preprocessing log, model training log, etc..</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p:nvPr/>
        </p:nvSpPr>
        <p:spPr>
          <a:xfrm>
            <a:off x="184727" y="126838"/>
            <a:ext cx="11822545" cy="6407716"/>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6) What techniques were you using for data pre-processing?</a:t>
            </a:r>
            <a:endParaRPr sz="1800">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unwanted attributes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Visualizing relation of independent variables with each other and output variables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outliers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Cleaning data and imputing if null values are present. </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Converting categorical data into numeric values.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Scaling the data</a:t>
            </a:r>
            <a:endParaRPr/>
          </a:p>
          <a:p>
            <a:pPr marL="742950" marR="0" lvl="1" indent="-171450" algn="just" rtl="0">
              <a:lnSpc>
                <a:spcPct val="115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7) How training was done or what models were used?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Before diving the data in training and validation set we performed clustering over fit to divide the data into clusters.</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As per cluster the training and validation data were divided.</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The scaling was performed over training and validation data</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Algorithms like Linear regression, Gradient boost, Random forest and XGBoost were used .</a:t>
            </a:r>
            <a:endParaRPr/>
          </a:p>
          <a:p>
            <a:pPr marL="342900" marR="0" lvl="0" indent="-228600" algn="just" rtl="0">
              <a:lnSpc>
                <a:spcPct val="115000"/>
              </a:lnSpc>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8) How Prediction was done?</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testing files are shared by the client. We pass its data to the best model which we have saved in pickle format and get the prediction.</a:t>
            </a:r>
            <a:endParaRPr/>
          </a:p>
          <a:p>
            <a:pPr marL="0" marR="0" lvl="0" indent="0" algn="just"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9) Where the model was deployed?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When the model is ready, we deploy it in Heroku platform.  This model is an web application where user can enter the data and these data gets extracted in the backend and user gets the prediction result</a:t>
            </a:r>
            <a:r>
              <a:rPr lang="en-US" sz="18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300181" y="494933"/>
            <a:ext cx="11591637" cy="3792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Objective:</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0" marR="0" lvl="0" indent="0" algn="just" rtl="0">
              <a:lnSpc>
                <a:spcPct val="115000"/>
              </a:lnSpc>
              <a:spcBef>
                <a:spcPts val="0"/>
              </a:spcBef>
              <a:spcAft>
                <a:spcPts val="0"/>
              </a:spcAft>
              <a:buNone/>
            </a:pPr>
            <a:r>
              <a:rPr lang="en-US" sz="1800" b="0" i="0" u="none" strike="noStrike" cap="none">
                <a:solidFill>
                  <a:schemeClr val="dk1"/>
                </a:solidFill>
                <a:latin typeface="Calibri"/>
                <a:ea typeface="Calibri"/>
                <a:cs typeface="Calibri"/>
                <a:sym typeface="Calibri"/>
              </a:rPr>
              <a:t>The main goal of this project is to perform extensive Exploratory Data Analysis(EDA) on the Zomato Dataset and build an appropriate Machine Learning Model that will help various Zomato Restaurants to predict their respective Ratings based on certain features.</a:t>
            </a:r>
            <a:endParaRPr/>
          </a:p>
          <a:p>
            <a:pPr marL="0" marR="0" lvl="0" indent="0" algn="just" rtl="0">
              <a:lnSpc>
                <a:spcPct val="115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104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Benefits</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Detection the features heavily responsible for high ratings of restaurants.</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Gives better insight of ratings of the restaurant.</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Helps in easy flow for  identifying ratings of restaurants.</a:t>
            </a:r>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Manual inspection of what action needed to hike the ratings.</a:t>
            </a: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p:nvPr/>
        </p:nvSpPr>
        <p:spPr>
          <a:xfrm>
            <a:off x="2602523" y="2603441"/>
            <a:ext cx="7047914"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cap="none" dirty="0">
                <a:solidFill>
                  <a:srgbClr val="E99A92"/>
                </a:solidFill>
                <a:latin typeface="Rockwell"/>
                <a:ea typeface="Rockwell"/>
                <a:cs typeface="Rockwell"/>
                <a:sym typeface="Rockwell"/>
              </a:rPr>
              <a:t>Thank You</a:t>
            </a:r>
            <a:endParaRPr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3"/>
          <p:cNvGraphicFramePr/>
          <p:nvPr/>
        </p:nvGraphicFramePr>
        <p:xfrm>
          <a:off x="1052804" y="1775037"/>
          <a:ext cx="10086400" cy="4413613"/>
        </p:xfrm>
        <a:graphic>
          <a:graphicData uri="http://schemas.openxmlformats.org/drawingml/2006/table">
            <a:tbl>
              <a:tblPr firstRow="1" firstCol="1" bandRow="1">
                <a:noFill/>
                <a:tableStyleId>{E24BC74B-AC4A-40E0-A855-9A37D8EAE4CD}</a:tableStyleId>
              </a:tblPr>
              <a:tblGrid>
                <a:gridCol w="2158700">
                  <a:extLst>
                    <a:ext uri="{9D8B030D-6E8A-4147-A177-3AD203B41FA5}">
                      <a16:colId xmlns:a16="http://schemas.microsoft.com/office/drawing/2014/main" val="20000"/>
                    </a:ext>
                  </a:extLst>
                </a:gridCol>
                <a:gridCol w="1007925">
                  <a:extLst>
                    <a:ext uri="{9D8B030D-6E8A-4147-A177-3AD203B41FA5}">
                      <a16:colId xmlns:a16="http://schemas.microsoft.com/office/drawing/2014/main" val="20001"/>
                    </a:ext>
                  </a:extLst>
                </a:gridCol>
                <a:gridCol w="6919775">
                  <a:extLst>
                    <a:ext uri="{9D8B030D-6E8A-4147-A177-3AD203B41FA5}">
                      <a16:colId xmlns:a16="http://schemas.microsoft.com/office/drawing/2014/main" val="20002"/>
                    </a:ext>
                  </a:extLst>
                </a:gridCol>
              </a:tblGrid>
              <a:tr h="526400">
                <a:tc>
                  <a:txBody>
                    <a:bodyPr/>
                    <a:lstStyle/>
                    <a:p>
                      <a:pPr marL="6350" marR="0" lvl="0" indent="-6350" algn="just" rtl="0">
                        <a:lnSpc>
                          <a:spcPct val="103000"/>
                        </a:lnSpc>
                        <a:spcBef>
                          <a:spcPts val="0"/>
                        </a:spcBef>
                        <a:spcAft>
                          <a:spcPts val="0"/>
                        </a:spcAft>
                        <a:buNone/>
                      </a:pPr>
                      <a:r>
                        <a:rPr lang="en-US" sz="1400" u="none" strike="noStrike" cap="none"/>
                        <a:t>Name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Data Type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Description</a:t>
                      </a:r>
                      <a:endParaRPr sz="1400" u="none" strike="noStrike" cap="none">
                        <a:solidFill>
                          <a:schemeClr val="lt1"/>
                        </a:solidFill>
                        <a:latin typeface="Calibri"/>
                        <a:ea typeface="Calibri"/>
                        <a:cs typeface="Calibri"/>
                        <a:sym typeface="Calibri"/>
                      </a:endParaRPr>
                    </a:p>
                  </a:txBody>
                  <a:tcPr marL="66125" marR="66125" marT="0" marB="0"/>
                </a:tc>
                <a:extLst>
                  <a:ext uri="{0D108BD9-81ED-4DB2-BD59-A6C34878D82A}">
                    <a16:rowId xmlns:a16="http://schemas.microsoft.com/office/drawing/2014/main" val="10000"/>
                  </a:ext>
                </a:extLst>
              </a:tr>
              <a:tr h="55660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online_order</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whether online ordering is available in the restaurant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1"/>
                  </a:ext>
                </a:extLst>
              </a:tr>
              <a:tr h="4433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book_table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table book option available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2"/>
                  </a:ext>
                </a:extLst>
              </a:tr>
              <a:tr h="4497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votes</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total number of rating for the restaurant as of the above mentioned date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3"/>
                  </a:ext>
                </a:extLst>
              </a:tr>
              <a:tr h="8609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rest_type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restaurant type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4"/>
                  </a:ext>
                </a:extLst>
              </a:tr>
              <a:tr h="5704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location</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String</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the neighborhood in which the restaurant is located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5"/>
                  </a:ext>
                </a:extLst>
              </a:tr>
              <a:tr h="9009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cost</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Float</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cost of food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6"/>
                  </a:ext>
                </a:extLst>
              </a:tr>
            </a:tbl>
          </a:graphicData>
        </a:graphic>
      </p:graphicFrame>
      <p:sp>
        <p:nvSpPr>
          <p:cNvPr id="116" name="Google Shape;116;p3"/>
          <p:cNvSpPr txBox="1"/>
          <p:nvPr/>
        </p:nvSpPr>
        <p:spPr>
          <a:xfrm>
            <a:off x="369455" y="112880"/>
            <a:ext cx="11176000" cy="1363578"/>
          </a:xfrm>
          <a:prstGeom prst="rect">
            <a:avLst/>
          </a:prstGeom>
          <a:noFill/>
          <a:ln>
            <a:noFill/>
          </a:ln>
        </p:spPr>
        <p:txBody>
          <a:bodyPr spcFirstLastPara="1" wrap="square" lIns="91425" tIns="45700" rIns="91425" bIns="45700" anchor="t" anchorCtr="0">
            <a:spAutoFit/>
          </a:bodyPr>
          <a:lstStyle/>
          <a:p>
            <a:pPr marL="6350" marR="0" lvl="0" indent="-6350" algn="l" rtl="0">
              <a:lnSpc>
                <a:spcPct val="103000"/>
              </a:lnSpc>
              <a:spcBef>
                <a:spcPts val="0"/>
              </a:spcBef>
              <a:spcAft>
                <a:spcPts val="0"/>
              </a:spcAft>
              <a:buNone/>
            </a:pPr>
            <a:r>
              <a:rPr lang="en-US" sz="2200" b="1" i="0" u="none" strike="noStrike" cap="none">
                <a:solidFill>
                  <a:srgbClr val="69240B"/>
                </a:solidFill>
                <a:latin typeface="Times New Roman"/>
                <a:ea typeface="Times New Roman"/>
                <a:cs typeface="Times New Roman"/>
                <a:sym typeface="Times New Roman"/>
              </a:rPr>
              <a:t>Data Description</a:t>
            </a:r>
            <a:endParaRPr sz="2200" b="0" i="0" u="none" strike="noStrike" cap="none">
              <a:solidFill>
                <a:srgbClr val="69240B"/>
              </a:solidFill>
              <a:latin typeface="Times New Roman"/>
              <a:ea typeface="Times New Roman"/>
              <a:cs typeface="Times New Roman"/>
              <a:sym typeface="Times New Roman"/>
            </a:endParaRPr>
          </a:p>
          <a:p>
            <a:pPr marL="6350" marR="0" lvl="0" indent="-6350" algn="just" rtl="0">
              <a:lnSpc>
                <a:spcPct val="103000"/>
              </a:lnSpc>
              <a:spcBef>
                <a:spcPts val="630"/>
              </a:spcBef>
              <a:spcAft>
                <a:spcPts val="0"/>
              </a:spcAft>
              <a:buNone/>
            </a:pPr>
            <a:r>
              <a:rPr lang="en-US" sz="1800" b="0" i="0" u="none" strike="noStrike" cap="none">
                <a:solidFill>
                  <a:srgbClr val="000000"/>
                </a:solidFill>
                <a:latin typeface="Calibri"/>
                <a:ea typeface="Calibri"/>
                <a:cs typeface="Calibri"/>
                <a:sym typeface="Calibri"/>
              </a:rPr>
              <a:t>Given is the variable name, variable type, the measurement unit, and a brief description. The restaurant rating prediction is the regression problem. The order of this listing corresponds to the order of numerals along the rows of the database.</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p:nvPr/>
        </p:nvSpPr>
        <p:spPr>
          <a:xfrm>
            <a:off x="480291" y="361787"/>
            <a:ext cx="6096000" cy="470000"/>
          </a:xfrm>
          <a:prstGeom prst="rect">
            <a:avLst/>
          </a:prstGeom>
          <a:noFill/>
          <a:ln>
            <a:noFill/>
          </a:ln>
        </p:spPr>
        <p:txBody>
          <a:bodyPr spcFirstLastPara="1" wrap="square" lIns="91425" tIns="45700" rIns="91425" bIns="45700" anchor="t" anchorCtr="0">
            <a:spAutoFit/>
          </a:bodyPr>
          <a:lstStyle/>
          <a:p>
            <a:pPr marL="6350" marR="0" lvl="0" indent="-6350" algn="l" rtl="0">
              <a:lnSpc>
                <a:spcPct val="107000"/>
              </a:lnSpc>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1800" b="1" i="0" u="none" strike="noStrike" cap="none">
                <a:solidFill>
                  <a:srgbClr val="2F5496"/>
                </a:solidFill>
                <a:latin typeface="Calibri"/>
                <a:ea typeface="Calibri"/>
                <a:cs typeface="Calibri"/>
                <a:sym typeface="Calibri"/>
              </a:rPr>
              <a:t> </a:t>
            </a:r>
            <a:endParaRPr sz="1800" b="1" i="0" u="none" strike="noStrike" cap="none">
              <a:solidFill>
                <a:srgbClr val="2F5496"/>
              </a:solidFill>
              <a:latin typeface="Calibri"/>
              <a:ea typeface="Calibri"/>
              <a:cs typeface="Calibri"/>
              <a:sym typeface="Calibri"/>
            </a:endParaRPr>
          </a:p>
        </p:txBody>
      </p:sp>
      <p:pic>
        <p:nvPicPr>
          <p:cNvPr id="122" name="Google Shape;122;p4"/>
          <p:cNvPicPr preferRelativeResize="0"/>
          <p:nvPr/>
        </p:nvPicPr>
        <p:blipFill>
          <a:blip r:embed="rId3">
            <a:alphaModFix/>
          </a:blip>
          <a:stretch>
            <a:fillRect/>
          </a:stretch>
        </p:blipFill>
        <p:spPr>
          <a:xfrm>
            <a:off x="1300200" y="914400"/>
            <a:ext cx="9315425" cy="568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p:nvPr/>
        </p:nvSpPr>
        <p:spPr>
          <a:xfrm>
            <a:off x="120074" y="277153"/>
            <a:ext cx="56341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2400" b="1" i="0" u="none" strike="noStrike" cap="none">
                <a:solidFill>
                  <a:schemeClr val="dk1"/>
                </a:solidFill>
                <a:latin typeface="Times New Roman"/>
                <a:ea typeface="Times New Roman"/>
                <a:cs typeface="Times New Roman"/>
                <a:sym typeface="Times New Roman"/>
              </a:rPr>
              <a:t> </a:t>
            </a:r>
            <a:r>
              <a:rPr lang="en-US" sz="2400" b="1" i="0" u="none" strike="noStrike" cap="none">
                <a:solidFill>
                  <a:srgbClr val="69240B"/>
                </a:solidFill>
                <a:latin typeface="Times New Roman"/>
                <a:ea typeface="Times New Roman"/>
                <a:cs typeface="Times New Roman"/>
                <a:sym typeface="Times New Roman"/>
              </a:rPr>
              <a:t>Description</a:t>
            </a:r>
            <a:endParaRPr/>
          </a:p>
        </p:txBody>
      </p:sp>
      <p:sp>
        <p:nvSpPr>
          <p:cNvPr id="128" name="Google Shape;128;p5"/>
          <p:cNvSpPr txBox="1"/>
          <p:nvPr/>
        </p:nvSpPr>
        <p:spPr>
          <a:xfrm>
            <a:off x="361561" y="880197"/>
            <a:ext cx="1165626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Rockwell"/>
                <a:ea typeface="Rockwell"/>
                <a:cs typeface="Rockwell"/>
                <a:sym typeface="Rockwell"/>
              </a:rPr>
              <a:t>3.1 Data Description</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Given is the variable name, variable type, the measurement unit, and a brief description. The Restaurants rating prediction is the regression problem. The order of this listing corresponds to the order of numerals along the rows of the database.</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3.2 Data Gathering</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graphicFrame>
        <p:nvGraphicFramePr>
          <p:cNvPr id="129" name="Google Shape;129;p5"/>
          <p:cNvGraphicFramePr/>
          <p:nvPr/>
        </p:nvGraphicFramePr>
        <p:xfrm>
          <a:off x="3949959" y="1968759"/>
          <a:ext cx="4718175" cy="4823900"/>
        </p:xfrm>
        <a:graphic>
          <a:graphicData uri="http://schemas.openxmlformats.org/drawingml/2006/table">
            <a:tbl>
              <a:tblPr firstRow="1" firstCol="1" bandRow="1">
                <a:noFill/>
                <a:tableStyleId>{E24BC74B-AC4A-40E0-A855-9A37D8EAE4CD}</a:tableStyleId>
              </a:tblPr>
              <a:tblGrid>
                <a:gridCol w="1748825">
                  <a:extLst>
                    <a:ext uri="{9D8B030D-6E8A-4147-A177-3AD203B41FA5}">
                      <a16:colId xmlns:a16="http://schemas.microsoft.com/office/drawing/2014/main" val="20000"/>
                    </a:ext>
                  </a:extLst>
                </a:gridCol>
                <a:gridCol w="742200">
                  <a:extLst>
                    <a:ext uri="{9D8B030D-6E8A-4147-A177-3AD203B41FA5}">
                      <a16:colId xmlns:a16="http://schemas.microsoft.com/office/drawing/2014/main" val="20001"/>
                    </a:ext>
                  </a:extLst>
                </a:gridCol>
                <a:gridCol w="2227150">
                  <a:extLst>
                    <a:ext uri="{9D8B030D-6E8A-4147-A177-3AD203B41FA5}">
                      <a16:colId xmlns:a16="http://schemas.microsoft.com/office/drawing/2014/main" val="20002"/>
                    </a:ext>
                  </a:extLst>
                </a:gridCol>
              </a:tblGrid>
              <a:tr h="283650">
                <a:tc>
                  <a:txBody>
                    <a:bodyPr/>
                    <a:lstStyle/>
                    <a:p>
                      <a:pPr marL="6350" marR="0" lvl="0" indent="-6350" algn="ctr" rtl="0">
                        <a:lnSpc>
                          <a:spcPct val="103000"/>
                        </a:lnSpc>
                        <a:spcBef>
                          <a:spcPts val="0"/>
                        </a:spcBef>
                        <a:spcAft>
                          <a:spcPts val="0"/>
                        </a:spcAft>
                        <a:buNone/>
                      </a:pPr>
                      <a:r>
                        <a:rPr lang="en-US" sz="9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Data 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Measurement</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0"/>
                  </a:ext>
                </a:extLst>
              </a:tr>
              <a:tr h="285775">
                <a:tc>
                  <a:txBody>
                    <a:bodyPr/>
                    <a:lstStyle/>
                    <a:p>
                      <a:pPr marL="6350" marR="0" lvl="0" indent="-6350" algn="just" rtl="0">
                        <a:lnSpc>
                          <a:spcPct val="103000"/>
                        </a:lnSpc>
                        <a:spcBef>
                          <a:spcPts val="0"/>
                        </a:spcBef>
                        <a:spcAft>
                          <a:spcPts val="0"/>
                        </a:spcAft>
                        <a:buNone/>
                      </a:pPr>
                      <a:r>
                        <a:rPr lang="en-US" sz="700" u="none" strike="noStrike" cap="none"/>
                        <a:t>url</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URL of the restaurant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1"/>
                  </a:ext>
                </a:extLst>
              </a:tr>
              <a:tr h="227450">
                <a:tc>
                  <a:txBody>
                    <a:bodyPr/>
                    <a:lstStyle/>
                    <a:p>
                      <a:pPr marL="6350" marR="0" lvl="0" indent="-6350" algn="just" rtl="0">
                        <a:lnSpc>
                          <a:spcPct val="103000"/>
                        </a:lnSpc>
                        <a:spcBef>
                          <a:spcPts val="0"/>
                        </a:spcBef>
                        <a:spcAft>
                          <a:spcPts val="0"/>
                        </a:spcAft>
                        <a:buNone/>
                      </a:pPr>
                      <a:r>
                        <a:rPr lang="en-US" sz="700" u="none" strike="noStrike" cap="none"/>
                        <a:t>address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Address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2"/>
                  </a:ext>
                </a:extLst>
              </a:tr>
              <a:tr h="230650">
                <a:tc>
                  <a:txBody>
                    <a:bodyPr/>
                    <a:lstStyle/>
                    <a:p>
                      <a:pPr marL="6350" marR="0" lvl="0" indent="-6350" algn="just" rtl="0">
                        <a:lnSpc>
                          <a:spcPct val="103000"/>
                        </a:lnSpc>
                        <a:spcBef>
                          <a:spcPts val="0"/>
                        </a:spcBef>
                        <a:spcAft>
                          <a:spcPts val="0"/>
                        </a:spcAft>
                        <a:buNone/>
                      </a:pPr>
                      <a:r>
                        <a:rPr lang="en-US" sz="7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700" u="none" strike="noStrike" cap="none"/>
                        <a:t>Name of the </a:t>
                      </a:r>
                      <a:r>
                        <a:rPr lang="en-US" sz="800" u="none" strike="noStrike" cap="none"/>
                        <a:t>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3"/>
                  </a:ext>
                </a:extLst>
              </a:tr>
              <a:tr h="285775">
                <a:tc>
                  <a:txBody>
                    <a:bodyPr/>
                    <a:lstStyle/>
                    <a:p>
                      <a:pPr marL="6350" marR="0" lvl="0" indent="-6350" algn="just" rtl="0">
                        <a:lnSpc>
                          <a:spcPct val="103000"/>
                        </a:lnSpc>
                        <a:spcBef>
                          <a:spcPts val="0"/>
                        </a:spcBef>
                        <a:spcAft>
                          <a:spcPts val="0"/>
                        </a:spcAft>
                        <a:buNone/>
                      </a:pPr>
                      <a:r>
                        <a:rPr lang="en-US" sz="700" u="none" strike="noStrike" cap="none"/>
                        <a:t>online_order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Online order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4"/>
                  </a:ext>
                </a:extLst>
              </a:tr>
              <a:tr h="285775">
                <a:tc>
                  <a:txBody>
                    <a:bodyPr/>
                    <a:lstStyle/>
                    <a:p>
                      <a:pPr marL="6350" marR="0" lvl="0" indent="-6350" algn="just" rtl="0">
                        <a:lnSpc>
                          <a:spcPct val="103000"/>
                        </a:lnSpc>
                        <a:spcBef>
                          <a:spcPts val="0"/>
                        </a:spcBef>
                        <a:spcAft>
                          <a:spcPts val="0"/>
                        </a:spcAft>
                        <a:buNone/>
                      </a:pPr>
                      <a:r>
                        <a:rPr lang="en-US" sz="700" u="none" strike="noStrike" cap="none"/>
                        <a:t>book_table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Table Booking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5"/>
                  </a:ext>
                </a:extLst>
              </a:tr>
              <a:tr h="225300">
                <a:tc>
                  <a:txBody>
                    <a:bodyPr/>
                    <a:lstStyle/>
                    <a:p>
                      <a:pPr marL="6350" marR="0" lvl="0" indent="-6350" algn="just" rtl="0">
                        <a:lnSpc>
                          <a:spcPct val="103000"/>
                        </a:lnSpc>
                        <a:spcBef>
                          <a:spcPts val="0"/>
                        </a:spcBef>
                        <a:spcAft>
                          <a:spcPts val="0"/>
                        </a:spcAft>
                        <a:buNone/>
                      </a:pPr>
                      <a:r>
                        <a:rPr lang="en-US" sz="700" u="none" strike="noStrike" cap="none"/>
                        <a:t>rate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Rating of the restaurents.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6"/>
                  </a:ext>
                </a:extLst>
              </a:tr>
              <a:tr h="228525">
                <a:tc>
                  <a:txBody>
                    <a:bodyPr/>
                    <a:lstStyle/>
                    <a:p>
                      <a:pPr marL="6350" marR="0" lvl="0" indent="-6350" algn="just" rtl="0">
                        <a:lnSpc>
                          <a:spcPct val="103000"/>
                        </a:lnSpc>
                        <a:spcBef>
                          <a:spcPts val="0"/>
                        </a:spcBef>
                        <a:spcAft>
                          <a:spcPts val="0"/>
                        </a:spcAft>
                        <a:buNone/>
                      </a:pPr>
                      <a:r>
                        <a:rPr lang="en-US" sz="700" u="none" strike="noStrike" cap="none"/>
                        <a:t>votes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Total number of votes restaurants have.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7"/>
                  </a:ext>
                </a:extLst>
              </a:tr>
              <a:tr h="231725">
                <a:tc>
                  <a:txBody>
                    <a:bodyPr/>
                    <a:lstStyle/>
                    <a:p>
                      <a:pPr marL="6350" marR="0" lvl="0" indent="-6350" algn="just" rtl="0">
                        <a:lnSpc>
                          <a:spcPct val="103000"/>
                        </a:lnSpc>
                        <a:spcBef>
                          <a:spcPts val="0"/>
                        </a:spcBef>
                        <a:spcAft>
                          <a:spcPts val="0"/>
                        </a:spcAft>
                        <a:buNone/>
                      </a:pPr>
                      <a:r>
                        <a:rPr lang="en-US" sz="700" u="none" strike="noStrike" cap="none"/>
                        <a:t>phone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Integer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Phone number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8"/>
                  </a:ext>
                </a:extLst>
              </a:tr>
              <a:tr h="219950">
                <a:tc>
                  <a:txBody>
                    <a:bodyPr/>
                    <a:lstStyle/>
                    <a:p>
                      <a:pPr marL="6350" marR="0" lvl="0" indent="-6350" algn="just" rtl="0">
                        <a:lnSpc>
                          <a:spcPct val="103000"/>
                        </a:lnSpc>
                        <a:spcBef>
                          <a:spcPts val="0"/>
                        </a:spcBef>
                        <a:spcAft>
                          <a:spcPts val="0"/>
                        </a:spcAft>
                        <a:buNone/>
                      </a:pPr>
                      <a:r>
                        <a:rPr lang="en-US" sz="700" u="none" strike="noStrike" cap="none"/>
                        <a:t>location</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Location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9"/>
                  </a:ext>
                </a:extLst>
              </a:tr>
              <a:tr h="285775">
                <a:tc>
                  <a:txBody>
                    <a:bodyPr/>
                    <a:lstStyle/>
                    <a:p>
                      <a:pPr marL="6350" marR="0" lvl="0" indent="-6350" algn="just" rtl="0">
                        <a:lnSpc>
                          <a:spcPct val="103000"/>
                        </a:lnSpc>
                        <a:spcBef>
                          <a:spcPts val="0"/>
                        </a:spcBef>
                        <a:spcAft>
                          <a:spcPts val="0"/>
                        </a:spcAft>
                        <a:buNone/>
                      </a:pPr>
                      <a:r>
                        <a:rPr lang="en-US" sz="700" u="none" strike="noStrike" cap="none"/>
                        <a:t>rest_type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0"/>
                  </a:ext>
                </a:extLst>
              </a:tr>
              <a:tr h="285775">
                <a:tc>
                  <a:txBody>
                    <a:bodyPr/>
                    <a:lstStyle/>
                    <a:p>
                      <a:pPr marL="6350" marR="0" lvl="0" indent="-6350" algn="just" rtl="0">
                        <a:lnSpc>
                          <a:spcPct val="103000"/>
                        </a:lnSpc>
                        <a:spcBef>
                          <a:spcPts val="0"/>
                        </a:spcBef>
                        <a:spcAft>
                          <a:spcPts val="0"/>
                        </a:spcAft>
                        <a:buNone/>
                      </a:pPr>
                      <a:r>
                        <a:rPr lang="en-US" sz="700" u="none" strike="noStrike" cap="none"/>
                        <a:t>dish_liked</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most liked dishes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1"/>
                  </a:ext>
                </a:extLst>
              </a:tr>
              <a:tr h="431300">
                <a:tc>
                  <a:txBody>
                    <a:bodyPr/>
                    <a:lstStyle/>
                    <a:p>
                      <a:pPr marL="6350" marR="0" lvl="0" indent="-6350" algn="just" rtl="0">
                        <a:lnSpc>
                          <a:spcPct val="103000"/>
                        </a:lnSpc>
                        <a:spcBef>
                          <a:spcPts val="0"/>
                        </a:spcBef>
                        <a:spcAft>
                          <a:spcPts val="0"/>
                        </a:spcAft>
                        <a:buNone/>
                      </a:pPr>
                      <a:r>
                        <a:rPr lang="en-US" sz="700" u="none" strike="noStrike" cap="none"/>
                        <a:t>cuisines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continental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2"/>
                  </a:ext>
                </a:extLst>
              </a:tr>
              <a:tr h="285775">
                <a:tc>
                  <a:txBody>
                    <a:bodyPr/>
                    <a:lstStyle/>
                    <a:p>
                      <a:pPr marL="6350" marR="0" lvl="0" indent="-6350" algn="just" rtl="0">
                        <a:lnSpc>
                          <a:spcPct val="103000"/>
                        </a:lnSpc>
                        <a:spcBef>
                          <a:spcPts val="0"/>
                        </a:spcBef>
                        <a:spcAft>
                          <a:spcPts val="0"/>
                        </a:spcAft>
                        <a:buNone/>
                      </a:pPr>
                      <a:r>
                        <a:rPr lang="en-US" sz="700" u="none" strike="noStrike" cap="none"/>
                        <a:t>approx_cost(for two people)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approximate cost for two people.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3"/>
                  </a:ext>
                </a:extLst>
              </a:tr>
              <a:tr h="229575">
                <a:tc>
                  <a:txBody>
                    <a:bodyPr/>
                    <a:lstStyle/>
                    <a:p>
                      <a:pPr marL="6350" marR="0" lvl="0" indent="-6350" algn="just" rtl="0">
                        <a:lnSpc>
                          <a:spcPct val="103000"/>
                        </a:lnSpc>
                        <a:spcBef>
                          <a:spcPts val="0"/>
                        </a:spcBef>
                        <a:spcAft>
                          <a:spcPts val="0"/>
                        </a:spcAft>
                        <a:buNone/>
                      </a:pPr>
                      <a:r>
                        <a:rPr lang="en-US" sz="700" u="none" strike="noStrike" cap="none"/>
                        <a:t>reviews_list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Review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4"/>
                  </a:ext>
                </a:extLst>
              </a:tr>
              <a:tr h="229575">
                <a:tc>
                  <a:txBody>
                    <a:bodyPr/>
                    <a:lstStyle/>
                    <a:p>
                      <a:pPr marL="6350" marR="0" lvl="0" indent="-6350" algn="just" rtl="0">
                        <a:lnSpc>
                          <a:spcPct val="103000"/>
                        </a:lnSpc>
                        <a:spcBef>
                          <a:spcPts val="0"/>
                        </a:spcBef>
                        <a:spcAft>
                          <a:spcPts val="0"/>
                        </a:spcAft>
                        <a:buNone/>
                      </a:pPr>
                      <a:r>
                        <a:rPr lang="en-US" sz="700" u="none" strike="noStrike" cap="none"/>
                        <a:t>menu_item</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List of menu items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5"/>
                  </a:ext>
                </a:extLst>
              </a:tr>
              <a:tr h="285775">
                <a:tc>
                  <a:txBody>
                    <a:bodyPr/>
                    <a:lstStyle/>
                    <a:p>
                      <a:pPr marL="6350" marR="0" lvl="0" indent="-6350" algn="just" rtl="0">
                        <a:lnSpc>
                          <a:spcPct val="103000"/>
                        </a:lnSpc>
                        <a:spcBef>
                          <a:spcPts val="0"/>
                        </a:spcBef>
                        <a:spcAft>
                          <a:spcPts val="0"/>
                        </a:spcAft>
                        <a:buNone/>
                      </a:pPr>
                      <a:r>
                        <a:rPr lang="en-US" sz="700" u="none" strike="noStrike" cap="none"/>
                        <a:t>listed_in(type)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Type of dinning style is listed in this column.</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6"/>
                  </a:ext>
                </a:extLst>
              </a:tr>
              <a:tr h="285775">
                <a:tc>
                  <a:txBody>
                    <a:bodyPr/>
                    <a:lstStyle/>
                    <a:p>
                      <a:pPr marL="6350" marR="0" lvl="0" indent="-6350" algn="just" rtl="0">
                        <a:lnSpc>
                          <a:spcPct val="103000"/>
                        </a:lnSpc>
                        <a:spcBef>
                          <a:spcPts val="0"/>
                        </a:spcBef>
                        <a:spcAft>
                          <a:spcPts val="0"/>
                        </a:spcAft>
                        <a:buNone/>
                      </a:pPr>
                      <a:r>
                        <a:rPr lang="en-US" sz="700" u="none" strike="noStrike" cap="none"/>
                        <a:t>listed_in(city)</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City in which restaurant is present is listed here.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p:nvPr/>
        </p:nvSpPr>
        <p:spPr>
          <a:xfrm>
            <a:off x="305178" y="640890"/>
            <a:ext cx="11425381" cy="5998052"/>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b="1">
                <a:solidFill>
                  <a:schemeClr val="dk1"/>
                </a:solidFill>
                <a:latin typeface="Rockwell"/>
                <a:ea typeface="Rockwell"/>
                <a:cs typeface="Rockwell"/>
                <a:sym typeface="Rockwell"/>
              </a:rPr>
              <a:t>3.2 Data Gathering</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Data source: </a:t>
            </a:r>
            <a:r>
              <a:rPr lang="en-US" sz="1800" u="sng">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https://www.kaggle.com/himanshupoddar/zomato-bangalore-restaurants</a:t>
            </a:r>
            <a:r>
              <a:rPr lang="en-US" sz="1800">
                <a:solidFill>
                  <a:srgbClr val="000000"/>
                </a:solidFill>
                <a:latin typeface="Calibri"/>
                <a:ea typeface="Calibri"/>
                <a:cs typeface="Calibri"/>
                <a:sym typeface="Calibri"/>
              </a:rPr>
              <a:t> Train and Test data are stored in .csv format.</a:t>
            </a:r>
            <a:endParaRPr sz="1800">
              <a:solidFill>
                <a:srgbClr val="000000"/>
              </a:solidFill>
              <a:latin typeface="Calibri"/>
              <a:ea typeface="Calibri"/>
              <a:cs typeface="Calibri"/>
              <a:sym typeface="Calibri"/>
            </a:endParaRPr>
          </a:p>
          <a:p>
            <a:pPr marL="0" marR="0" lvl="0" indent="0" algn="just" rtl="0">
              <a:lnSpc>
                <a:spcPct val="107000"/>
              </a:lnSpc>
              <a:spcBef>
                <a:spcPts val="630"/>
              </a:spcBef>
              <a:spcAft>
                <a:spcPts val="0"/>
              </a:spcAft>
              <a:buNone/>
            </a:pPr>
            <a:r>
              <a:rPr lang="en-US" sz="1800" b="1">
                <a:solidFill>
                  <a:srgbClr val="000000"/>
                </a:solidFill>
                <a:latin typeface="Calibri"/>
                <a:ea typeface="Calibri"/>
                <a:cs typeface="Calibri"/>
                <a:sym typeface="Calibri"/>
              </a:rPr>
              <a:t> </a:t>
            </a:r>
            <a:endParaRPr sz="1800" b="1">
              <a:solidFill>
                <a:schemeClr val="dk1"/>
              </a:solidFill>
              <a:latin typeface="Rockwell"/>
              <a:ea typeface="Rockwell"/>
              <a:cs typeface="Rockwell"/>
              <a:sym typeface="Rockwell"/>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3.3 Raw Data Validation</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After data is loaded, various types of validation are required before we proceed further with any operation. Validations like checking for zero standard deviation for all the columns, checking for complete missing values in any columns, etc. These are required because The attributes which contain these are of no use. It will not play role in contributing to the sales of an item from respective outlets.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r>
              <a:rPr lang="en-US" sz="1800">
                <a:solidFill>
                  <a:srgbClr val="000000"/>
                </a:solidFill>
                <a:latin typeface="Calibri"/>
                <a:ea typeface="Calibri"/>
                <a:cs typeface="Calibri"/>
                <a:sym typeface="Calibri"/>
              </a:rPr>
              <a:t>Like if any attribute is having zero standard deviation, it means that’s all the values are the same, its mean is zero. This indicates that either the sale is increasing or decrease that attribute will remain the same. Similarly, if any attribute is having full missing values, then there is no use in taking that attribute into an account for operation. It’s unnecessary increasing the chances of dimensionality curse.</a:t>
            </a:r>
            <a:endParaRPr/>
          </a:p>
          <a:p>
            <a:pPr marL="234950" marR="0" lvl="0" indent="-6350" algn="l" rtl="0">
              <a:lnSpc>
                <a:spcPct val="107000"/>
              </a:lnSpc>
              <a:spcBef>
                <a:spcPts val="630"/>
              </a:spcBef>
              <a:spcAft>
                <a:spcPts val="0"/>
              </a:spcAft>
              <a:buNone/>
            </a:pPr>
            <a:endParaRPr sz="1800">
              <a:solidFill>
                <a:srgbClr val="000000"/>
              </a:solidFill>
              <a:latin typeface="Calibri"/>
              <a:ea typeface="Calibri"/>
              <a:cs typeface="Calibri"/>
              <a:sym typeface="Calibri"/>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3.4 Data Transformation</a:t>
            </a:r>
            <a:endParaRPr sz="1800" b="1">
              <a:solidFill>
                <a:schemeClr val="dk1"/>
              </a:solidFill>
              <a:latin typeface="Rockwell"/>
              <a:ea typeface="Rockwell"/>
              <a:cs typeface="Rockwell"/>
              <a:sym typeface="Rockwell"/>
            </a:endParaRPr>
          </a:p>
          <a:p>
            <a:pPr marL="6350" marR="0" lvl="0" indent="-6350" algn="l" rtl="0">
              <a:lnSpc>
                <a:spcPct val="103000"/>
              </a:lnSpc>
              <a:spcBef>
                <a:spcPts val="10"/>
              </a:spcBef>
              <a:spcAft>
                <a:spcPts val="0"/>
              </a:spcAft>
              <a:buNone/>
            </a:pPr>
            <a:r>
              <a:rPr lang="en-US" sz="1800">
                <a:solidFill>
                  <a:srgbClr val="000000"/>
                </a:solidFill>
                <a:latin typeface="Calibri"/>
                <a:ea typeface="Calibri"/>
                <a:cs typeface="Calibri"/>
                <a:sym typeface="Calibri"/>
              </a:rPr>
              <a:t>Before sending the data into the database, data transformation is required so that data are converted into such form with which it can easily insert into the database. Here, the ‘Item Weight’ and “Outlet Type’ attributes contain the missing values. So they are filled in both the train set as well as the test set with supported appropriate data types.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p:nvPr/>
        </p:nvSpPr>
        <p:spPr>
          <a:xfrm>
            <a:off x="503853" y="503854"/>
            <a:ext cx="11485984" cy="67403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3.5 Database Insertion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Both train and test data set are inserted into the database. Here MongoDB database is used to store the data set. Separate collections were created for both train and test sets.</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3.6 Export as `CSV` from Database</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From the database both the train and test data set are exported into the local system and stored into CSV files. Now this CSV file will have proceeded for further processing.</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3.7 Data Preprocessing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In data preprocessing all the processes required before sending the data for model building are performed. Like, here the rate column was having rating as eg:4.5/5, therefore we have removed /5 from the rating of the rate column. After that there were missing values in rate , cost , location and rest_type column which we have dropped.</a:t>
            </a:r>
            <a:endParaRPr/>
          </a:p>
          <a:p>
            <a:pPr marL="0" marR="0" lvl="0" indent="0" algn="l" rtl="0">
              <a:spcBef>
                <a:spcPts val="0"/>
              </a:spcBef>
              <a:spcAft>
                <a:spcPts val="0"/>
              </a:spcAft>
              <a:buNone/>
            </a:pPr>
            <a:endParaRPr sz="1800" b="1">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3.8 Feature Engineering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After preprocessing it was found that some of the attributes are not important to the item sales for the particular outlet. So those attributes are removed. Even level encoding is also performed to convert the categorical features into numerical features.</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3.9 Parameter Tuning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Parameters are tuned using Randomized searchCV. Two algorithms are used in this problem, Random Forest, and Extra tree regressor. The parameters of all these 2 algorithms are tunned and passed into the model.</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p:nvPr/>
        </p:nvSpPr>
        <p:spPr>
          <a:xfrm>
            <a:off x="634482" y="419878"/>
            <a:ext cx="11215396" cy="56323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3.10 Model Building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doing all kinds of preprocessing operations mention above and performing scaling and hyperparameter tuning, the data set is passed into all two models, Random Forest, and Extra tree regressor. It was found that Extra tree regressor performs best with the smallest RMSE value i.e and the highest R2 score equals 0.93. So ‘Extra tree regressor’ performed well in this problem.</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3.11 Model Saving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Model is saved using pickle library in `.pkl` format.</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3.12 Flask Setup for Data Extraction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saving the model, the API building process started using Flask. Web application creation was created here. Whatever the data user will enter and then that data will be extracted by the model to predict the prediction of sales, this is performed in this stage.</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3.13 GitHub</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whole project directory will be pushed into the GitHub repository.</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3.14 Deployment</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cloud environment was set up and the project was deployed from GitHub into the Heroku cloud platform.</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p:nvPr/>
        </p:nvSpPr>
        <p:spPr>
          <a:xfrm>
            <a:off x="107932" y="280342"/>
            <a:ext cx="11742323" cy="187743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69240B"/>
              </a:buClr>
              <a:buSzPts val="2400"/>
              <a:buFont typeface="Times New Roman"/>
              <a:buNone/>
            </a:pPr>
            <a:r>
              <a:rPr lang="en-US" sz="2400" b="1" i="0" u="sng" strike="noStrike" cap="none">
                <a:solidFill>
                  <a:srgbClr val="69240B"/>
                </a:solidFill>
                <a:latin typeface="Times New Roman"/>
                <a:ea typeface="Times New Roman"/>
                <a:cs typeface="Times New Roman"/>
                <a:sym typeface="Times New Roman"/>
              </a:rPr>
              <a:t>Data set description </a:t>
            </a:r>
            <a:endParaRPr/>
          </a:p>
          <a:p>
            <a:pPr marL="0" marR="0" lvl="0" indent="0" algn="l" rtl="0">
              <a:lnSpc>
                <a:spcPct val="100000"/>
              </a:lnSpc>
              <a:spcBef>
                <a:spcPts val="0"/>
              </a:spcBef>
              <a:spcAft>
                <a:spcPts val="0"/>
              </a:spcAft>
              <a:buClr>
                <a:schemeClr val="dk1"/>
              </a:buClr>
              <a:buSzPts val="2000"/>
              <a:buFont typeface="Rockwell"/>
              <a:buNone/>
            </a:pPr>
            <a:endParaRPr sz="20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Zomato collected data of various restaurants from bangalore city and showing ratings.</a:t>
            </a:r>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Using all the observations it is inferred what role certain properties of an item play and how they affect their sales. The dataset looks like as follow:</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0" name="Google Shape;150;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151" name="Google Shape;151;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52" name="Google Shape;152;p9"/>
          <p:cNvPicPr preferRelativeResize="0"/>
          <p:nvPr/>
        </p:nvPicPr>
        <p:blipFill rotWithShape="1">
          <a:blip r:embed="rId3">
            <a:alphaModFix/>
          </a:blip>
          <a:srcRect/>
          <a:stretch/>
        </p:blipFill>
        <p:spPr>
          <a:xfrm>
            <a:off x="341745" y="1933518"/>
            <a:ext cx="11742324" cy="2066884"/>
          </a:xfrm>
          <a:prstGeom prst="rect">
            <a:avLst/>
          </a:prstGeom>
          <a:noFill/>
          <a:ln>
            <a:noFill/>
          </a:ln>
        </p:spPr>
      </p:pic>
      <p:pic>
        <p:nvPicPr>
          <p:cNvPr id="153" name="Google Shape;153;p9"/>
          <p:cNvPicPr preferRelativeResize="0"/>
          <p:nvPr/>
        </p:nvPicPr>
        <p:blipFill rotWithShape="1">
          <a:blip r:embed="rId4">
            <a:alphaModFix/>
          </a:blip>
          <a:srcRect/>
          <a:stretch/>
        </p:blipFill>
        <p:spPr>
          <a:xfrm>
            <a:off x="2336636" y="4298982"/>
            <a:ext cx="4943475" cy="1840561"/>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TotalTime>
  <Words>2298</Words>
  <Application>Microsoft Office PowerPoint</Application>
  <PresentationFormat>Widescreen</PresentationFormat>
  <Paragraphs>193</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Calibri</vt:lpstr>
      <vt:lpstr>Noto Sans Symbols</vt:lpstr>
      <vt:lpstr>Rockwell</vt:lpstr>
      <vt:lpstr>Wingdings</vt:lpstr>
      <vt:lpstr>Arial Narrow</vt:lpstr>
      <vt:lpstr>Franklin Gothic Medium</vt:lpstr>
      <vt:lpstr>Arial</vt:lpstr>
      <vt:lpstr>Times New Roman</vt:lpstr>
      <vt:lpstr>Franklin Gothic Book</vt:lpstr>
      <vt:lpstr>Angles</vt:lpstr>
      <vt:lpstr>RESTAURANT RATING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RATING PREDICTION</dc:title>
  <dc:creator>Shivansh Jayara</dc:creator>
  <cp:lastModifiedBy>Rajeev Ranjan</cp:lastModifiedBy>
  <cp:revision>4</cp:revision>
  <dcterms:created xsi:type="dcterms:W3CDTF">2021-09-11T17:23:38Z</dcterms:created>
  <dcterms:modified xsi:type="dcterms:W3CDTF">2022-02-07T03:54:11Z</dcterms:modified>
</cp:coreProperties>
</file>