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1145" r:id="rId2"/>
    <p:sldId id="1147" r:id="rId3"/>
    <p:sldId id="1148" r:id="rId4"/>
    <p:sldId id="2141411225" r:id="rId5"/>
    <p:sldId id="1128" r:id="rId6"/>
    <p:sldId id="1131" r:id="rId7"/>
    <p:sldId id="1143" r:id="rId8"/>
    <p:sldId id="114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810974F-5179-58BC-2067-5991136FD246}" name="Katrin Manlik" initials="KM" userId="S::katrin.manlik@bayer.com::57af5e35-cf5b-4b16-a190-fe16f9438734" providerId="AD"/>
  <p188:author id="{BC41E96B-79FA-55D4-3E10-4B0B9440B044}" name="Hendrik Hogertz" initials="HH" userId="S::hendrik.hogertz@bayer.com::2722a657-0080-40cd-b856-9b39a34b876e"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7" autoAdjust="0"/>
    <p:restoredTop sz="94660"/>
  </p:normalViewPr>
  <p:slideViewPr>
    <p:cSldViewPr snapToGrid="0">
      <p:cViewPr varScale="1">
        <p:scale>
          <a:sx n="121" d="100"/>
          <a:sy n="121" d="100"/>
        </p:scale>
        <p:origin x="36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8/10/relationships/authors" Target="author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272558-CE2A-4D07-A61A-5D8617ACE94E}" type="doc">
      <dgm:prSet loTypeId="urn:microsoft.com/office/officeart/2008/layout/LinedList" loCatId="list" qsTypeId="urn:microsoft.com/office/officeart/2005/8/quickstyle/simple1" qsCatId="simple" csTypeId="urn:microsoft.com/office/officeart/2005/8/colors/accent3_2" csCatId="accent3" phldr="1"/>
      <dgm:spPr/>
      <dgm:t>
        <a:bodyPr/>
        <a:lstStyle/>
        <a:p>
          <a:endParaRPr lang="en-US"/>
        </a:p>
      </dgm:t>
    </dgm:pt>
    <dgm:pt modelId="{77388E27-0AB9-462D-88F9-5BF6A70987EA}">
      <dgm:prSet/>
      <dgm:spPr/>
      <dgm:t>
        <a:bodyPr/>
        <a:lstStyle/>
        <a:p>
          <a:r>
            <a:rPr lang="de-DE" dirty="0"/>
            <a:t>AND: </a:t>
          </a:r>
          <a:r>
            <a:rPr lang="de-DE" dirty="0" err="1"/>
            <a:t>Result</a:t>
          </a:r>
          <a:r>
            <a:rPr lang="de-DE" dirty="0"/>
            <a:t> </a:t>
          </a:r>
          <a:r>
            <a:rPr lang="de-DE" dirty="0" err="1"/>
            <a:t>is</a:t>
          </a:r>
          <a:r>
            <a:rPr lang="de-DE" dirty="0"/>
            <a:t> </a:t>
          </a:r>
          <a:r>
            <a:rPr lang="de-DE" dirty="0" err="1"/>
            <a:t>the</a:t>
          </a:r>
          <a:r>
            <a:rPr lang="de-DE" dirty="0"/>
            <a:t> </a:t>
          </a:r>
          <a:r>
            <a:rPr lang="de-DE" dirty="0" err="1"/>
            <a:t>intersection</a:t>
          </a:r>
          <a:r>
            <a:rPr lang="de-DE" dirty="0"/>
            <a:t> </a:t>
          </a:r>
          <a:r>
            <a:rPr lang="de-DE" dirty="0" err="1"/>
            <a:t>of</a:t>
          </a:r>
          <a:r>
            <a:rPr lang="de-DE" dirty="0"/>
            <a:t> all </a:t>
          </a:r>
          <a:r>
            <a:rPr lang="de-DE" dirty="0" err="1"/>
            <a:t>matches</a:t>
          </a:r>
          <a:endParaRPr lang="en-US" dirty="0"/>
        </a:p>
      </dgm:t>
    </dgm:pt>
    <dgm:pt modelId="{1D9B7B60-0684-43F3-B334-31326C22F753}" type="parTrans" cxnId="{6D02B564-42CA-48E2-92C5-3D118FE0B059}">
      <dgm:prSet/>
      <dgm:spPr/>
      <dgm:t>
        <a:bodyPr/>
        <a:lstStyle/>
        <a:p>
          <a:endParaRPr lang="en-US"/>
        </a:p>
      </dgm:t>
    </dgm:pt>
    <dgm:pt modelId="{D490636F-9203-47F9-A8C0-5D3766D18DAC}" type="sibTrans" cxnId="{6D02B564-42CA-48E2-92C5-3D118FE0B059}">
      <dgm:prSet/>
      <dgm:spPr/>
      <dgm:t>
        <a:bodyPr/>
        <a:lstStyle/>
        <a:p>
          <a:endParaRPr lang="en-US"/>
        </a:p>
      </dgm:t>
    </dgm:pt>
    <dgm:pt modelId="{7F15EABD-5326-4BC6-97A8-47B6DEB83154}">
      <dgm:prSet/>
      <dgm:spPr/>
      <dgm:t>
        <a:bodyPr/>
        <a:lstStyle/>
        <a:p>
          <a:r>
            <a:rPr lang="de-DE" dirty="0"/>
            <a:t>OR: </a:t>
          </a:r>
          <a:r>
            <a:rPr lang="de-DE" dirty="0" err="1"/>
            <a:t>Result</a:t>
          </a:r>
          <a:r>
            <a:rPr lang="de-DE" dirty="0"/>
            <a:t> </a:t>
          </a:r>
          <a:r>
            <a:rPr lang="de-DE" dirty="0" err="1"/>
            <a:t>is</a:t>
          </a:r>
          <a:r>
            <a:rPr lang="de-DE" dirty="0"/>
            <a:t> </a:t>
          </a:r>
          <a:r>
            <a:rPr lang="de-DE" dirty="0" err="1"/>
            <a:t>the</a:t>
          </a:r>
          <a:r>
            <a:rPr lang="de-DE" dirty="0"/>
            <a:t> </a:t>
          </a:r>
          <a:r>
            <a:rPr lang="de-DE" dirty="0" err="1"/>
            <a:t>union</a:t>
          </a:r>
          <a:r>
            <a:rPr lang="de-DE" dirty="0"/>
            <a:t> </a:t>
          </a:r>
          <a:r>
            <a:rPr lang="de-DE" dirty="0" err="1"/>
            <a:t>of</a:t>
          </a:r>
          <a:r>
            <a:rPr lang="de-DE" dirty="0"/>
            <a:t> all </a:t>
          </a:r>
          <a:r>
            <a:rPr lang="de-DE" dirty="0" err="1"/>
            <a:t>matches</a:t>
          </a:r>
          <a:r>
            <a:rPr lang="de-DE" dirty="0"/>
            <a:t>.</a:t>
          </a:r>
          <a:endParaRPr lang="en-US" dirty="0"/>
        </a:p>
      </dgm:t>
    </dgm:pt>
    <dgm:pt modelId="{B631AA63-B55F-4A50-9FD2-8FB91D9731A6}" type="parTrans" cxnId="{A046A8C2-4A11-424A-B67E-594876CEA6B5}">
      <dgm:prSet/>
      <dgm:spPr/>
      <dgm:t>
        <a:bodyPr/>
        <a:lstStyle/>
        <a:p>
          <a:endParaRPr lang="en-US"/>
        </a:p>
      </dgm:t>
    </dgm:pt>
    <dgm:pt modelId="{7683B8A7-9071-49C4-9097-CE9F1E2E3386}" type="sibTrans" cxnId="{A046A8C2-4A11-424A-B67E-594876CEA6B5}">
      <dgm:prSet/>
      <dgm:spPr/>
      <dgm:t>
        <a:bodyPr/>
        <a:lstStyle/>
        <a:p>
          <a:endParaRPr lang="en-US"/>
        </a:p>
      </dgm:t>
    </dgm:pt>
    <dgm:pt modelId="{700F03FB-14B3-45E3-83E8-26E3EC6E5CAE}">
      <dgm:prSet/>
      <dgm:spPr/>
      <dgm:t>
        <a:bodyPr/>
        <a:lstStyle/>
        <a:p>
          <a:r>
            <a:rPr lang="de-DE" dirty="0"/>
            <a:t>NOT: </a:t>
          </a:r>
          <a:r>
            <a:rPr lang="de-DE" dirty="0" err="1"/>
            <a:t>Used</a:t>
          </a:r>
          <a:r>
            <a:rPr lang="de-DE" dirty="0"/>
            <a:t> </a:t>
          </a:r>
          <a:r>
            <a:rPr lang="de-DE" dirty="0" err="1"/>
            <a:t>to</a:t>
          </a:r>
          <a:r>
            <a:rPr lang="de-DE" dirty="0"/>
            <a:t> </a:t>
          </a:r>
          <a:r>
            <a:rPr lang="de-DE" dirty="0" err="1"/>
            <a:t>negate</a:t>
          </a:r>
          <a:r>
            <a:rPr lang="de-DE" dirty="0"/>
            <a:t>/</a:t>
          </a:r>
          <a:r>
            <a:rPr lang="de-DE" dirty="0" err="1"/>
            <a:t>invert</a:t>
          </a:r>
          <a:r>
            <a:rPr lang="de-DE" dirty="0"/>
            <a:t> </a:t>
          </a:r>
          <a:r>
            <a:rPr lang="de-DE" dirty="0" err="1"/>
            <a:t>any</a:t>
          </a:r>
          <a:r>
            <a:rPr lang="de-DE" dirty="0"/>
            <a:t> match  </a:t>
          </a:r>
          <a:endParaRPr lang="en-US" dirty="0"/>
        </a:p>
      </dgm:t>
    </dgm:pt>
    <dgm:pt modelId="{71E08C7F-A067-449B-9E5A-2809F0F3E667}" type="parTrans" cxnId="{7360B3AB-7F1C-42A4-9117-AD2F2BF9E475}">
      <dgm:prSet/>
      <dgm:spPr/>
      <dgm:t>
        <a:bodyPr/>
        <a:lstStyle/>
        <a:p>
          <a:endParaRPr lang="en-US"/>
        </a:p>
      </dgm:t>
    </dgm:pt>
    <dgm:pt modelId="{7F4EB32E-9C97-4D0F-ADA4-A4611153C7A2}" type="sibTrans" cxnId="{7360B3AB-7F1C-42A4-9117-AD2F2BF9E475}">
      <dgm:prSet/>
      <dgm:spPr/>
      <dgm:t>
        <a:bodyPr/>
        <a:lstStyle/>
        <a:p>
          <a:endParaRPr lang="en-US"/>
        </a:p>
      </dgm:t>
    </dgm:pt>
    <dgm:pt modelId="{6BB47C53-CA46-DB46-A01B-76A1CFC0C7A5}" type="pres">
      <dgm:prSet presAssocID="{D9272558-CE2A-4D07-A61A-5D8617ACE94E}" presName="vert0" presStyleCnt="0">
        <dgm:presLayoutVars>
          <dgm:dir/>
          <dgm:animOne val="branch"/>
          <dgm:animLvl val="lvl"/>
        </dgm:presLayoutVars>
      </dgm:prSet>
      <dgm:spPr/>
    </dgm:pt>
    <dgm:pt modelId="{8AF55B6B-F4F0-0C42-8DD0-023374B2521D}" type="pres">
      <dgm:prSet presAssocID="{77388E27-0AB9-462D-88F9-5BF6A70987EA}" presName="thickLine" presStyleLbl="alignNode1" presStyleIdx="0" presStyleCnt="3"/>
      <dgm:spPr/>
    </dgm:pt>
    <dgm:pt modelId="{A4D556E0-C11E-914F-B0AD-592708ECA884}" type="pres">
      <dgm:prSet presAssocID="{77388E27-0AB9-462D-88F9-5BF6A70987EA}" presName="horz1" presStyleCnt="0"/>
      <dgm:spPr/>
    </dgm:pt>
    <dgm:pt modelId="{91AD706E-C8A6-8947-ABAA-F45EF5048826}" type="pres">
      <dgm:prSet presAssocID="{77388E27-0AB9-462D-88F9-5BF6A70987EA}" presName="tx1" presStyleLbl="revTx" presStyleIdx="0" presStyleCnt="3"/>
      <dgm:spPr/>
    </dgm:pt>
    <dgm:pt modelId="{4A7D7FF9-8499-EC4A-BAFF-73F62F728219}" type="pres">
      <dgm:prSet presAssocID="{77388E27-0AB9-462D-88F9-5BF6A70987EA}" presName="vert1" presStyleCnt="0"/>
      <dgm:spPr/>
    </dgm:pt>
    <dgm:pt modelId="{6F7202BF-4DD4-F64C-AEFA-F1FCB15D2D9E}" type="pres">
      <dgm:prSet presAssocID="{7F15EABD-5326-4BC6-97A8-47B6DEB83154}" presName="thickLine" presStyleLbl="alignNode1" presStyleIdx="1" presStyleCnt="3"/>
      <dgm:spPr/>
    </dgm:pt>
    <dgm:pt modelId="{5E2F9B10-AD3F-2147-96D6-8ACBBA22EABF}" type="pres">
      <dgm:prSet presAssocID="{7F15EABD-5326-4BC6-97A8-47B6DEB83154}" presName="horz1" presStyleCnt="0"/>
      <dgm:spPr/>
    </dgm:pt>
    <dgm:pt modelId="{C689C34B-D2B8-E04E-9CC6-B849B90EB322}" type="pres">
      <dgm:prSet presAssocID="{7F15EABD-5326-4BC6-97A8-47B6DEB83154}" presName="tx1" presStyleLbl="revTx" presStyleIdx="1" presStyleCnt="3"/>
      <dgm:spPr/>
    </dgm:pt>
    <dgm:pt modelId="{A85FCC34-553E-624D-B574-A0F9BED36919}" type="pres">
      <dgm:prSet presAssocID="{7F15EABD-5326-4BC6-97A8-47B6DEB83154}" presName="vert1" presStyleCnt="0"/>
      <dgm:spPr/>
    </dgm:pt>
    <dgm:pt modelId="{EB9D35ED-6255-254D-8D60-94204D49C317}" type="pres">
      <dgm:prSet presAssocID="{700F03FB-14B3-45E3-83E8-26E3EC6E5CAE}" presName="thickLine" presStyleLbl="alignNode1" presStyleIdx="2" presStyleCnt="3"/>
      <dgm:spPr/>
    </dgm:pt>
    <dgm:pt modelId="{8147464D-DEC7-1B48-80A2-6A330F85F7B4}" type="pres">
      <dgm:prSet presAssocID="{700F03FB-14B3-45E3-83E8-26E3EC6E5CAE}" presName="horz1" presStyleCnt="0"/>
      <dgm:spPr/>
    </dgm:pt>
    <dgm:pt modelId="{BB4EBDA5-40F4-7142-9BA7-3E7649650BD6}" type="pres">
      <dgm:prSet presAssocID="{700F03FB-14B3-45E3-83E8-26E3EC6E5CAE}" presName="tx1" presStyleLbl="revTx" presStyleIdx="2" presStyleCnt="3"/>
      <dgm:spPr/>
    </dgm:pt>
    <dgm:pt modelId="{B4F087B0-7E74-4245-9B04-DD82A6D2C8C2}" type="pres">
      <dgm:prSet presAssocID="{700F03FB-14B3-45E3-83E8-26E3EC6E5CAE}" presName="vert1" presStyleCnt="0"/>
      <dgm:spPr/>
    </dgm:pt>
  </dgm:ptLst>
  <dgm:cxnLst>
    <dgm:cxn modelId="{AA5CBA13-2EAE-104A-B485-F903DFB82DF1}" type="presOf" srcId="{700F03FB-14B3-45E3-83E8-26E3EC6E5CAE}" destId="{BB4EBDA5-40F4-7142-9BA7-3E7649650BD6}" srcOrd="0" destOrd="0" presId="urn:microsoft.com/office/officeart/2008/layout/LinedList"/>
    <dgm:cxn modelId="{2417D91D-E1EF-BB4C-8D19-59190EB71AF8}" type="presOf" srcId="{77388E27-0AB9-462D-88F9-5BF6A70987EA}" destId="{91AD706E-C8A6-8947-ABAA-F45EF5048826}" srcOrd="0" destOrd="0" presId="urn:microsoft.com/office/officeart/2008/layout/LinedList"/>
    <dgm:cxn modelId="{6D02B564-42CA-48E2-92C5-3D118FE0B059}" srcId="{D9272558-CE2A-4D07-A61A-5D8617ACE94E}" destId="{77388E27-0AB9-462D-88F9-5BF6A70987EA}" srcOrd="0" destOrd="0" parTransId="{1D9B7B60-0684-43F3-B334-31326C22F753}" sibTransId="{D490636F-9203-47F9-A8C0-5D3766D18DAC}"/>
    <dgm:cxn modelId="{16F56065-61ED-7E45-AC50-C8F9508C5B6F}" type="presOf" srcId="{D9272558-CE2A-4D07-A61A-5D8617ACE94E}" destId="{6BB47C53-CA46-DB46-A01B-76A1CFC0C7A5}" srcOrd="0" destOrd="0" presId="urn:microsoft.com/office/officeart/2008/layout/LinedList"/>
    <dgm:cxn modelId="{7360B3AB-7F1C-42A4-9117-AD2F2BF9E475}" srcId="{D9272558-CE2A-4D07-A61A-5D8617ACE94E}" destId="{700F03FB-14B3-45E3-83E8-26E3EC6E5CAE}" srcOrd="2" destOrd="0" parTransId="{71E08C7F-A067-449B-9E5A-2809F0F3E667}" sibTransId="{7F4EB32E-9C97-4D0F-ADA4-A4611153C7A2}"/>
    <dgm:cxn modelId="{BC3A23BD-1205-FA4B-855A-3BC5459E4BDF}" type="presOf" srcId="{7F15EABD-5326-4BC6-97A8-47B6DEB83154}" destId="{C689C34B-D2B8-E04E-9CC6-B849B90EB322}" srcOrd="0" destOrd="0" presId="urn:microsoft.com/office/officeart/2008/layout/LinedList"/>
    <dgm:cxn modelId="{A046A8C2-4A11-424A-B67E-594876CEA6B5}" srcId="{D9272558-CE2A-4D07-A61A-5D8617ACE94E}" destId="{7F15EABD-5326-4BC6-97A8-47B6DEB83154}" srcOrd="1" destOrd="0" parTransId="{B631AA63-B55F-4A50-9FD2-8FB91D9731A6}" sibTransId="{7683B8A7-9071-49C4-9097-CE9F1E2E3386}"/>
    <dgm:cxn modelId="{FE57C0B2-82B9-8746-9F8B-F96EFA1F21A0}" type="presParOf" srcId="{6BB47C53-CA46-DB46-A01B-76A1CFC0C7A5}" destId="{8AF55B6B-F4F0-0C42-8DD0-023374B2521D}" srcOrd="0" destOrd="0" presId="urn:microsoft.com/office/officeart/2008/layout/LinedList"/>
    <dgm:cxn modelId="{75D18B16-5B9D-234F-BBD7-9D3FBC4E3A96}" type="presParOf" srcId="{6BB47C53-CA46-DB46-A01B-76A1CFC0C7A5}" destId="{A4D556E0-C11E-914F-B0AD-592708ECA884}" srcOrd="1" destOrd="0" presId="urn:microsoft.com/office/officeart/2008/layout/LinedList"/>
    <dgm:cxn modelId="{D75F5C16-235F-3B45-A610-E4E9B1E1FD23}" type="presParOf" srcId="{A4D556E0-C11E-914F-B0AD-592708ECA884}" destId="{91AD706E-C8A6-8947-ABAA-F45EF5048826}" srcOrd="0" destOrd="0" presId="urn:microsoft.com/office/officeart/2008/layout/LinedList"/>
    <dgm:cxn modelId="{33E87897-B2C2-8A46-A80B-55AC695715A8}" type="presParOf" srcId="{A4D556E0-C11E-914F-B0AD-592708ECA884}" destId="{4A7D7FF9-8499-EC4A-BAFF-73F62F728219}" srcOrd="1" destOrd="0" presId="urn:microsoft.com/office/officeart/2008/layout/LinedList"/>
    <dgm:cxn modelId="{F7C8CE0E-4B8E-6448-A265-4D51FC79DCD1}" type="presParOf" srcId="{6BB47C53-CA46-DB46-A01B-76A1CFC0C7A5}" destId="{6F7202BF-4DD4-F64C-AEFA-F1FCB15D2D9E}" srcOrd="2" destOrd="0" presId="urn:microsoft.com/office/officeart/2008/layout/LinedList"/>
    <dgm:cxn modelId="{2AAB3035-FCAC-7648-AAC1-A6D1420C9379}" type="presParOf" srcId="{6BB47C53-CA46-DB46-A01B-76A1CFC0C7A5}" destId="{5E2F9B10-AD3F-2147-96D6-8ACBBA22EABF}" srcOrd="3" destOrd="0" presId="urn:microsoft.com/office/officeart/2008/layout/LinedList"/>
    <dgm:cxn modelId="{E0CA6949-D51D-6648-B29A-0D39082A4A60}" type="presParOf" srcId="{5E2F9B10-AD3F-2147-96D6-8ACBBA22EABF}" destId="{C689C34B-D2B8-E04E-9CC6-B849B90EB322}" srcOrd="0" destOrd="0" presId="urn:microsoft.com/office/officeart/2008/layout/LinedList"/>
    <dgm:cxn modelId="{AA5EEF86-3E75-754F-A141-2C03F89550E0}" type="presParOf" srcId="{5E2F9B10-AD3F-2147-96D6-8ACBBA22EABF}" destId="{A85FCC34-553E-624D-B574-A0F9BED36919}" srcOrd="1" destOrd="0" presId="urn:microsoft.com/office/officeart/2008/layout/LinedList"/>
    <dgm:cxn modelId="{628393BA-489E-0148-A361-4307D0D9CB96}" type="presParOf" srcId="{6BB47C53-CA46-DB46-A01B-76A1CFC0C7A5}" destId="{EB9D35ED-6255-254D-8D60-94204D49C317}" srcOrd="4" destOrd="0" presId="urn:microsoft.com/office/officeart/2008/layout/LinedList"/>
    <dgm:cxn modelId="{602B8018-215D-1D44-9F54-660660191E19}" type="presParOf" srcId="{6BB47C53-CA46-DB46-A01B-76A1CFC0C7A5}" destId="{8147464D-DEC7-1B48-80A2-6A330F85F7B4}" srcOrd="5" destOrd="0" presId="urn:microsoft.com/office/officeart/2008/layout/LinedList"/>
    <dgm:cxn modelId="{C34755A4-0F46-2846-B420-83B6C2EA30A0}" type="presParOf" srcId="{8147464D-DEC7-1B48-80A2-6A330F85F7B4}" destId="{BB4EBDA5-40F4-7142-9BA7-3E7649650BD6}" srcOrd="0" destOrd="0" presId="urn:microsoft.com/office/officeart/2008/layout/LinedList"/>
    <dgm:cxn modelId="{7088E80D-1309-7647-B766-347EC6801810}" type="presParOf" srcId="{8147464D-DEC7-1B48-80A2-6A330F85F7B4}" destId="{B4F087B0-7E74-4245-9B04-DD82A6D2C8C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F55B6B-F4F0-0C42-8DD0-023374B2521D}">
      <dsp:nvSpPr>
        <dsp:cNvPr id="0" name=""/>
        <dsp:cNvSpPr/>
      </dsp:nvSpPr>
      <dsp:spPr>
        <a:xfrm>
          <a:off x="0" y="683"/>
          <a:ext cx="5886509"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AD706E-C8A6-8947-ABAA-F45EF5048826}">
      <dsp:nvSpPr>
        <dsp:cNvPr id="0" name=""/>
        <dsp:cNvSpPr/>
      </dsp:nvSpPr>
      <dsp:spPr>
        <a:xfrm>
          <a:off x="0" y="683"/>
          <a:ext cx="5886509" cy="4662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de-DE" sz="2100" kern="1200" dirty="0"/>
            <a:t>AND: </a:t>
          </a:r>
          <a:r>
            <a:rPr lang="de-DE" sz="2100" kern="1200" dirty="0" err="1"/>
            <a:t>Result</a:t>
          </a:r>
          <a:r>
            <a:rPr lang="de-DE" sz="2100" kern="1200" dirty="0"/>
            <a:t> </a:t>
          </a:r>
          <a:r>
            <a:rPr lang="de-DE" sz="2100" kern="1200" dirty="0" err="1"/>
            <a:t>is</a:t>
          </a:r>
          <a:r>
            <a:rPr lang="de-DE" sz="2100" kern="1200" dirty="0"/>
            <a:t> </a:t>
          </a:r>
          <a:r>
            <a:rPr lang="de-DE" sz="2100" kern="1200" dirty="0" err="1"/>
            <a:t>the</a:t>
          </a:r>
          <a:r>
            <a:rPr lang="de-DE" sz="2100" kern="1200" dirty="0"/>
            <a:t> </a:t>
          </a:r>
          <a:r>
            <a:rPr lang="de-DE" sz="2100" kern="1200" dirty="0" err="1"/>
            <a:t>intersection</a:t>
          </a:r>
          <a:r>
            <a:rPr lang="de-DE" sz="2100" kern="1200" dirty="0"/>
            <a:t> </a:t>
          </a:r>
          <a:r>
            <a:rPr lang="de-DE" sz="2100" kern="1200" dirty="0" err="1"/>
            <a:t>of</a:t>
          </a:r>
          <a:r>
            <a:rPr lang="de-DE" sz="2100" kern="1200" dirty="0"/>
            <a:t> all </a:t>
          </a:r>
          <a:r>
            <a:rPr lang="de-DE" sz="2100" kern="1200" dirty="0" err="1"/>
            <a:t>matches</a:t>
          </a:r>
          <a:endParaRPr lang="en-US" sz="2100" kern="1200" dirty="0"/>
        </a:p>
      </dsp:txBody>
      <dsp:txXfrm>
        <a:off x="0" y="683"/>
        <a:ext cx="5886509" cy="466231"/>
      </dsp:txXfrm>
    </dsp:sp>
    <dsp:sp modelId="{6F7202BF-4DD4-F64C-AEFA-F1FCB15D2D9E}">
      <dsp:nvSpPr>
        <dsp:cNvPr id="0" name=""/>
        <dsp:cNvSpPr/>
      </dsp:nvSpPr>
      <dsp:spPr>
        <a:xfrm>
          <a:off x="0" y="466915"/>
          <a:ext cx="5886509"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89C34B-D2B8-E04E-9CC6-B849B90EB322}">
      <dsp:nvSpPr>
        <dsp:cNvPr id="0" name=""/>
        <dsp:cNvSpPr/>
      </dsp:nvSpPr>
      <dsp:spPr>
        <a:xfrm>
          <a:off x="0" y="466915"/>
          <a:ext cx="5886509" cy="4662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de-DE" sz="2100" kern="1200" dirty="0"/>
            <a:t>OR: </a:t>
          </a:r>
          <a:r>
            <a:rPr lang="de-DE" sz="2100" kern="1200" dirty="0" err="1"/>
            <a:t>Result</a:t>
          </a:r>
          <a:r>
            <a:rPr lang="de-DE" sz="2100" kern="1200" dirty="0"/>
            <a:t> </a:t>
          </a:r>
          <a:r>
            <a:rPr lang="de-DE" sz="2100" kern="1200" dirty="0" err="1"/>
            <a:t>is</a:t>
          </a:r>
          <a:r>
            <a:rPr lang="de-DE" sz="2100" kern="1200" dirty="0"/>
            <a:t> </a:t>
          </a:r>
          <a:r>
            <a:rPr lang="de-DE" sz="2100" kern="1200" dirty="0" err="1"/>
            <a:t>the</a:t>
          </a:r>
          <a:r>
            <a:rPr lang="de-DE" sz="2100" kern="1200" dirty="0"/>
            <a:t> </a:t>
          </a:r>
          <a:r>
            <a:rPr lang="de-DE" sz="2100" kern="1200" dirty="0" err="1"/>
            <a:t>union</a:t>
          </a:r>
          <a:r>
            <a:rPr lang="de-DE" sz="2100" kern="1200" dirty="0"/>
            <a:t> </a:t>
          </a:r>
          <a:r>
            <a:rPr lang="de-DE" sz="2100" kern="1200" dirty="0" err="1"/>
            <a:t>of</a:t>
          </a:r>
          <a:r>
            <a:rPr lang="de-DE" sz="2100" kern="1200" dirty="0"/>
            <a:t> all </a:t>
          </a:r>
          <a:r>
            <a:rPr lang="de-DE" sz="2100" kern="1200" dirty="0" err="1"/>
            <a:t>matches</a:t>
          </a:r>
          <a:r>
            <a:rPr lang="de-DE" sz="2100" kern="1200" dirty="0"/>
            <a:t>.</a:t>
          </a:r>
          <a:endParaRPr lang="en-US" sz="2100" kern="1200" dirty="0"/>
        </a:p>
      </dsp:txBody>
      <dsp:txXfrm>
        <a:off x="0" y="466915"/>
        <a:ext cx="5886509" cy="466231"/>
      </dsp:txXfrm>
    </dsp:sp>
    <dsp:sp modelId="{EB9D35ED-6255-254D-8D60-94204D49C317}">
      <dsp:nvSpPr>
        <dsp:cNvPr id="0" name=""/>
        <dsp:cNvSpPr/>
      </dsp:nvSpPr>
      <dsp:spPr>
        <a:xfrm>
          <a:off x="0" y="933147"/>
          <a:ext cx="5886509"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4EBDA5-40F4-7142-9BA7-3E7649650BD6}">
      <dsp:nvSpPr>
        <dsp:cNvPr id="0" name=""/>
        <dsp:cNvSpPr/>
      </dsp:nvSpPr>
      <dsp:spPr>
        <a:xfrm>
          <a:off x="0" y="933147"/>
          <a:ext cx="5886509" cy="4662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de-DE" sz="2100" kern="1200" dirty="0"/>
            <a:t>NOT: </a:t>
          </a:r>
          <a:r>
            <a:rPr lang="de-DE" sz="2100" kern="1200" dirty="0" err="1"/>
            <a:t>Used</a:t>
          </a:r>
          <a:r>
            <a:rPr lang="de-DE" sz="2100" kern="1200" dirty="0"/>
            <a:t> </a:t>
          </a:r>
          <a:r>
            <a:rPr lang="de-DE" sz="2100" kern="1200" dirty="0" err="1"/>
            <a:t>to</a:t>
          </a:r>
          <a:r>
            <a:rPr lang="de-DE" sz="2100" kern="1200" dirty="0"/>
            <a:t> </a:t>
          </a:r>
          <a:r>
            <a:rPr lang="de-DE" sz="2100" kern="1200" dirty="0" err="1"/>
            <a:t>negate</a:t>
          </a:r>
          <a:r>
            <a:rPr lang="de-DE" sz="2100" kern="1200" dirty="0"/>
            <a:t>/</a:t>
          </a:r>
          <a:r>
            <a:rPr lang="de-DE" sz="2100" kern="1200" dirty="0" err="1"/>
            <a:t>invert</a:t>
          </a:r>
          <a:r>
            <a:rPr lang="de-DE" sz="2100" kern="1200" dirty="0"/>
            <a:t> </a:t>
          </a:r>
          <a:r>
            <a:rPr lang="de-DE" sz="2100" kern="1200" dirty="0" err="1"/>
            <a:t>any</a:t>
          </a:r>
          <a:r>
            <a:rPr lang="de-DE" sz="2100" kern="1200" dirty="0"/>
            <a:t> match  </a:t>
          </a:r>
          <a:endParaRPr lang="en-US" sz="2100" kern="1200" dirty="0"/>
        </a:p>
      </dsp:txBody>
      <dsp:txXfrm>
        <a:off x="0" y="933147"/>
        <a:ext cx="5886509" cy="46623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F2CF9B-54A5-4637-9C3C-D71E7A9E5518}" type="datetimeFigureOut">
              <a:rPr lang="en-US" smtClean="0"/>
              <a:t>6/3/24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0CD48D-46A5-4582-BEAF-8921D1A7EA15}" type="slidenum">
              <a:rPr lang="en-US" smtClean="0"/>
              <a:t>‹#›</a:t>
            </a:fld>
            <a:endParaRPr lang="en-US"/>
          </a:p>
        </p:txBody>
      </p:sp>
    </p:spTree>
    <p:extLst>
      <p:ext uri="{BB962C8B-B14F-4D97-AF65-F5344CB8AC3E}">
        <p14:creationId xmlns:p14="http://schemas.microsoft.com/office/powerpoint/2010/main" val="15632429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32F3CE37-8989-471A-BC57-D3CAAD03839D}" type="slidenum">
              <a:rPr lang="en-US" smtClean="0"/>
              <a:pPr/>
              <a:t>5</a:t>
            </a:fld>
            <a:endParaRPr lang="en-US"/>
          </a:p>
        </p:txBody>
      </p:sp>
    </p:spTree>
    <p:extLst>
      <p:ext uri="{BB962C8B-B14F-4D97-AF65-F5344CB8AC3E}">
        <p14:creationId xmlns:p14="http://schemas.microsoft.com/office/powerpoint/2010/main" val="4169000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3AFF2-44F1-43FF-A53A-89B129FDCB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F3AFA95-EA44-45AA-904E-D8D1730415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DC5F884-A60B-420F-9D00-C7920EF030BA}"/>
              </a:ext>
            </a:extLst>
          </p:cNvPr>
          <p:cNvSpPr>
            <a:spLocks noGrp="1"/>
          </p:cNvSpPr>
          <p:nvPr>
            <p:ph type="dt" sz="half" idx="10"/>
          </p:nvPr>
        </p:nvSpPr>
        <p:spPr/>
        <p:txBody>
          <a:bodyPr/>
          <a:lstStyle/>
          <a:p>
            <a:fld id="{4F757FAA-CC69-4CCB-B518-5FF7CBB2AB76}" type="datetimeFigureOut">
              <a:rPr lang="en-US" smtClean="0"/>
              <a:t>6/3/24</a:t>
            </a:fld>
            <a:endParaRPr lang="en-US"/>
          </a:p>
        </p:txBody>
      </p:sp>
      <p:sp>
        <p:nvSpPr>
          <p:cNvPr id="5" name="Footer Placeholder 4">
            <a:extLst>
              <a:ext uri="{FF2B5EF4-FFF2-40B4-BE49-F238E27FC236}">
                <a16:creationId xmlns:a16="http://schemas.microsoft.com/office/drawing/2014/main" id="{E6D48418-E6EE-403C-8843-D31CE258D6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46083C-EAF0-49D0-A27C-996DE4A3543F}"/>
              </a:ext>
            </a:extLst>
          </p:cNvPr>
          <p:cNvSpPr>
            <a:spLocks noGrp="1"/>
          </p:cNvSpPr>
          <p:nvPr>
            <p:ph type="sldNum" sz="quarter" idx="12"/>
          </p:nvPr>
        </p:nvSpPr>
        <p:spPr/>
        <p:txBody>
          <a:bodyPr/>
          <a:lstStyle/>
          <a:p>
            <a:fld id="{53AA7E92-8016-4B6B-8D36-1771443D692F}" type="slidenum">
              <a:rPr lang="en-US" smtClean="0"/>
              <a:t>‹#›</a:t>
            </a:fld>
            <a:endParaRPr lang="en-US"/>
          </a:p>
        </p:txBody>
      </p:sp>
    </p:spTree>
    <p:extLst>
      <p:ext uri="{BB962C8B-B14F-4D97-AF65-F5344CB8AC3E}">
        <p14:creationId xmlns:p14="http://schemas.microsoft.com/office/powerpoint/2010/main" val="1760192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4420D-6878-4E8F-B8EC-52CB628A3EE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EB8F00D-E5C9-440B-830B-938EAD9C0C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5C0413-07FA-4788-9AAB-9E38F6769E84}"/>
              </a:ext>
            </a:extLst>
          </p:cNvPr>
          <p:cNvSpPr>
            <a:spLocks noGrp="1"/>
          </p:cNvSpPr>
          <p:nvPr>
            <p:ph type="dt" sz="half" idx="10"/>
          </p:nvPr>
        </p:nvSpPr>
        <p:spPr/>
        <p:txBody>
          <a:bodyPr/>
          <a:lstStyle/>
          <a:p>
            <a:fld id="{4F757FAA-CC69-4CCB-B518-5FF7CBB2AB76}" type="datetimeFigureOut">
              <a:rPr lang="en-US" smtClean="0"/>
              <a:t>6/3/24</a:t>
            </a:fld>
            <a:endParaRPr lang="en-US"/>
          </a:p>
        </p:txBody>
      </p:sp>
      <p:sp>
        <p:nvSpPr>
          <p:cNvPr id="5" name="Footer Placeholder 4">
            <a:extLst>
              <a:ext uri="{FF2B5EF4-FFF2-40B4-BE49-F238E27FC236}">
                <a16:creationId xmlns:a16="http://schemas.microsoft.com/office/drawing/2014/main" id="{477AF35E-55DD-4491-896D-B764EF74AA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B1425F-CC97-4D4B-BE13-A2EE2721D8C5}"/>
              </a:ext>
            </a:extLst>
          </p:cNvPr>
          <p:cNvSpPr>
            <a:spLocks noGrp="1"/>
          </p:cNvSpPr>
          <p:nvPr>
            <p:ph type="sldNum" sz="quarter" idx="12"/>
          </p:nvPr>
        </p:nvSpPr>
        <p:spPr/>
        <p:txBody>
          <a:bodyPr/>
          <a:lstStyle/>
          <a:p>
            <a:fld id="{53AA7E92-8016-4B6B-8D36-1771443D692F}" type="slidenum">
              <a:rPr lang="en-US" smtClean="0"/>
              <a:t>‹#›</a:t>
            </a:fld>
            <a:endParaRPr lang="en-US"/>
          </a:p>
        </p:txBody>
      </p:sp>
    </p:spTree>
    <p:extLst>
      <p:ext uri="{BB962C8B-B14F-4D97-AF65-F5344CB8AC3E}">
        <p14:creationId xmlns:p14="http://schemas.microsoft.com/office/powerpoint/2010/main" val="3102766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3669CB-2266-46B6-A42A-009B43345FB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6EBC206-3145-4C39-95AD-AF836A80B1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70B07C-EFB2-471B-B0BA-BD2149AB5508}"/>
              </a:ext>
            </a:extLst>
          </p:cNvPr>
          <p:cNvSpPr>
            <a:spLocks noGrp="1"/>
          </p:cNvSpPr>
          <p:nvPr>
            <p:ph type="dt" sz="half" idx="10"/>
          </p:nvPr>
        </p:nvSpPr>
        <p:spPr/>
        <p:txBody>
          <a:bodyPr/>
          <a:lstStyle/>
          <a:p>
            <a:fld id="{4F757FAA-CC69-4CCB-B518-5FF7CBB2AB76}" type="datetimeFigureOut">
              <a:rPr lang="en-US" smtClean="0"/>
              <a:t>6/3/24</a:t>
            </a:fld>
            <a:endParaRPr lang="en-US"/>
          </a:p>
        </p:txBody>
      </p:sp>
      <p:sp>
        <p:nvSpPr>
          <p:cNvPr id="5" name="Footer Placeholder 4">
            <a:extLst>
              <a:ext uri="{FF2B5EF4-FFF2-40B4-BE49-F238E27FC236}">
                <a16:creationId xmlns:a16="http://schemas.microsoft.com/office/drawing/2014/main" id="{74884188-3325-4B69-BA0E-69A087B36F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45343D-E13A-4C11-BBAE-6F23D1B7E842}"/>
              </a:ext>
            </a:extLst>
          </p:cNvPr>
          <p:cNvSpPr>
            <a:spLocks noGrp="1"/>
          </p:cNvSpPr>
          <p:nvPr>
            <p:ph type="sldNum" sz="quarter" idx="12"/>
          </p:nvPr>
        </p:nvSpPr>
        <p:spPr/>
        <p:txBody>
          <a:bodyPr/>
          <a:lstStyle/>
          <a:p>
            <a:fld id="{53AA7E92-8016-4B6B-8D36-1771443D692F}" type="slidenum">
              <a:rPr lang="en-US" smtClean="0"/>
              <a:t>‹#›</a:t>
            </a:fld>
            <a:endParaRPr lang="en-US"/>
          </a:p>
        </p:txBody>
      </p:sp>
    </p:spTree>
    <p:extLst>
      <p:ext uri="{BB962C8B-B14F-4D97-AF65-F5344CB8AC3E}">
        <p14:creationId xmlns:p14="http://schemas.microsoft.com/office/powerpoint/2010/main" val="37437440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Inhalt">
    <p:spTree>
      <p:nvGrpSpPr>
        <p:cNvPr id="1" name=""/>
        <p:cNvGrpSpPr/>
        <p:nvPr/>
      </p:nvGrpSpPr>
      <p:grpSpPr>
        <a:xfrm>
          <a:off x="0" y="0"/>
          <a:ext cx="0" cy="0"/>
          <a:chOff x="0" y="0"/>
          <a:chExt cx="0" cy="0"/>
        </a:xfrm>
      </p:grpSpPr>
      <p:sp>
        <p:nvSpPr>
          <p:cNvPr id="8" name="Subtitle 2"/>
          <p:cNvSpPr>
            <a:spLocks noGrp="1"/>
          </p:cNvSpPr>
          <p:nvPr>
            <p:ph type="subTitle" idx="13"/>
          </p:nvPr>
        </p:nvSpPr>
        <p:spPr bwMode="gray">
          <a:xfrm>
            <a:off x="981948" y="1138299"/>
            <a:ext cx="10799867" cy="252000"/>
          </a:xfrm>
        </p:spPr>
        <p:txBody>
          <a:bodyPr anchor="t"/>
          <a:lstStyle>
            <a:lvl1pPr marL="0" indent="0" algn="l">
              <a:buNone/>
              <a:defRPr sz="1800">
                <a:solidFill>
                  <a:schemeClr val="accent1"/>
                </a:solidFill>
              </a:defRPr>
            </a:lvl1pPr>
            <a:lvl2pPr marL="0" indent="0" algn="l">
              <a:buNone/>
              <a:defRPr sz="1800">
                <a:solidFill>
                  <a:schemeClr val="accent1"/>
                </a:solidFill>
              </a:defRPr>
            </a:lvl2pPr>
            <a:lvl3pPr marL="0" indent="0" algn="l">
              <a:buNone/>
              <a:defRPr sz="1800">
                <a:solidFill>
                  <a:schemeClr val="accent1"/>
                </a:solidFill>
              </a:defRPr>
            </a:lvl3pPr>
            <a:lvl4pPr marL="0" indent="0" algn="l">
              <a:buNone/>
              <a:defRPr sz="1800">
                <a:solidFill>
                  <a:schemeClr val="accent1"/>
                </a:solidFill>
              </a:defRPr>
            </a:lvl4pPr>
            <a:lvl5pPr marL="0" indent="0" algn="l">
              <a:buNone/>
              <a:defRPr sz="1800">
                <a:solidFill>
                  <a:schemeClr val="accent1"/>
                </a:solidFill>
              </a:defRPr>
            </a:lvl5pPr>
            <a:lvl6pPr marL="0" indent="0" algn="l">
              <a:buNone/>
              <a:defRPr sz="1800">
                <a:solidFill>
                  <a:schemeClr val="accent1"/>
                </a:solidFill>
              </a:defRPr>
            </a:lvl6pPr>
            <a:lvl7pPr marL="0" indent="0" algn="l">
              <a:buNone/>
              <a:defRPr sz="1800">
                <a:solidFill>
                  <a:schemeClr val="accent1"/>
                </a:solidFill>
              </a:defRPr>
            </a:lvl7pPr>
            <a:lvl8pPr marL="0" indent="0" algn="l">
              <a:buNone/>
              <a:defRPr sz="1800">
                <a:solidFill>
                  <a:schemeClr val="accent1"/>
                </a:solidFill>
              </a:defRPr>
            </a:lvl8pPr>
            <a:lvl9pPr marL="0" indent="0" algn="l">
              <a:buNone/>
              <a:defRPr sz="1800">
                <a:solidFill>
                  <a:schemeClr val="accent1"/>
                </a:solidFill>
              </a:defRPr>
            </a:lvl9pPr>
          </a:lstStyle>
          <a:p>
            <a:pPr lvl="0"/>
            <a:r>
              <a:rPr lang="en-US"/>
              <a:t>Click to edit Master subtitle style</a:t>
            </a:r>
          </a:p>
        </p:txBody>
      </p:sp>
      <p:sp>
        <p:nvSpPr>
          <p:cNvPr id="2" name="Title 1"/>
          <p:cNvSpPr>
            <a:spLocks noGrp="1"/>
          </p:cNvSpPr>
          <p:nvPr>
            <p:ph type="title"/>
          </p:nvPr>
        </p:nvSpPr>
        <p:spPr bwMode="gray"/>
        <p:txBody>
          <a:bodyPr/>
          <a:lstStyle/>
          <a:p>
            <a:r>
              <a:rPr lang="en-US"/>
              <a:t>Click to edit Master title style</a:t>
            </a:r>
          </a:p>
        </p:txBody>
      </p:sp>
      <p:sp>
        <p:nvSpPr>
          <p:cNvPr id="4" name="Date Placeholder 3"/>
          <p:cNvSpPr>
            <a:spLocks noGrp="1"/>
          </p:cNvSpPr>
          <p:nvPr>
            <p:ph type="dt" sz="half" idx="10"/>
          </p:nvPr>
        </p:nvSpPr>
        <p:spPr bwMode="gray"/>
        <p:txBody>
          <a:bodyPr/>
          <a:lstStyle/>
          <a:p>
            <a:fld id="{0BF5C721-1D40-4EA4-99E1-FA58D5764188}" type="datetime1">
              <a:rPr lang="en-US" smtClean="0"/>
              <a:t>6/3/24</a:t>
            </a:fld>
            <a:endParaRPr lang="en-US"/>
          </a:p>
        </p:txBody>
      </p:sp>
      <p:sp>
        <p:nvSpPr>
          <p:cNvPr id="5" name="Footer Placeholder 4"/>
          <p:cNvSpPr>
            <a:spLocks noGrp="1"/>
          </p:cNvSpPr>
          <p:nvPr>
            <p:ph type="ftr" sz="quarter" idx="11"/>
          </p:nvPr>
        </p:nvSpPr>
        <p:spPr bwMode="gray"/>
        <p:txBody>
          <a:bodyPr/>
          <a:lstStyle/>
          <a:p>
            <a:r>
              <a:rPr lang="en-US"/>
              <a:t>/// Bayer 16:9 Template Chart Pool /// April 2022</a:t>
            </a:r>
          </a:p>
        </p:txBody>
      </p:sp>
      <p:sp>
        <p:nvSpPr>
          <p:cNvPr id="6" name="Slide Number Placeholder 5"/>
          <p:cNvSpPr>
            <a:spLocks noGrp="1"/>
          </p:cNvSpPr>
          <p:nvPr>
            <p:ph type="sldNum" sz="quarter" idx="12"/>
          </p:nvPr>
        </p:nvSpPr>
        <p:spPr bwMode="gray"/>
        <p:txBody>
          <a:bodyPr/>
          <a:lstStyle/>
          <a:p>
            <a:fld id="{EEAD9179-7A6B-4268-BEB2-F3B8EB06115B}" type="slidenum">
              <a:rPr lang="en-US" smtClean="0"/>
              <a:t>‹#›</a:t>
            </a:fld>
            <a:endParaRPr lang="en-US"/>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gray">
          <a:xfrm>
            <a:off x="196130" y="617155"/>
            <a:ext cx="399652" cy="399600"/>
          </a:xfrm>
          <a:prstGeom prst="rect">
            <a:avLst/>
          </a:prstGeom>
          <a:noFill/>
          <a:extLst>
            <a:ext uri="{909E8E84-426E-40DD-AFC4-6F175D3DCCD1}">
              <a14:hiddenFill xmlns:a14="http://schemas.microsoft.com/office/drawing/2010/main">
                <a:solidFill>
                  <a:srgbClr val="FFFFFF"/>
                </a:solidFill>
              </a14:hiddenFill>
            </a:ext>
          </a:extLst>
        </p:spPr>
      </p:pic>
      <p:sp>
        <p:nvSpPr>
          <p:cNvPr id="7" name="Inhaltsplatzhalter 6"/>
          <p:cNvSpPr>
            <a:spLocks noGrp="1"/>
          </p:cNvSpPr>
          <p:nvPr>
            <p:ph sz="quarter" idx="14"/>
          </p:nvPr>
        </p:nvSpPr>
        <p:spPr>
          <a:xfrm>
            <a:off x="981948" y="1732751"/>
            <a:ext cx="10799867" cy="47519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10" name="Logoschutz" hidden="1"/>
          <p:cNvSpPr/>
          <p:nvPr userDrawn="1">
            <p:custDataLst>
              <p:tags r:id="rId1"/>
            </p:custDataLst>
          </p:nvPr>
        </p:nvSpPr>
        <p:spPr bwMode="gray">
          <a:xfrm>
            <a:off x="86017" y="509323"/>
            <a:ext cx="612080" cy="612000"/>
          </a:xfrm>
          <a:prstGeom prst="rect">
            <a:avLst/>
          </a:prstGeom>
          <a:solidFill>
            <a:srgbClr val="00BCFF">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a:solidFill>
                  <a:schemeClr val="tx1"/>
                </a:solidFill>
              </a:rPr>
              <a:t>Logo</a:t>
            </a:r>
          </a:p>
          <a:p>
            <a:pPr algn="ctr"/>
            <a:r>
              <a:rPr lang="de-DE" sz="900">
                <a:solidFill>
                  <a:schemeClr val="tx1"/>
                </a:solidFill>
              </a:rPr>
              <a:t>Schutz</a:t>
            </a:r>
          </a:p>
        </p:txBody>
      </p:sp>
    </p:spTree>
    <p:extLst>
      <p:ext uri="{BB962C8B-B14F-4D97-AF65-F5344CB8AC3E}">
        <p14:creationId xmlns:p14="http://schemas.microsoft.com/office/powerpoint/2010/main" val="167161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19">
          <p15:clr>
            <a:srgbClr val="FBAE40"/>
          </p15:clr>
        </p15:guide>
        <p15:guide id="2" pos="7423">
          <p15:clr>
            <a:srgbClr val="FBAE40"/>
          </p15:clr>
        </p15:guide>
        <p15:guide id="3" orient="horz" pos="1094">
          <p15:clr>
            <a:srgbClr val="FBAE40"/>
          </p15:clr>
        </p15:guide>
        <p15:guide id="4" orient="horz" pos="4085">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Quote">
    <p:spTree>
      <p:nvGrpSpPr>
        <p:cNvPr id="1" name=""/>
        <p:cNvGrpSpPr/>
        <p:nvPr/>
      </p:nvGrpSpPr>
      <p:grpSpPr>
        <a:xfrm>
          <a:off x="0" y="0"/>
          <a:ext cx="0" cy="0"/>
          <a:chOff x="0" y="0"/>
          <a:chExt cx="0" cy="0"/>
        </a:xfrm>
      </p:grpSpPr>
      <p:sp>
        <p:nvSpPr>
          <p:cNvPr id="9" name="Subtitle 2"/>
          <p:cNvSpPr>
            <a:spLocks noGrp="1"/>
          </p:cNvSpPr>
          <p:nvPr>
            <p:ph type="subTitle" idx="1"/>
          </p:nvPr>
        </p:nvSpPr>
        <p:spPr bwMode="gray">
          <a:xfrm>
            <a:off x="980410" y="1052513"/>
            <a:ext cx="10801406" cy="5432237"/>
          </a:xfrm>
        </p:spPr>
        <p:txBody>
          <a:bodyPr bIns="0" anchor="ctr"/>
          <a:lstStyle>
            <a:lvl1pPr marL="0" indent="0" algn="l">
              <a:buNone/>
              <a:defRPr sz="6600">
                <a:solidFill>
                  <a:schemeClr val="tx2"/>
                </a:solidFill>
              </a:defRPr>
            </a:lvl1pPr>
            <a:lvl2pPr marL="0" indent="0" algn="l">
              <a:buNone/>
              <a:defRPr sz="6600">
                <a:solidFill>
                  <a:schemeClr val="tx2"/>
                </a:solidFill>
              </a:defRPr>
            </a:lvl2pPr>
            <a:lvl3pPr marL="0" indent="0" algn="l">
              <a:buNone/>
              <a:defRPr sz="6600">
                <a:solidFill>
                  <a:schemeClr val="tx2"/>
                </a:solidFill>
              </a:defRPr>
            </a:lvl3pPr>
            <a:lvl4pPr marL="0" indent="0" algn="l">
              <a:buNone/>
              <a:defRPr sz="6600">
                <a:solidFill>
                  <a:schemeClr val="tx2"/>
                </a:solidFill>
              </a:defRPr>
            </a:lvl4pPr>
            <a:lvl5pPr marL="0" indent="0" algn="l">
              <a:buNone/>
              <a:defRPr sz="6600">
                <a:solidFill>
                  <a:schemeClr val="tx2"/>
                </a:solidFill>
              </a:defRPr>
            </a:lvl5pPr>
            <a:lvl6pPr marL="0" indent="0" algn="l">
              <a:buNone/>
              <a:defRPr sz="6600">
                <a:solidFill>
                  <a:schemeClr val="tx2"/>
                </a:solidFill>
              </a:defRPr>
            </a:lvl6pPr>
            <a:lvl7pPr marL="0" indent="0" algn="l">
              <a:buNone/>
              <a:defRPr sz="6600">
                <a:solidFill>
                  <a:schemeClr val="tx2"/>
                </a:solidFill>
              </a:defRPr>
            </a:lvl7pPr>
            <a:lvl8pPr marL="0" indent="0" algn="l">
              <a:buNone/>
              <a:defRPr sz="6600">
                <a:solidFill>
                  <a:schemeClr val="tx2"/>
                </a:solidFill>
              </a:defRPr>
            </a:lvl8pPr>
            <a:lvl9pPr marL="0" indent="0" algn="l">
              <a:buNone/>
              <a:defRPr sz="6600">
                <a:solidFill>
                  <a:schemeClr val="tx2"/>
                </a:solidFill>
              </a:defRPr>
            </a:lvl9pPr>
          </a:lstStyle>
          <a:p>
            <a:pPr lvl="0"/>
            <a:r>
              <a:rPr lang="en-US"/>
              <a:t>Click to edit Master subtitle style</a:t>
            </a:r>
          </a:p>
        </p:txBody>
      </p:sp>
      <p:sp>
        <p:nvSpPr>
          <p:cNvPr id="3" name="Date Placeholder 2"/>
          <p:cNvSpPr>
            <a:spLocks noGrp="1"/>
          </p:cNvSpPr>
          <p:nvPr>
            <p:ph type="dt" sz="half" idx="10"/>
          </p:nvPr>
        </p:nvSpPr>
        <p:spPr bwMode="gray"/>
        <p:txBody>
          <a:bodyPr/>
          <a:lstStyle/>
          <a:p>
            <a:fld id="{85FBE98F-E63C-4783-8C87-99B2C299DBA3}" type="datetime1">
              <a:rPr lang="en-US" smtClean="0"/>
              <a:t>6/3/24</a:t>
            </a:fld>
            <a:endParaRPr lang="en-US"/>
          </a:p>
        </p:txBody>
      </p:sp>
      <p:sp>
        <p:nvSpPr>
          <p:cNvPr id="4" name="Footer Placeholder 3"/>
          <p:cNvSpPr>
            <a:spLocks noGrp="1"/>
          </p:cNvSpPr>
          <p:nvPr>
            <p:ph type="ftr" sz="quarter" idx="11"/>
          </p:nvPr>
        </p:nvSpPr>
        <p:spPr bwMode="gray"/>
        <p:txBody>
          <a:bodyPr/>
          <a:lstStyle/>
          <a:p>
            <a:r>
              <a:rPr lang="en-US"/>
              <a:t>/// Bayer 16:9 Template Chart Pool /// April 2022</a:t>
            </a:r>
          </a:p>
        </p:txBody>
      </p:sp>
      <p:sp>
        <p:nvSpPr>
          <p:cNvPr id="5" name="Slide Number Placeholder 4"/>
          <p:cNvSpPr>
            <a:spLocks noGrp="1"/>
          </p:cNvSpPr>
          <p:nvPr>
            <p:ph type="sldNum" sz="quarter" idx="12"/>
          </p:nvPr>
        </p:nvSpPr>
        <p:spPr bwMode="gray"/>
        <p:txBody>
          <a:bodyPr/>
          <a:lstStyle/>
          <a:p>
            <a:fld id="{EEAD9179-7A6B-4268-BEB2-F3B8EB06115B}" type="slidenum">
              <a:rPr lang="en-US" smtClean="0"/>
              <a:pPr/>
              <a:t>‹#›</a:t>
            </a:fld>
            <a:endParaRPr lang="en-US"/>
          </a:p>
        </p:txBody>
      </p:sp>
      <p:sp>
        <p:nvSpPr>
          <p:cNvPr id="2" name="Title 1"/>
          <p:cNvSpPr>
            <a:spLocks noGrp="1"/>
          </p:cNvSpPr>
          <p:nvPr>
            <p:ph type="title"/>
          </p:nvPr>
        </p:nvSpPr>
        <p:spPr bwMode="gray"/>
        <p:txBody>
          <a:bodyPr/>
          <a:lstStyle/>
          <a:p>
            <a:r>
              <a:rPr lang="en-US"/>
              <a:t>Click to edit Master title style</a:t>
            </a: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gray">
          <a:xfrm>
            <a:off x="196130" y="617155"/>
            <a:ext cx="399652" cy="399600"/>
          </a:xfrm>
          <a:prstGeom prst="rect">
            <a:avLst/>
          </a:prstGeom>
          <a:noFill/>
          <a:extLst>
            <a:ext uri="{909E8E84-426E-40DD-AFC4-6F175D3DCCD1}">
              <a14:hiddenFill xmlns:a14="http://schemas.microsoft.com/office/drawing/2010/main">
                <a:solidFill>
                  <a:srgbClr val="FFFFFF"/>
                </a:solidFill>
              </a14:hiddenFill>
            </a:ext>
          </a:extLst>
        </p:spPr>
      </p:pic>
      <p:sp>
        <p:nvSpPr>
          <p:cNvPr id="8" name="Logoschutz" hidden="1"/>
          <p:cNvSpPr/>
          <p:nvPr userDrawn="1">
            <p:custDataLst>
              <p:tags r:id="rId1"/>
            </p:custDataLst>
          </p:nvPr>
        </p:nvSpPr>
        <p:spPr bwMode="gray">
          <a:xfrm>
            <a:off x="86017" y="509323"/>
            <a:ext cx="612080" cy="612000"/>
          </a:xfrm>
          <a:prstGeom prst="rect">
            <a:avLst/>
          </a:prstGeom>
          <a:solidFill>
            <a:srgbClr val="00BCFF">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a:solidFill>
                  <a:schemeClr val="tx1"/>
                </a:solidFill>
              </a:rPr>
              <a:t>Logo</a:t>
            </a:r>
          </a:p>
          <a:p>
            <a:pPr algn="ctr"/>
            <a:r>
              <a:rPr lang="de-DE" sz="900">
                <a:solidFill>
                  <a:schemeClr val="tx1"/>
                </a:solidFill>
              </a:rPr>
              <a:t>Schutz</a:t>
            </a:r>
          </a:p>
        </p:txBody>
      </p:sp>
    </p:spTree>
    <p:extLst>
      <p:ext uri="{BB962C8B-B14F-4D97-AF65-F5344CB8AC3E}">
        <p14:creationId xmlns:p14="http://schemas.microsoft.com/office/powerpoint/2010/main" val="661725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19">
          <p15:clr>
            <a:srgbClr val="FBAE40"/>
          </p15:clr>
        </p15:guide>
        <p15:guide id="2" pos="7423">
          <p15:clr>
            <a:srgbClr val="FBAE40"/>
          </p15:clr>
        </p15:guide>
        <p15:guide id="3" orient="horz" pos="663">
          <p15:clr>
            <a:srgbClr val="FBAE40"/>
          </p15:clr>
        </p15:guide>
        <p15:guide id="4" orient="horz" pos="408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0D5C0-4230-4EB8-9C5C-BD61A317E1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FB4551-C78C-4F30-B778-CDA8405129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B14B2A-6954-4742-8054-3B5789C572B3}"/>
              </a:ext>
            </a:extLst>
          </p:cNvPr>
          <p:cNvSpPr>
            <a:spLocks noGrp="1"/>
          </p:cNvSpPr>
          <p:nvPr>
            <p:ph type="dt" sz="half" idx="10"/>
          </p:nvPr>
        </p:nvSpPr>
        <p:spPr/>
        <p:txBody>
          <a:bodyPr/>
          <a:lstStyle/>
          <a:p>
            <a:fld id="{4F757FAA-CC69-4CCB-B518-5FF7CBB2AB76}" type="datetimeFigureOut">
              <a:rPr lang="en-US" smtClean="0"/>
              <a:t>6/3/24</a:t>
            </a:fld>
            <a:endParaRPr lang="en-US"/>
          </a:p>
        </p:txBody>
      </p:sp>
      <p:sp>
        <p:nvSpPr>
          <p:cNvPr id="5" name="Footer Placeholder 4">
            <a:extLst>
              <a:ext uri="{FF2B5EF4-FFF2-40B4-BE49-F238E27FC236}">
                <a16:creationId xmlns:a16="http://schemas.microsoft.com/office/drawing/2014/main" id="{3427166E-8A47-4983-8029-08D1B13BEB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3FBE1B-3729-4716-829E-C21D415EC29B}"/>
              </a:ext>
            </a:extLst>
          </p:cNvPr>
          <p:cNvSpPr>
            <a:spLocks noGrp="1"/>
          </p:cNvSpPr>
          <p:nvPr>
            <p:ph type="sldNum" sz="quarter" idx="12"/>
          </p:nvPr>
        </p:nvSpPr>
        <p:spPr/>
        <p:txBody>
          <a:bodyPr/>
          <a:lstStyle/>
          <a:p>
            <a:fld id="{53AA7E92-8016-4B6B-8D36-1771443D692F}" type="slidenum">
              <a:rPr lang="en-US" smtClean="0"/>
              <a:t>‹#›</a:t>
            </a:fld>
            <a:endParaRPr lang="en-US"/>
          </a:p>
        </p:txBody>
      </p:sp>
    </p:spTree>
    <p:extLst>
      <p:ext uri="{BB962C8B-B14F-4D97-AF65-F5344CB8AC3E}">
        <p14:creationId xmlns:p14="http://schemas.microsoft.com/office/powerpoint/2010/main" val="1547661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4F846-F0CF-4EC6-9FF1-6FE485AADF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8F3FE43-6055-44DD-B865-AB2C79300C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CDFAFF-3A76-49B8-A870-F1B754794FEF}"/>
              </a:ext>
            </a:extLst>
          </p:cNvPr>
          <p:cNvSpPr>
            <a:spLocks noGrp="1"/>
          </p:cNvSpPr>
          <p:nvPr>
            <p:ph type="dt" sz="half" idx="10"/>
          </p:nvPr>
        </p:nvSpPr>
        <p:spPr/>
        <p:txBody>
          <a:bodyPr/>
          <a:lstStyle/>
          <a:p>
            <a:fld id="{4F757FAA-CC69-4CCB-B518-5FF7CBB2AB76}" type="datetimeFigureOut">
              <a:rPr lang="en-US" smtClean="0"/>
              <a:t>6/3/24</a:t>
            </a:fld>
            <a:endParaRPr lang="en-US"/>
          </a:p>
        </p:txBody>
      </p:sp>
      <p:sp>
        <p:nvSpPr>
          <p:cNvPr id="5" name="Footer Placeholder 4">
            <a:extLst>
              <a:ext uri="{FF2B5EF4-FFF2-40B4-BE49-F238E27FC236}">
                <a16:creationId xmlns:a16="http://schemas.microsoft.com/office/drawing/2014/main" id="{B07AE689-847B-440D-843A-533A3D70EE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E48ADA-9597-4C57-93E2-178F9BFFBFFC}"/>
              </a:ext>
            </a:extLst>
          </p:cNvPr>
          <p:cNvSpPr>
            <a:spLocks noGrp="1"/>
          </p:cNvSpPr>
          <p:nvPr>
            <p:ph type="sldNum" sz="quarter" idx="12"/>
          </p:nvPr>
        </p:nvSpPr>
        <p:spPr/>
        <p:txBody>
          <a:bodyPr/>
          <a:lstStyle/>
          <a:p>
            <a:fld id="{53AA7E92-8016-4B6B-8D36-1771443D692F}" type="slidenum">
              <a:rPr lang="en-US" smtClean="0"/>
              <a:t>‹#›</a:t>
            </a:fld>
            <a:endParaRPr lang="en-US"/>
          </a:p>
        </p:txBody>
      </p:sp>
    </p:spTree>
    <p:extLst>
      <p:ext uri="{BB962C8B-B14F-4D97-AF65-F5344CB8AC3E}">
        <p14:creationId xmlns:p14="http://schemas.microsoft.com/office/powerpoint/2010/main" val="990282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A7D5E-5234-4511-85D1-02F9FF1C5E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C4E5DE-1060-4D01-9C5F-D2A1C65444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2FC2007-863B-4D6B-B2F3-92140D7B29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0B105C2-BFEB-4B41-9FA3-B05705412A3A}"/>
              </a:ext>
            </a:extLst>
          </p:cNvPr>
          <p:cNvSpPr>
            <a:spLocks noGrp="1"/>
          </p:cNvSpPr>
          <p:nvPr>
            <p:ph type="dt" sz="half" idx="10"/>
          </p:nvPr>
        </p:nvSpPr>
        <p:spPr/>
        <p:txBody>
          <a:bodyPr/>
          <a:lstStyle/>
          <a:p>
            <a:fld id="{4F757FAA-CC69-4CCB-B518-5FF7CBB2AB76}" type="datetimeFigureOut">
              <a:rPr lang="en-US" smtClean="0"/>
              <a:t>6/3/24</a:t>
            </a:fld>
            <a:endParaRPr lang="en-US"/>
          </a:p>
        </p:txBody>
      </p:sp>
      <p:sp>
        <p:nvSpPr>
          <p:cNvPr id="6" name="Footer Placeholder 5">
            <a:extLst>
              <a:ext uri="{FF2B5EF4-FFF2-40B4-BE49-F238E27FC236}">
                <a16:creationId xmlns:a16="http://schemas.microsoft.com/office/drawing/2014/main" id="{C3044391-542A-43DF-AB03-C3B32B7D24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E763E0-985F-4A06-BC00-6577C8D6A93C}"/>
              </a:ext>
            </a:extLst>
          </p:cNvPr>
          <p:cNvSpPr>
            <a:spLocks noGrp="1"/>
          </p:cNvSpPr>
          <p:nvPr>
            <p:ph type="sldNum" sz="quarter" idx="12"/>
          </p:nvPr>
        </p:nvSpPr>
        <p:spPr/>
        <p:txBody>
          <a:bodyPr/>
          <a:lstStyle/>
          <a:p>
            <a:fld id="{53AA7E92-8016-4B6B-8D36-1771443D692F}" type="slidenum">
              <a:rPr lang="en-US" smtClean="0"/>
              <a:t>‹#›</a:t>
            </a:fld>
            <a:endParaRPr lang="en-US"/>
          </a:p>
        </p:txBody>
      </p:sp>
    </p:spTree>
    <p:extLst>
      <p:ext uri="{BB962C8B-B14F-4D97-AF65-F5344CB8AC3E}">
        <p14:creationId xmlns:p14="http://schemas.microsoft.com/office/powerpoint/2010/main" val="2599091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8D330-3732-48C5-B1F7-560A9209DA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1DF73C-716D-4F38-8685-71125B0E87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997DEA-2385-40CB-8F13-D12F8ECED3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C874EF2-B840-4D5E-B3F8-EEA8F7CE9B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8320AB1-3197-4F01-93CE-2417B2139B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7C003C-35A7-4570-9DFC-18BA5B53DD60}"/>
              </a:ext>
            </a:extLst>
          </p:cNvPr>
          <p:cNvSpPr>
            <a:spLocks noGrp="1"/>
          </p:cNvSpPr>
          <p:nvPr>
            <p:ph type="dt" sz="half" idx="10"/>
          </p:nvPr>
        </p:nvSpPr>
        <p:spPr/>
        <p:txBody>
          <a:bodyPr/>
          <a:lstStyle/>
          <a:p>
            <a:fld id="{4F757FAA-CC69-4CCB-B518-5FF7CBB2AB76}" type="datetimeFigureOut">
              <a:rPr lang="en-US" smtClean="0"/>
              <a:t>6/3/24</a:t>
            </a:fld>
            <a:endParaRPr lang="en-US"/>
          </a:p>
        </p:txBody>
      </p:sp>
      <p:sp>
        <p:nvSpPr>
          <p:cNvPr id="8" name="Footer Placeholder 7">
            <a:extLst>
              <a:ext uri="{FF2B5EF4-FFF2-40B4-BE49-F238E27FC236}">
                <a16:creationId xmlns:a16="http://schemas.microsoft.com/office/drawing/2014/main" id="{C34D1C3A-E53C-4466-BB27-4CBCE6FFAE0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6055563-64F9-4E0D-AFBF-C30B5C965D5B}"/>
              </a:ext>
            </a:extLst>
          </p:cNvPr>
          <p:cNvSpPr>
            <a:spLocks noGrp="1"/>
          </p:cNvSpPr>
          <p:nvPr>
            <p:ph type="sldNum" sz="quarter" idx="12"/>
          </p:nvPr>
        </p:nvSpPr>
        <p:spPr/>
        <p:txBody>
          <a:bodyPr/>
          <a:lstStyle/>
          <a:p>
            <a:fld id="{53AA7E92-8016-4B6B-8D36-1771443D692F}" type="slidenum">
              <a:rPr lang="en-US" smtClean="0"/>
              <a:t>‹#›</a:t>
            </a:fld>
            <a:endParaRPr lang="en-US"/>
          </a:p>
        </p:txBody>
      </p:sp>
    </p:spTree>
    <p:extLst>
      <p:ext uri="{BB962C8B-B14F-4D97-AF65-F5344CB8AC3E}">
        <p14:creationId xmlns:p14="http://schemas.microsoft.com/office/powerpoint/2010/main" val="957689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F2DBA-9B89-42D9-BE53-CDE905F051E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BF0BF03-429C-4BE9-AD5A-0BC9219B564E}"/>
              </a:ext>
            </a:extLst>
          </p:cNvPr>
          <p:cNvSpPr>
            <a:spLocks noGrp="1"/>
          </p:cNvSpPr>
          <p:nvPr>
            <p:ph type="dt" sz="half" idx="10"/>
          </p:nvPr>
        </p:nvSpPr>
        <p:spPr/>
        <p:txBody>
          <a:bodyPr/>
          <a:lstStyle/>
          <a:p>
            <a:fld id="{4F757FAA-CC69-4CCB-B518-5FF7CBB2AB76}" type="datetimeFigureOut">
              <a:rPr lang="en-US" smtClean="0"/>
              <a:t>6/3/24</a:t>
            </a:fld>
            <a:endParaRPr lang="en-US"/>
          </a:p>
        </p:txBody>
      </p:sp>
      <p:sp>
        <p:nvSpPr>
          <p:cNvPr id="4" name="Footer Placeholder 3">
            <a:extLst>
              <a:ext uri="{FF2B5EF4-FFF2-40B4-BE49-F238E27FC236}">
                <a16:creationId xmlns:a16="http://schemas.microsoft.com/office/drawing/2014/main" id="{39ED4531-16D8-4928-BD25-AEE1344FEF8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31E9C3-5539-4740-9D0A-E80477352A15}"/>
              </a:ext>
            </a:extLst>
          </p:cNvPr>
          <p:cNvSpPr>
            <a:spLocks noGrp="1"/>
          </p:cNvSpPr>
          <p:nvPr>
            <p:ph type="sldNum" sz="quarter" idx="12"/>
          </p:nvPr>
        </p:nvSpPr>
        <p:spPr/>
        <p:txBody>
          <a:bodyPr/>
          <a:lstStyle/>
          <a:p>
            <a:fld id="{53AA7E92-8016-4B6B-8D36-1771443D692F}" type="slidenum">
              <a:rPr lang="en-US" smtClean="0"/>
              <a:t>‹#›</a:t>
            </a:fld>
            <a:endParaRPr lang="en-US"/>
          </a:p>
        </p:txBody>
      </p:sp>
    </p:spTree>
    <p:extLst>
      <p:ext uri="{BB962C8B-B14F-4D97-AF65-F5344CB8AC3E}">
        <p14:creationId xmlns:p14="http://schemas.microsoft.com/office/powerpoint/2010/main" val="838992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92BACC-0926-434A-ACCC-CA0A8AAF0C9B}"/>
              </a:ext>
            </a:extLst>
          </p:cNvPr>
          <p:cNvSpPr>
            <a:spLocks noGrp="1"/>
          </p:cNvSpPr>
          <p:nvPr>
            <p:ph type="dt" sz="half" idx="10"/>
          </p:nvPr>
        </p:nvSpPr>
        <p:spPr/>
        <p:txBody>
          <a:bodyPr/>
          <a:lstStyle/>
          <a:p>
            <a:fld id="{4F757FAA-CC69-4CCB-B518-5FF7CBB2AB76}" type="datetimeFigureOut">
              <a:rPr lang="en-US" smtClean="0"/>
              <a:t>6/3/24</a:t>
            </a:fld>
            <a:endParaRPr lang="en-US"/>
          </a:p>
        </p:txBody>
      </p:sp>
      <p:sp>
        <p:nvSpPr>
          <p:cNvPr id="3" name="Footer Placeholder 2">
            <a:extLst>
              <a:ext uri="{FF2B5EF4-FFF2-40B4-BE49-F238E27FC236}">
                <a16:creationId xmlns:a16="http://schemas.microsoft.com/office/drawing/2014/main" id="{DC35788A-2458-4EE9-BAED-4C041ABC0D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255E173-DC85-4BC1-8D59-CF7B7E294C6D}"/>
              </a:ext>
            </a:extLst>
          </p:cNvPr>
          <p:cNvSpPr>
            <a:spLocks noGrp="1"/>
          </p:cNvSpPr>
          <p:nvPr>
            <p:ph type="sldNum" sz="quarter" idx="12"/>
          </p:nvPr>
        </p:nvSpPr>
        <p:spPr/>
        <p:txBody>
          <a:bodyPr/>
          <a:lstStyle/>
          <a:p>
            <a:fld id="{53AA7E92-8016-4B6B-8D36-1771443D692F}" type="slidenum">
              <a:rPr lang="en-US" smtClean="0"/>
              <a:t>‹#›</a:t>
            </a:fld>
            <a:endParaRPr lang="en-US"/>
          </a:p>
        </p:txBody>
      </p:sp>
    </p:spTree>
    <p:extLst>
      <p:ext uri="{BB962C8B-B14F-4D97-AF65-F5344CB8AC3E}">
        <p14:creationId xmlns:p14="http://schemas.microsoft.com/office/powerpoint/2010/main" val="919616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F0CD2-6FF8-499D-BEFD-9D2D5748CB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734FFD-2171-4EBF-91CD-9EE96BCC3E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98132DF-52BA-4ADD-9324-961C89BA71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3C5C53-6934-4996-99E6-A3BA11E3C23F}"/>
              </a:ext>
            </a:extLst>
          </p:cNvPr>
          <p:cNvSpPr>
            <a:spLocks noGrp="1"/>
          </p:cNvSpPr>
          <p:nvPr>
            <p:ph type="dt" sz="half" idx="10"/>
          </p:nvPr>
        </p:nvSpPr>
        <p:spPr/>
        <p:txBody>
          <a:bodyPr/>
          <a:lstStyle/>
          <a:p>
            <a:fld id="{4F757FAA-CC69-4CCB-B518-5FF7CBB2AB76}" type="datetimeFigureOut">
              <a:rPr lang="en-US" smtClean="0"/>
              <a:t>6/3/24</a:t>
            </a:fld>
            <a:endParaRPr lang="en-US"/>
          </a:p>
        </p:txBody>
      </p:sp>
      <p:sp>
        <p:nvSpPr>
          <p:cNvPr id="6" name="Footer Placeholder 5">
            <a:extLst>
              <a:ext uri="{FF2B5EF4-FFF2-40B4-BE49-F238E27FC236}">
                <a16:creationId xmlns:a16="http://schemas.microsoft.com/office/drawing/2014/main" id="{860D8CEA-E062-4B21-BC9D-28CB7BE585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A323DE-232B-4535-8CF1-9FC9DFA5C5E3}"/>
              </a:ext>
            </a:extLst>
          </p:cNvPr>
          <p:cNvSpPr>
            <a:spLocks noGrp="1"/>
          </p:cNvSpPr>
          <p:nvPr>
            <p:ph type="sldNum" sz="quarter" idx="12"/>
          </p:nvPr>
        </p:nvSpPr>
        <p:spPr/>
        <p:txBody>
          <a:bodyPr/>
          <a:lstStyle/>
          <a:p>
            <a:fld id="{53AA7E92-8016-4B6B-8D36-1771443D692F}" type="slidenum">
              <a:rPr lang="en-US" smtClean="0"/>
              <a:t>‹#›</a:t>
            </a:fld>
            <a:endParaRPr lang="en-US"/>
          </a:p>
        </p:txBody>
      </p:sp>
    </p:spTree>
    <p:extLst>
      <p:ext uri="{BB962C8B-B14F-4D97-AF65-F5344CB8AC3E}">
        <p14:creationId xmlns:p14="http://schemas.microsoft.com/office/powerpoint/2010/main" val="1744518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A7E67-6184-456F-BC64-74B327AAFB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F014C72-3158-462A-B11E-8AFFD46429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2B0E10-669C-4DE5-8788-D6304F599A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3724EE-EAEF-42E0-8061-7422A36F9ADC}"/>
              </a:ext>
            </a:extLst>
          </p:cNvPr>
          <p:cNvSpPr>
            <a:spLocks noGrp="1"/>
          </p:cNvSpPr>
          <p:nvPr>
            <p:ph type="dt" sz="half" idx="10"/>
          </p:nvPr>
        </p:nvSpPr>
        <p:spPr/>
        <p:txBody>
          <a:bodyPr/>
          <a:lstStyle/>
          <a:p>
            <a:fld id="{4F757FAA-CC69-4CCB-B518-5FF7CBB2AB76}" type="datetimeFigureOut">
              <a:rPr lang="en-US" smtClean="0"/>
              <a:t>6/3/24</a:t>
            </a:fld>
            <a:endParaRPr lang="en-US"/>
          </a:p>
        </p:txBody>
      </p:sp>
      <p:sp>
        <p:nvSpPr>
          <p:cNvPr id="6" name="Footer Placeholder 5">
            <a:extLst>
              <a:ext uri="{FF2B5EF4-FFF2-40B4-BE49-F238E27FC236}">
                <a16:creationId xmlns:a16="http://schemas.microsoft.com/office/drawing/2014/main" id="{78AEB5D7-CCB0-4E64-8174-B3758ECA8A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91330B-E460-4C50-98A4-135FE3AA8FF6}"/>
              </a:ext>
            </a:extLst>
          </p:cNvPr>
          <p:cNvSpPr>
            <a:spLocks noGrp="1"/>
          </p:cNvSpPr>
          <p:nvPr>
            <p:ph type="sldNum" sz="quarter" idx="12"/>
          </p:nvPr>
        </p:nvSpPr>
        <p:spPr/>
        <p:txBody>
          <a:bodyPr/>
          <a:lstStyle/>
          <a:p>
            <a:fld id="{53AA7E92-8016-4B6B-8D36-1771443D692F}" type="slidenum">
              <a:rPr lang="en-US" smtClean="0"/>
              <a:t>‹#›</a:t>
            </a:fld>
            <a:endParaRPr lang="en-US"/>
          </a:p>
        </p:txBody>
      </p:sp>
    </p:spTree>
    <p:extLst>
      <p:ext uri="{BB962C8B-B14F-4D97-AF65-F5344CB8AC3E}">
        <p14:creationId xmlns:p14="http://schemas.microsoft.com/office/powerpoint/2010/main" val="1829584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E1939B-0B94-4B5B-A34B-BCB12AEC38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E76DCEF-2943-4AAB-AFAF-F8D69A60C7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05FFDA-22A8-4502-A855-FDC66C4C58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757FAA-CC69-4CCB-B518-5FF7CBB2AB76}" type="datetimeFigureOut">
              <a:rPr lang="en-US" smtClean="0"/>
              <a:t>6/3/24</a:t>
            </a:fld>
            <a:endParaRPr lang="en-US"/>
          </a:p>
        </p:txBody>
      </p:sp>
      <p:sp>
        <p:nvSpPr>
          <p:cNvPr id="5" name="Footer Placeholder 4">
            <a:extLst>
              <a:ext uri="{FF2B5EF4-FFF2-40B4-BE49-F238E27FC236}">
                <a16:creationId xmlns:a16="http://schemas.microsoft.com/office/drawing/2014/main" id="{1F1A59F1-FDA3-4D26-8917-7DB4FC5EB4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BDC528E-9718-4306-B435-0910B61732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AA7E92-8016-4B6B-8D36-1771443D692F}" type="slidenum">
              <a:rPr lang="en-US" smtClean="0"/>
              <a:t>‹#›</a:t>
            </a:fld>
            <a:endParaRPr lang="en-US"/>
          </a:p>
        </p:txBody>
      </p:sp>
    </p:spTree>
    <p:extLst>
      <p:ext uri="{BB962C8B-B14F-4D97-AF65-F5344CB8AC3E}">
        <p14:creationId xmlns:p14="http://schemas.microsoft.com/office/powerpoint/2010/main" val="1818611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2.png"/><Relationship Id="rId3" Type="http://schemas.openxmlformats.org/officeDocument/2006/relationships/image" Target="../media/image3.svg"/><Relationship Id="rId7" Type="http://schemas.openxmlformats.org/officeDocument/2006/relationships/image" Target="../media/image7.svg"/><Relationship Id="rId12"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microsoft.com/office/2007/relationships/hdphoto" Target="../media/hdphoto1.wdp"/><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diagramLayout" Target="../diagrams/layout1.xml"/><Relationship Id="rId7" Type="http://schemas.openxmlformats.org/officeDocument/2006/relationships/image" Target="../media/image14.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1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B4167-A505-4808-8E0F-628DA7567B52}"/>
              </a:ext>
            </a:extLst>
          </p:cNvPr>
          <p:cNvSpPr>
            <a:spLocks noGrp="1"/>
          </p:cNvSpPr>
          <p:nvPr>
            <p:ph type="ctrTitle"/>
          </p:nvPr>
        </p:nvSpPr>
        <p:spPr>
          <a:xfrm>
            <a:off x="1524000" y="780459"/>
            <a:ext cx="9144000" cy="2387600"/>
          </a:xfrm>
        </p:spPr>
        <p:txBody>
          <a:bodyPr/>
          <a:lstStyle/>
          <a:p>
            <a:r>
              <a:rPr lang="en-US" dirty="0"/>
              <a:t>Ranjan Ravi</a:t>
            </a:r>
          </a:p>
        </p:txBody>
      </p:sp>
      <p:sp>
        <p:nvSpPr>
          <p:cNvPr id="3" name="Subtitle 2">
            <a:extLst>
              <a:ext uri="{FF2B5EF4-FFF2-40B4-BE49-F238E27FC236}">
                <a16:creationId xmlns:a16="http://schemas.microsoft.com/office/drawing/2014/main" id="{E80A54C1-08B5-401E-BA52-1F08597D653A}"/>
              </a:ext>
            </a:extLst>
          </p:cNvPr>
          <p:cNvSpPr>
            <a:spLocks noGrp="1"/>
          </p:cNvSpPr>
          <p:nvPr>
            <p:ph type="subTitle" idx="1"/>
          </p:nvPr>
        </p:nvSpPr>
        <p:spPr>
          <a:xfrm>
            <a:off x="1524000" y="3260134"/>
            <a:ext cx="9144000" cy="1655762"/>
          </a:xfrm>
        </p:spPr>
        <p:txBody>
          <a:bodyPr/>
          <a:lstStyle/>
          <a:p>
            <a:r>
              <a:rPr lang="en-US" dirty="0"/>
              <a:t>Business Intelligence Engineer at Amazon</a:t>
            </a:r>
          </a:p>
          <a:p>
            <a:r>
              <a:rPr lang="en-US" dirty="0"/>
              <a:t>Previously, Data Scientist at Bayer</a:t>
            </a:r>
          </a:p>
        </p:txBody>
      </p:sp>
    </p:spTree>
    <p:extLst>
      <p:ext uri="{BB962C8B-B14F-4D97-AF65-F5344CB8AC3E}">
        <p14:creationId xmlns:p14="http://schemas.microsoft.com/office/powerpoint/2010/main" val="2153025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a:extLst>
              <a:ext uri="{FF2B5EF4-FFF2-40B4-BE49-F238E27FC236}">
                <a16:creationId xmlns:a16="http://schemas.microsoft.com/office/drawing/2014/main" id="{9FD53D4D-9158-409A-89D6-77AD3DEEC176}"/>
              </a:ext>
            </a:extLst>
          </p:cNvPr>
          <p:cNvSpPr>
            <a:spLocks noGrp="1"/>
          </p:cNvSpPr>
          <p:nvPr>
            <p:ph type="sldNum" sz="quarter" idx="12"/>
          </p:nvPr>
        </p:nvSpPr>
        <p:spPr>
          <a:xfrm>
            <a:off x="8610600" y="6356350"/>
            <a:ext cx="2743200" cy="365125"/>
          </a:xfrm>
        </p:spPr>
        <p:txBody>
          <a:bodyPr/>
          <a:lstStyle/>
          <a:p>
            <a:fld id="{EEAD9179-7A6B-4268-BEB2-F3B8EB06115B}" type="slidenum">
              <a:rPr lang="en-US" smtClean="0"/>
              <a:t>2</a:t>
            </a:fld>
            <a:endParaRPr lang="en-US" dirty="0"/>
          </a:p>
        </p:txBody>
      </p:sp>
      <p:grpSp>
        <p:nvGrpSpPr>
          <p:cNvPr id="9" name="Group 8">
            <a:extLst>
              <a:ext uri="{FF2B5EF4-FFF2-40B4-BE49-F238E27FC236}">
                <a16:creationId xmlns:a16="http://schemas.microsoft.com/office/drawing/2014/main" id="{94D0182E-2F6C-42AA-92F2-2BD6B006201A}"/>
              </a:ext>
            </a:extLst>
          </p:cNvPr>
          <p:cNvGrpSpPr/>
          <p:nvPr/>
        </p:nvGrpSpPr>
        <p:grpSpPr>
          <a:xfrm>
            <a:off x="579118" y="3090616"/>
            <a:ext cx="1723459" cy="1714466"/>
            <a:chOff x="578323" y="3090616"/>
            <a:chExt cx="1723459" cy="1714466"/>
          </a:xfrm>
        </p:grpSpPr>
        <p:sp>
          <p:nvSpPr>
            <p:cNvPr id="10" name="Oval 9">
              <a:extLst>
                <a:ext uri="{FF2B5EF4-FFF2-40B4-BE49-F238E27FC236}">
                  <a16:creationId xmlns:a16="http://schemas.microsoft.com/office/drawing/2014/main" id="{B80E77F1-771D-42B1-BB93-838552D44046}"/>
                </a:ext>
              </a:extLst>
            </p:cNvPr>
            <p:cNvSpPr/>
            <p:nvPr/>
          </p:nvSpPr>
          <p:spPr bwMode="gray">
            <a:xfrm>
              <a:off x="578323" y="3090616"/>
              <a:ext cx="1723459" cy="1714466"/>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a:p>
              <a:pPr algn="ctr"/>
              <a:endParaRPr lang="de-DE"/>
            </a:p>
            <a:p>
              <a:pPr algn="ctr"/>
              <a:endParaRPr lang="de-DE"/>
            </a:p>
            <a:p>
              <a:pPr algn="ctr"/>
              <a:endParaRPr lang="de-DE"/>
            </a:p>
            <a:p>
              <a:pPr algn="ctr"/>
              <a:endParaRPr lang="de-DE"/>
            </a:p>
            <a:p>
              <a:pPr algn="ctr"/>
              <a:r>
                <a:rPr lang="de-DE"/>
                <a:t>USER</a:t>
              </a:r>
              <a:endParaRPr lang="en-US"/>
            </a:p>
          </p:txBody>
        </p:sp>
        <p:grpSp>
          <p:nvGrpSpPr>
            <p:cNvPr id="11" name="Content Placeholder 14" descr="Man with solid fill">
              <a:extLst>
                <a:ext uri="{FF2B5EF4-FFF2-40B4-BE49-F238E27FC236}">
                  <a16:creationId xmlns:a16="http://schemas.microsoft.com/office/drawing/2014/main" id="{9AF7F042-2200-4551-85A2-902D9CF3C45B}"/>
                </a:ext>
              </a:extLst>
            </p:cNvPr>
            <p:cNvGrpSpPr/>
            <p:nvPr/>
          </p:nvGrpSpPr>
          <p:grpSpPr>
            <a:xfrm>
              <a:off x="877760" y="3516543"/>
              <a:ext cx="419100" cy="857250"/>
              <a:chOff x="877760" y="3516543"/>
              <a:chExt cx="419100" cy="857250"/>
            </a:xfrm>
            <a:solidFill>
              <a:schemeClr val="bg1"/>
            </a:solidFill>
          </p:grpSpPr>
          <p:sp>
            <p:nvSpPr>
              <p:cNvPr id="15" name="Freeform: Shape 14">
                <a:extLst>
                  <a:ext uri="{FF2B5EF4-FFF2-40B4-BE49-F238E27FC236}">
                    <a16:creationId xmlns:a16="http://schemas.microsoft.com/office/drawing/2014/main" id="{CB38AB99-9F02-4A6C-8038-347433EE04AF}"/>
                  </a:ext>
                </a:extLst>
              </p:cNvPr>
              <p:cNvSpPr/>
              <p:nvPr/>
            </p:nvSpPr>
            <p:spPr>
              <a:xfrm>
                <a:off x="1011110" y="3516543"/>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ln/>
            </p:spPr>
            <p:style>
              <a:lnRef idx="2">
                <a:schemeClr val="accent1"/>
              </a:lnRef>
              <a:fillRef idx="1">
                <a:schemeClr val="lt1"/>
              </a:fillRef>
              <a:effectRef idx="0">
                <a:schemeClr val="accent1"/>
              </a:effectRef>
              <a:fontRef idx="minor">
                <a:schemeClr val="dk1"/>
              </a:fontRef>
            </p:style>
            <p:txBody>
              <a:bodyPr rtlCol="0" anchor="ctr"/>
              <a:lstStyle/>
              <a:p>
                <a:endParaRPr lang="en-US"/>
              </a:p>
            </p:txBody>
          </p:sp>
          <p:sp>
            <p:nvSpPr>
              <p:cNvPr id="16" name="Freeform: Shape 15">
                <a:extLst>
                  <a:ext uri="{FF2B5EF4-FFF2-40B4-BE49-F238E27FC236}">
                    <a16:creationId xmlns:a16="http://schemas.microsoft.com/office/drawing/2014/main" id="{09801E46-BB7C-437D-9A18-3F86945F00F3}"/>
                  </a:ext>
                </a:extLst>
              </p:cNvPr>
              <p:cNvSpPr/>
              <p:nvPr/>
            </p:nvSpPr>
            <p:spPr>
              <a:xfrm>
                <a:off x="877760" y="3687993"/>
                <a:ext cx="419100" cy="685800"/>
              </a:xfrm>
              <a:custGeom>
                <a:avLst/>
                <a:gdLst>
                  <a:gd name="connsiteX0" fmla="*/ 417195 w 419100"/>
                  <a:gd name="connsiteY0" fmla="*/ 297180 h 685800"/>
                  <a:gd name="connsiteX1" fmla="*/ 363855 w 419100"/>
                  <a:gd name="connsiteY1" fmla="*/ 70485 h 685800"/>
                  <a:gd name="connsiteX2" fmla="*/ 352425 w 419100"/>
                  <a:gd name="connsiteY2" fmla="*/ 49530 h 685800"/>
                  <a:gd name="connsiteX3" fmla="*/ 272415 w 419100"/>
                  <a:gd name="connsiteY3" fmla="*/ 7620 h 685800"/>
                  <a:gd name="connsiteX4" fmla="*/ 209550 w 419100"/>
                  <a:gd name="connsiteY4" fmla="*/ 0 h 685800"/>
                  <a:gd name="connsiteX5" fmla="*/ 146685 w 419100"/>
                  <a:gd name="connsiteY5" fmla="*/ 9525 h 685800"/>
                  <a:gd name="connsiteX6" fmla="*/ 66675 w 419100"/>
                  <a:gd name="connsiteY6" fmla="*/ 51435 h 685800"/>
                  <a:gd name="connsiteX7" fmla="*/ 55245 w 419100"/>
                  <a:gd name="connsiteY7" fmla="*/ 72390 h 685800"/>
                  <a:gd name="connsiteX8" fmla="*/ 1905 w 419100"/>
                  <a:gd name="connsiteY8" fmla="*/ 299085 h 685800"/>
                  <a:gd name="connsiteX9" fmla="*/ 0 w 419100"/>
                  <a:gd name="connsiteY9" fmla="*/ 308610 h 685800"/>
                  <a:gd name="connsiteX10" fmla="*/ 38100 w 419100"/>
                  <a:gd name="connsiteY10" fmla="*/ 346710 h 685800"/>
                  <a:gd name="connsiteX11" fmla="*/ 74295 w 419100"/>
                  <a:gd name="connsiteY11" fmla="*/ 318135 h 685800"/>
                  <a:gd name="connsiteX12" fmla="*/ 114300 w 419100"/>
                  <a:gd name="connsiteY12" fmla="*/ 152400 h 685800"/>
                  <a:gd name="connsiteX13" fmla="*/ 114300 w 419100"/>
                  <a:gd name="connsiteY13" fmla="*/ 685800 h 685800"/>
                  <a:gd name="connsiteX14" fmla="*/ 190500 w 419100"/>
                  <a:gd name="connsiteY14" fmla="*/ 685800 h 685800"/>
                  <a:gd name="connsiteX15" fmla="*/ 190500 w 419100"/>
                  <a:gd name="connsiteY15" fmla="*/ 342900 h 685800"/>
                  <a:gd name="connsiteX16" fmla="*/ 228600 w 419100"/>
                  <a:gd name="connsiteY16" fmla="*/ 342900 h 685800"/>
                  <a:gd name="connsiteX17" fmla="*/ 228600 w 419100"/>
                  <a:gd name="connsiteY17" fmla="*/ 685800 h 685800"/>
                  <a:gd name="connsiteX18" fmla="*/ 304800 w 419100"/>
                  <a:gd name="connsiteY18" fmla="*/ 685800 h 685800"/>
                  <a:gd name="connsiteX19" fmla="*/ 304800 w 419100"/>
                  <a:gd name="connsiteY19" fmla="*/ 150495 h 685800"/>
                  <a:gd name="connsiteX20" fmla="*/ 344805 w 419100"/>
                  <a:gd name="connsiteY20" fmla="*/ 316230 h 685800"/>
                  <a:gd name="connsiteX21" fmla="*/ 381000 w 419100"/>
                  <a:gd name="connsiteY21" fmla="*/ 344805 h 685800"/>
                  <a:gd name="connsiteX22" fmla="*/ 419100 w 419100"/>
                  <a:gd name="connsiteY22" fmla="*/ 306705 h 685800"/>
                  <a:gd name="connsiteX23" fmla="*/ 417195 w 419100"/>
                  <a:gd name="connsiteY23" fmla="*/ 29718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19100" h="685800">
                    <a:moveTo>
                      <a:pt x="417195" y="297180"/>
                    </a:moveTo>
                    <a:lnTo>
                      <a:pt x="363855" y="70485"/>
                    </a:lnTo>
                    <a:cubicBezTo>
                      <a:pt x="361950" y="62865"/>
                      <a:pt x="358140" y="55245"/>
                      <a:pt x="352425" y="49530"/>
                    </a:cubicBezTo>
                    <a:cubicBezTo>
                      <a:pt x="329565" y="30480"/>
                      <a:pt x="302895" y="17145"/>
                      <a:pt x="272415" y="7620"/>
                    </a:cubicBezTo>
                    <a:cubicBezTo>
                      <a:pt x="251460" y="3810"/>
                      <a:pt x="230505" y="0"/>
                      <a:pt x="209550" y="0"/>
                    </a:cubicBezTo>
                    <a:cubicBezTo>
                      <a:pt x="188595" y="0"/>
                      <a:pt x="167640" y="3810"/>
                      <a:pt x="146685" y="9525"/>
                    </a:cubicBezTo>
                    <a:cubicBezTo>
                      <a:pt x="116205" y="17145"/>
                      <a:pt x="89535" y="32385"/>
                      <a:pt x="66675" y="51435"/>
                    </a:cubicBezTo>
                    <a:cubicBezTo>
                      <a:pt x="60960" y="57150"/>
                      <a:pt x="57150" y="64770"/>
                      <a:pt x="55245" y="72390"/>
                    </a:cubicBezTo>
                    <a:lnTo>
                      <a:pt x="1905" y="299085"/>
                    </a:lnTo>
                    <a:cubicBezTo>
                      <a:pt x="1905" y="300990"/>
                      <a:pt x="0" y="304800"/>
                      <a:pt x="0" y="308610"/>
                    </a:cubicBezTo>
                    <a:cubicBezTo>
                      <a:pt x="0" y="329565"/>
                      <a:pt x="17145" y="346710"/>
                      <a:pt x="38100" y="346710"/>
                    </a:cubicBezTo>
                    <a:cubicBezTo>
                      <a:pt x="55245" y="346710"/>
                      <a:pt x="70485" y="333375"/>
                      <a:pt x="74295" y="318135"/>
                    </a:cubicBezTo>
                    <a:lnTo>
                      <a:pt x="114300" y="152400"/>
                    </a:lnTo>
                    <a:lnTo>
                      <a:pt x="114300" y="685800"/>
                    </a:lnTo>
                    <a:lnTo>
                      <a:pt x="190500" y="685800"/>
                    </a:lnTo>
                    <a:lnTo>
                      <a:pt x="190500" y="342900"/>
                    </a:lnTo>
                    <a:lnTo>
                      <a:pt x="228600" y="342900"/>
                    </a:lnTo>
                    <a:lnTo>
                      <a:pt x="228600" y="685800"/>
                    </a:lnTo>
                    <a:lnTo>
                      <a:pt x="304800" y="685800"/>
                    </a:lnTo>
                    <a:lnTo>
                      <a:pt x="304800" y="150495"/>
                    </a:lnTo>
                    <a:lnTo>
                      <a:pt x="344805" y="316230"/>
                    </a:lnTo>
                    <a:cubicBezTo>
                      <a:pt x="348615" y="331470"/>
                      <a:pt x="363855" y="344805"/>
                      <a:pt x="381000" y="344805"/>
                    </a:cubicBezTo>
                    <a:cubicBezTo>
                      <a:pt x="401955" y="344805"/>
                      <a:pt x="419100" y="327660"/>
                      <a:pt x="419100" y="306705"/>
                    </a:cubicBezTo>
                    <a:cubicBezTo>
                      <a:pt x="419100" y="302895"/>
                      <a:pt x="417195" y="299085"/>
                      <a:pt x="417195" y="297180"/>
                    </a:cubicBezTo>
                    <a:close/>
                  </a:path>
                </a:pathLst>
              </a:custGeom>
              <a:ln/>
            </p:spPr>
            <p:style>
              <a:lnRef idx="2">
                <a:schemeClr val="accent1"/>
              </a:lnRef>
              <a:fillRef idx="1">
                <a:schemeClr val="lt1"/>
              </a:fillRef>
              <a:effectRef idx="0">
                <a:schemeClr val="accent1"/>
              </a:effectRef>
              <a:fontRef idx="minor">
                <a:schemeClr val="dk1"/>
              </a:fontRef>
            </p:style>
            <p:txBody>
              <a:bodyPr rtlCol="0" anchor="ctr"/>
              <a:lstStyle/>
              <a:p>
                <a:endParaRPr lang="en-US"/>
              </a:p>
            </p:txBody>
          </p:sp>
        </p:grpSp>
        <p:grpSp>
          <p:nvGrpSpPr>
            <p:cNvPr id="12" name="Graphic 80" descr="Woman with solid fill">
              <a:extLst>
                <a:ext uri="{FF2B5EF4-FFF2-40B4-BE49-F238E27FC236}">
                  <a16:creationId xmlns:a16="http://schemas.microsoft.com/office/drawing/2014/main" id="{4A50D32C-F81E-4377-BCE8-CF6C09A65E56}"/>
                </a:ext>
              </a:extLst>
            </p:cNvPr>
            <p:cNvGrpSpPr/>
            <p:nvPr/>
          </p:nvGrpSpPr>
          <p:grpSpPr>
            <a:xfrm>
              <a:off x="1394968" y="3516543"/>
              <a:ext cx="420137" cy="857250"/>
              <a:chOff x="1394968" y="3516543"/>
              <a:chExt cx="420137" cy="857250"/>
            </a:xfrm>
            <a:solidFill>
              <a:schemeClr val="bg1"/>
            </a:solidFill>
          </p:grpSpPr>
          <p:sp>
            <p:nvSpPr>
              <p:cNvPr id="13" name="Freeform: Shape 12">
                <a:extLst>
                  <a:ext uri="{FF2B5EF4-FFF2-40B4-BE49-F238E27FC236}">
                    <a16:creationId xmlns:a16="http://schemas.microsoft.com/office/drawing/2014/main" id="{2532A3D9-3978-43F2-BCD0-2FDF363F3F80}"/>
                  </a:ext>
                </a:extLst>
              </p:cNvPr>
              <p:cNvSpPr/>
              <p:nvPr/>
            </p:nvSpPr>
            <p:spPr>
              <a:xfrm>
                <a:off x="1529784" y="3516543"/>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ln/>
            </p:spPr>
            <p:style>
              <a:lnRef idx="2">
                <a:schemeClr val="accent1"/>
              </a:lnRef>
              <a:fillRef idx="1">
                <a:schemeClr val="lt1"/>
              </a:fillRef>
              <a:effectRef idx="0">
                <a:schemeClr val="accent1"/>
              </a:effectRef>
              <a:fontRef idx="minor">
                <a:schemeClr val="dk1"/>
              </a:fontRef>
            </p:style>
            <p:txBody>
              <a:bodyPr rtlCol="0" anchor="ctr"/>
              <a:lstStyle/>
              <a:p>
                <a:endParaRPr lang="en-US"/>
              </a:p>
            </p:txBody>
          </p:sp>
          <p:sp>
            <p:nvSpPr>
              <p:cNvPr id="14" name="Freeform: Shape 13">
                <a:extLst>
                  <a:ext uri="{FF2B5EF4-FFF2-40B4-BE49-F238E27FC236}">
                    <a16:creationId xmlns:a16="http://schemas.microsoft.com/office/drawing/2014/main" id="{B1FCA7DA-63B6-460F-809F-C42FDABB4401}"/>
                  </a:ext>
                </a:extLst>
              </p:cNvPr>
              <p:cNvSpPr/>
              <p:nvPr/>
            </p:nvSpPr>
            <p:spPr>
              <a:xfrm>
                <a:off x="1394968" y="3687993"/>
                <a:ext cx="420137" cy="685800"/>
              </a:xfrm>
              <a:custGeom>
                <a:avLst/>
                <a:gdLst>
                  <a:gd name="connsiteX0" fmla="*/ 418661 w 420137"/>
                  <a:gd name="connsiteY0" fmla="*/ 293370 h 685800"/>
                  <a:gd name="connsiteX1" fmla="*/ 350081 w 420137"/>
                  <a:gd name="connsiteY1" fmla="*/ 57150 h 685800"/>
                  <a:gd name="connsiteX2" fmla="*/ 334841 w 420137"/>
                  <a:gd name="connsiteY2" fmla="*/ 36195 h 685800"/>
                  <a:gd name="connsiteX3" fmla="*/ 254831 w 420137"/>
                  <a:gd name="connsiteY3" fmla="*/ 3810 h 685800"/>
                  <a:gd name="connsiteX4" fmla="*/ 211016 w 420137"/>
                  <a:gd name="connsiteY4" fmla="*/ 0 h 685800"/>
                  <a:gd name="connsiteX5" fmla="*/ 167201 w 420137"/>
                  <a:gd name="connsiteY5" fmla="*/ 3810 h 685800"/>
                  <a:gd name="connsiteX6" fmla="*/ 87191 w 420137"/>
                  <a:gd name="connsiteY6" fmla="*/ 36195 h 685800"/>
                  <a:gd name="connsiteX7" fmla="*/ 71951 w 420137"/>
                  <a:gd name="connsiteY7" fmla="*/ 57150 h 685800"/>
                  <a:gd name="connsiteX8" fmla="*/ 1466 w 420137"/>
                  <a:gd name="connsiteY8" fmla="*/ 293370 h 685800"/>
                  <a:gd name="connsiteX9" fmla="*/ 28136 w 420137"/>
                  <a:gd name="connsiteY9" fmla="*/ 340995 h 685800"/>
                  <a:gd name="connsiteX10" fmla="*/ 39566 w 420137"/>
                  <a:gd name="connsiteY10" fmla="*/ 342900 h 685800"/>
                  <a:gd name="connsiteX11" fmla="*/ 75761 w 420137"/>
                  <a:gd name="connsiteY11" fmla="*/ 316230 h 685800"/>
                  <a:gd name="connsiteX12" fmla="*/ 134816 w 420137"/>
                  <a:gd name="connsiteY12" fmla="*/ 116205 h 685800"/>
                  <a:gd name="connsiteX13" fmla="*/ 134816 w 420137"/>
                  <a:gd name="connsiteY13" fmla="*/ 182880 h 685800"/>
                  <a:gd name="connsiteX14" fmla="*/ 64331 w 420137"/>
                  <a:gd name="connsiteY14" fmla="*/ 419100 h 685800"/>
                  <a:gd name="connsiteX15" fmla="*/ 115766 w 420137"/>
                  <a:gd name="connsiteY15" fmla="*/ 419100 h 685800"/>
                  <a:gd name="connsiteX16" fmla="*/ 115766 w 420137"/>
                  <a:gd name="connsiteY16" fmla="*/ 685800 h 685800"/>
                  <a:gd name="connsiteX17" fmla="*/ 191966 w 420137"/>
                  <a:gd name="connsiteY17" fmla="*/ 685800 h 685800"/>
                  <a:gd name="connsiteX18" fmla="*/ 191966 w 420137"/>
                  <a:gd name="connsiteY18" fmla="*/ 419100 h 685800"/>
                  <a:gd name="connsiteX19" fmla="*/ 230066 w 420137"/>
                  <a:gd name="connsiteY19" fmla="*/ 419100 h 685800"/>
                  <a:gd name="connsiteX20" fmla="*/ 230066 w 420137"/>
                  <a:gd name="connsiteY20" fmla="*/ 685800 h 685800"/>
                  <a:gd name="connsiteX21" fmla="*/ 306266 w 420137"/>
                  <a:gd name="connsiteY21" fmla="*/ 685800 h 685800"/>
                  <a:gd name="connsiteX22" fmla="*/ 306266 w 420137"/>
                  <a:gd name="connsiteY22" fmla="*/ 419100 h 685800"/>
                  <a:gd name="connsiteX23" fmla="*/ 357701 w 420137"/>
                  <a:gd name="connsiteY23" fmla="*/ 419100 h 685800"/>
                  <a:gd name="connsiteX24" fmla="*/ 287216 w 420137"/>
                  <a:gd name="connsiteY24" fmla="*/ 182880 h 685800"/>
                  <a:gd name="connsiteX25" fmla="*/ 287216 w 420137"/>
                  <a:gd name="connsiteY25" fmla="*/ 116205 h 685800"/>
                  <a:gd name="connsiteX26" fmla="*/ 346271 w 420137"/>
                  <a:gd name="connsiteY26" fmla="*/ 316230 h 685800"/>
                  <a:gd name="connsiteX27" fmla="*/ 382466 w 420137"/>
                  <a:gd name="connsiteY27" fmla="*/ 342900 h 685800"/>
                  <a:gd name="connsiteX28" fmla="*/ 393896 w 420137"/>
                  <a:gd name="connsiteY28" fmla="*/ 340995 h 685800"/>
                  <a:gd name="connsiteX29" fmla="*/ 418661 w 420137"/>
                  <a:gd name="connsiteY29" fmla="*/ 29337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420137" h="685800">
                    <a:moveTo>
                      <a:pt x="418661" y="293370"/>
                    </a:moveTo>
                    <a:lnTo>
                      <a:pt x="350081" y="57150"/>
                    </a:lnTo>
                    <a:cubicBezTo>
                      <a:pt x="348176" y="47625"/>
                      <a:pt x="342461" y="40005"/>
                      <a:pt x="334841" y="36195"/>
                    </a:cubicBezTo>
                    <a:cubicBezTo>
                      <a:pt x="311981" y="20955"/>
                      <a:pt x="285311" y="11430"/>
                      <a:pt x="254831" y="3810"/>
                    </a:cubicBezTo>
                    <a:cubicBezTo>
                      <a:pt x="239591" y="1905"/>
                      <a:pt x="226256" y="0"/>
                      <a:pt x="211016" y="0"/>
                    </a:cubicBezTo>
                    <a:cubicBezTo>
                      <a:pt x="195776" y="0"/>
                      <a:pt x="182441" y="1905"/>
                      <a:pt x="167201" y="3810"/>
                    </a:cubicBezTo>
                    <a:cubicBezTo>
                      <a:pt x="136721" y="9525"/>
                      <a:pt x="110051" y="20955"/>
                      <a:pt x="87191" y="36195"/>
                    </a:cubicBezTo>
                    <a:cubicBezTo>
                      <a:pt x="79571" y="41910"/>
                      <a:pt x="73856" y="47625"/>
                      <a:pt x="71951" y="57150"/>
                    </a:cubicBezTo>
                    <a:lnTo>
                      <a:pt x="1466" y="293370"/>
                    </a:lnTo>
                    <a:cubicBezTo>
                      <a:pt x="-4249" y="314325"/>
                      <a:pt x="7181" y="335280"/>
                      <a:pt x="28136" y="340995"/>
                    </a:cubicBezTo>
                    <a:cubicBezTo>
                      <a:pt x="31946" y="342900"/>
                      <a:pt x="35756" y="342900"/>
                      <a:pt x="39566" y="342900"/>
                    </a:cubicBezTo>
                    <a:cubicBezTo>
                      <a:pt x="56711" y="342900"/>
                      <a:pt x="71951" y="331470"/>
                      <a:pt x="75761" y="316230"/>
                    </a:cubicBezTo>
                    <a:lnTo>
                      <a:pt x="134816" y="116205"/>
                    </a:lnTo>
                    <a:lnTo>
                      <a:pt x="134816" y="182880"/>
                    </a:lnTo>
                    <a:lnTo>
                      <a:pt x="64331" y="419100"/>
                    </a:lnTo>
                    <a:lnTo>
                      <a:pt x="115766" y="419100"/>
                    </a:lnTo>
                    <a:lnTo>
                      <a:pt x="115766" y="685800"/>
                    </a:lnTo>
                    <a:lnTo>
                      <a:pt x="191966" y="685800"/>
                    </a:lnTo>
                    <a:lnTo>
                      <a:pt x="191966" y="419100"/>
                    </a:lnTo>
                    <a:lnTo>
                      <a:pt x="230066" y="419100"/>
                    </a:lnTo>
                    <a:lnTo>
                      <a:pt x="230066" y="685800"/>
                    </a:lnTo>
                    <a:lnTo>
                      <a:pt x="306266" y="685800"/>
                    </a:lnTo>
                    <a:lnTo>
                      <a:pt x="306266" y="419100"/>
                    </a:lnTo>
                    <a:lnTo>
                      <a:pt x="357701" y="419100"/>
                    </a:lnTo>
                    <a:lnTo>
                      <a:pt x="287216" y="182880"/>
                    </a:lnTo>
                    <a:lnTo>
                      <a:pt x="287216" y="116205"/>
                    </a:lnTo>
                    <a:lnTo>
                      <a:pt x="346271" y="316230"/>
                    </a:lnTo>
                    <a:cubicBezTo>
                      <a:pt x="351986" y="333375"/>
                      <a:pt x="367226" y="342900"/>
                      <a:pt x="382466" y="342900"/>
                    </a:cubicBezTo>
                    <a:cubicBezTo>
                      <a:pt x="386276" y="342900"/>
                      <a:pt x="390086" y="342900"/>
                      <a:pt x="393896" y="340995"/>
                    </a:cubicBezTo>
                    <a:cubicBezTo>
                      <a:pt x="412946" y="335280"/>
                      <a:pt x="424376" y="314325"/>
                      <a:pt x="418661" y="293370"/>
                    </a:cubicBezTo>
                    <a:close/>
                  </a:path>
                </a:pathLst>
              </a:custGeom>
              <a:ln/>
            </p:spPr>
            <p:style>
              <a:lnRef idx="2">
                <a:schemeClr val="accent1"/>
              </a:lnRef>
              <a:fillRef idx="1">
                <a:schemeClr val="lt1"/>
              </a:fillRef>
              <a:effectRef idx="0">
                <a:schemeClr val="accent1"/>
              </a:effectRef>
              <a:fontRef idx="minor">
                <a:schemeClr val="dk1"/>
              </a:fontRef>
            </p:style>
            <p:txBody>
              <a:bodyPr rtlCol="0" anchor="ctr"/>
              <a:lstStyle/>
              <a:p>
                <a:endParaRPr lang="en-US"/>
              </a:p>
            </p:txBody>
          </p:sp>
        </p:grpSp>
      </p:grpSp>
      <p:grpSp>
        <p:nvGrpSpPr>
          <p:cNvPr id="17" name="Group 16">
            <a:extLst>
              <a:ext uri="{FF2B5EF4-FFF2-40B4-BE49-F238E27FC236}">
                <a16:creationId xmlns:a16="http://schemas.microsoft.com/office/drawing/2014/main" id="{3070DA52-057F-46CA-84DA-364374BB82A3}"/>
              </a:ext>
            </a:extLst>
          </p:cNvPr>
          <p:cNvGrpSpPr/>
          <p:nvPr/>
        </p:nvGrpSpPr>
        <p:grpSpPr>
          <a:xfrm>
            <a:off x="4271326" y="4450394"/>
            <a:ext cx="1494455" cy="1656634"/>
            <a:chOff x="4383150" y="2192985"/>
            <a:chExt cx="1494455" cy="1656634"/>
          </a:xfrm>
        </p:grpSpPr>
        <p:grpSp>
          <p:nvGrpSpPr>
            <p:cNvPr id="18" name="Group 17">
              <a:extLst>
                <a:ext uri="{FF2B5EF4-FFF2-40B4-BE49-F238E27FC236}">
                  <a16:creationId xmlns:a16="http://schemas.microsoft.com/office/drawing/2014/main" id="{B0FCB07A-5895-4588-ABA4-3D2E1753CBC9}"/>
                </a:ext>
              </a:extLst>
            </p:cNvPr>
            <p:cNvGrpSpPr/>
            <p:nvPr/>
          </p:nvGrpSpPr>
          <p:grpSpPr>
            <a:xfrm>
              <a:off x="4383150" y="2192985"/>
              <a:ext cx="1494455" cy="1494455"/>
              <a:chOff x="5748788" y="4131269"/>
              <a:chExt cx="1494455" cy="1494455"/>
            </a:xfrm>
          </p:grpSpPr>
          <p:pic>
            <p:nvPicPr>
              <p:cNvPr id="20" name="Graphic 19" descr="Database with solid fill">
                <a:extLst>
                  <a:ext uri="{FF2B5EF4-FFF2-40B4-BE49-F238E27FC236}">
                    <a16:creationId xmlns:a16="http://schemas.microsoft.com/office/drawing/2014/main" id="{F3A36ADA-1965-4EED-A441-5B70C91CC67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748788" y="4131269"/>
                <a:ext cx="1494455" cy="1494455"/>
              </a:xfrm>
              <a:prstGeom prst="rect">
                <a:avLst/>
              </a:prstGeom>
            </p:spPr>
          </p:pic>
          <p:pic>
            <p:nvPicPr>
              <p:cNvPr id="21" name="Graphic 20" descr="Lock">
                <a:extLst>
                  <a:ext uri="{FF2B5EF4-FFF2-40B4-BE49-F238E27FC236}">
                    <a16:creationId xmlns:a16="http://schemas.microsoft.com/office/drawing/2014/main" id="{F1EB7DC0-F376-4A7B-BB34-65435AC11E4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519353" y="4142049"/>
                <a:ext cx="588553" cy="588553"/>
              </a:xfrm>
              <a:prstGeom prst="rect">
                <a:avLst/>
              </a:prstGeom>
            </p:spPr>
          </p:pic>
        </p:grpSp>
        <p:sp>
          <p:nvSpPr>
            <p:cNvPr id="19" name="TextBox 18">
              <a:extLst>
                <a:ext uri="{FF2B5EF4-FFF2-40B4-BE49-F238E27FC236}">
                  <a16:creationId xmlns:a16="http://schemas.microsoft.com/office/drawing/2014/main" id="{DB715215-65C8-43F9-9DB8-241A28E2AAC4}"/>
                </a:ext>
              </a:extLst>
            </p:cNvPr>
            <p:cNvSpPr txBox="1"/>
            <p:nvPr/>
          </p:nvSpPr>
          <p:spPr bwMode="gray">
            <a:xfrm>
              <a:off x="4692021" y="3569209"/>
              <a:ext cx="923388" cy="280410"/>
            </a:xfrm>
            <a:prstGeom prst="rect">
              <a:avLst/>
            </a:prstGeom>
            <a:noFill/>
          </p:spPr>
          <p:txBody>
            <a:bodyPr wrap="square" lIns="0" tIns="0" rIns="0" bIns="0" rtlCol="0">
              <a:noAutofit/>
            </a:bodyPr>
            <a:lstStyle/>
            <a:p>
              <a:r>
                <a:rPr lang="de-DE" sz="1400" b="1">
                  <a:solidFill>
                    <a:srgbClr val="FFC000"/>
                  </a:solidFill>
                </a:rPr>
                <a:t>STORAGE</a:t>
              </a:r>
              <a:endParaRPr lang="en-US" sz="1400" b="1">
                <a:solidFill>
                  <a:srgbClr val="FFC000"/>
                </a:solidFill>
              </a:endParaRPr>
            </a:p>
          </p:txBody>
        </p:sp>
      </p:grpSp>
      <p:cxnSp>
        <p:nvCxnSpPr>
          <p:cNvPr id="22" name="Connector: Elbow 21">
            <a:extLst>
              <a:ext uri="{FF2B5EF4-FFF2-40B4-BE49-F238E27FC236}">
                <a16:creationId xmlns:a16="http://schemas.microsoft.com/office/drawing/2014/main" id="{D30F34B9-3C3B-487A-B57F-956D73BAA5E3}"/>
              </a:ext>
            </a:extLst>
          </p:cNvPr>
          <p:cNvCxnSpPr>
            <a:cxnSpLocks/>
            <a:stCxn id="38" idx="3"/>
            <a:endCxn id="40" idx="1"/>
          </p:cNvCxnSpPr>
          <p:nvPr/>
        </p:nvCxnSpPr>
        <p:spPr bwMode="gray">
          <a:xfrm flipV="1">
            <a:off x="5704497" y="1850885"/>
            <a:ext cx="1820842" cy="502269"/>
          </a:xfrm>
          <a:prstGeom prst="bentConnector3">
            <a:avLst>
              <a:gd name="adj1" fmla="val 71869"/>
            </a:avLst>
          </a:prstGeom>
          <a:ln>
            <a:tailEnd type="triangle"/>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9435CD3A-DB43-4E8D-86DB-6B54C1C2D547}"/>
              </a:ext>
            </a:extLst>
          </p:cNvPr>
          <p:cNvSpPr txBox="1"/>
          <p:nvPr/>
        </p:nvSpPr>
        <p:spPr bwMode="gray">
          <a:xfrm>
            <a:off x="5873384" y="2081584"/>
            <a:ext cx="1050536" cy="252000"/>
          </a:xfrm>
          <a:prstGeom prst="rect">
            <a:avLst/>
          </a:prstGeom>
          <a:noFill/>
        </p:spPr>
        <p:txBody>
          <a:bodyPr wrap="square" lIns="0" tIns="0" rIns="0" bIns="0" rtlCol="0">
            <a:noAutofit/>
          </a:bodyPr>
          <a:lstStyle/>
          <a:p>
            <a:pPr algn="ctr"/>
            <a:r>
              <a:rPr lang="de-DE" sz="1400">
                <a:ln w="0"/>
                <a:solidFill>
                  <a:schemeClr val="accent1"/>
                </a:solidFill>
                <a:effectLst>
                  <a:outerShdw blurRad="38100" dist="25400" dir="5400000" algn="ctr" rotWithShape="0">
                    <a:srgbClr val="6E747A">
                      <a:alpha val="43000"/>
                    </a:srgbClr>
                  </a:outerShdw>
                </a:effectLst>
              </a:rPr>
              <a:t>QUERY</a:t>
            </a:r>
          </a:p>
        </p:txBody>
      </p:sp>
      <p:sp>
        <p:nvSpPr>
          <p:cNvPr id="24" name="TextBox 23">
            <a:extLst>
              <a:ext uri="{FF2B5EF4-FFF2-40B4-BE49-F238E27FC236}">
                <a16:creationId xmlns:a16="http://schemas.microsoft.com/office/drawing/2014/main" id="{346D62FF-09B6-4588-9235-069E6DF43254}"/>
              </a:ext>
            </a:extLst>
          </p:cNvPr>
          <p:cNvSpPr txBox="1"/>
          <p:nvPr/>
        </p:nvSpPr>
        <p:spPr bwMode="gray">
          <a:xfrm>
            <a:off x="1719685" y="1850884"/>
            <a:ext cx="1050536" cy="426802"/>
          </a:xfrm>
          <a:prstGeom prst="rect">
            <a:avLst/>
          </a:prstGeom>
          <a:noFill/>
        </p:spPr>
        <p:txBody>
          <a:bodyPr wrap="square" lIns="0" tIns="0" rIns="0" bIns="0" rtlCol="0">
            <a:noAutofit/>
          </a:bodyPr>
          <a:lstStyle/>
          <a:p>
            <a:pPr algn="ctr"/>
            <a:r>
              <a:rPr lang="de-DE" sz="1400">
                <a:ln w="0"/>
                <a:solidFill>
                  <a:schemeClr val="accent1"/>
                </a:solidFill>
                <a:effectLst>
                  <a:outerShdw blurRad="38100" dist="25400" dir="5400000" algn="ctr" rotWithShape="0">
                    <a:srgbClr val="6E747A">
                      <a:alpha val="43000"/>
                    </a:srgbClr>
                  </a:outerShdw>
                </a:effectLst>
              </a:rPr>
              <a:t>CORPUS UPLOAD</a:t>
            </a:r>
          </a:p>
        </p:txBody>
      </p:sp>
      <p:cxnSp>
        <p:nvCxnSpPr>
          <p:cNvPr id="25" name="Connector: Elbow 24">
            <a:extLst>
              <a:ext uri="{FF2B5EF4-FFF2-40B4-BE49-F238E27FC236}">
                <a16:creationId xmlns:a16="http://schemas.microsoft.com/office/drawing/2014/main" id="{DE9FF8FA-20D5-4D36-A0EC-47751BDAA653}"/>
              </a:ext>
            </a:extLst>
          </p:cNvPr>
          <p:cNvCxnSpPr>
            <a:cxnSpLocks/>
            <a:stCxn id="38" idx="2"/>
          </p:cNvCxnSpPr>
          <p:nvPr/>
        </p:nvCxnSpPr>
        <p:spPr bwMode="gray">
          <a:xfrm rot="16200000" flipH="1">
            <a:off x="4262981" y="3694821"/>
            <a:ext cx="843207" cy="667939"/>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Connector: Elbow 25">
            <a:extLst>
              <a:ext uri="{FF2B5EF4-FFF2-40B4-BE49-F238E27FC236}">
                <a16:creationId xmlns:a16="http://schemas.microsoft.com/office/drawing/2014/main" id="{7AB7FB59-1068-44EE-A4F8-5EEBDEA4E275}"/>
              </a:ext>
            </a:extLst>
          </p:cNvPr>
          <p:cNvCxnSpPr>
            <a:cxnSpLocks/>
            <a:endCxn id="38" idx="1"/>
          </p:cNvCxnSpPr>
          <p:nvPr/>
        </p:nvCxnSpPr>
        <p:spPr bwMode="gray">
          <a:xfrm rot="5400000" flipH="1" flipV="1">
            <a:off x="1850059" y="1943943"/>
            <a:ext cx="737463" cy="1555884"/>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Connector: Elbow 26">
            <a:extLst>
              <a:ext uri="{FF2B5EF4-FFF2-40B4-BE49-F238E27FC236}">
                <a16:creationId xmlns:a16="http://schemas.microsoft.com/office/drawing/2014/main" id="{B0E1D789-BEC1-47B2-A1B6-D51CB8882CF8}"/>
              </a:ext>
            </a:extLst>
          </p:cNvPr>
          <p:cNvCxnSpPr>
            <a:cxnSpLocks/>
            <a:endCxn id="42" idx="1"/>
          </p:cNvCxnSpPr>
          <p:nvPr/>
        </p:nvCxnSpPr>
        <p:spPr bwMode="gray">
          <a:xfrm rot="5400000" flipH="1" flipV="1">
            <a:off x="6463130" y="4356500"/>
            <a:ext cx="329289" cy="3171769"/>
          </a:xfrm>
          <a:prstGeom prst="bentConnector4">
            <a:avLst>
              <a:gd name="adj1" fmla="val -69422"/>
              <a:gd name="adj2" fmla="val 83317"/>
            </a:avLst>
          </a:prstGeom>
          <a:ln>
            <a:tailEnd type="triangle"/>
          </a:ln>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BD5CFDA8-327F-41A0-B448-E054A9A7DB27}"/>
              </a:ext>
            </a:extLst>
          </p:cNvPr>
          <p:cNvSpPr txBox="1"/>
          <p:nvPr/>
        </p:nvSpPr>
        <p:spPr bwMode="gray">
          <a:xfrm>
            <a:off x="6191280" y="5639307"/>
            <a:ext cx="1231629" cy="634718"/>
          </a:xfrm>
          <a:prstGeom prst="rect">
            <a:avLst/>
          </a:prstGeom>
          <a:noFill/>
        </p:spPr>
        <p:txBody>
          <a:bodyPr wrap="square" lIns="0" tIns="0" rIns="0" bIns="0" rtlCol="0">
            <a:noAutofit/>
          </a:bodyPr>
          <a:lstStyle/>
          <a:p>
            <a:pPr algn="ctr"/>
            <a:r>
              <a:rPr lang="de-DE" sz="1400">
                <a:ln w="0"/>
                <a:solidFill>
                  <a:schemeClr val="accent1"/>
                </a:solidFill>
                <a:effectLst>
                  <a:outerShdw blurRad="38100" dist="25400" dir="5400000" algn="ctr" rotWithShape="0">
                    <a:srgbClr val="6E747A">
                      <a:alpha val="43000"/>
                    </a:srgbClr>
                  </a:outerShdw>
                </a:effectLst>
              </a:rPr>
              <a:t>MINED QUERY RESULTS</a:t>
            </a:r>
          </a:p>
        </p:txBody>
      </p:sp>
      <p:pic>
        <p:nvPicPr>
          <p:cNvPr id="29" name="Graphic 28" descr="Quill with solid fill">
            <a:extLst>
              <a:ext uri="{FF2B5EF4-FFF2-40B4-BE49-F238E27FC236}">
                <a16:creationId xmlns:a16="http://schemas.microsoft.com/office/drawing/2014/main" id="{6DFBF79F-B29F-4F09-AFDA-E4DB433CF1A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339794" y="4080639"/>
            <a:ext cx="914400" cy="914400"/>
          </a:xfrm>
          <a:prstGeom prst="rect">
            <a:avLst/>
          </a:prstGeom>
        </p:spPr>
      </p:pic>
      <p:cxnSp>
        <p:nvCxnSpPr>
          <p:cNvPr id="30" name="Connector: Elbow 29">
            <a:extLst>
              <a:ext uri="{FF2B5EF4-FFF2-40B4-BE49-F238E27FC236}">
                <a16:creationId xmlns:a16="http://schemas.microsoft.com/office/drawing/2014/main" id="{044A07EE-8ADF-4413-A692-B8B7B5715260}"/>
              </a:ext>
            </a:extLst>
          </p:cNvPr>
          <p:cNvCxnSpPr>
            <a:cxnSpLocks/>
            <a:stCxn id="41" idx="0"/>
            <a:endCxn id="29" idx="3"/>
          </p:cNvCxnSpPr>
          <p:nvPr/>
        </p:nvCxnSpPr>
        <p:spPr bwMode="gray">
          <a:xfrm rot="16200000" flipV="1">
            <a:off x="9162292" y="3629742"/>
            <a:ext cx="511888" cy="2328083"/>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Connector: Elbow 30">
            <a:extLst>
              <a:ext uri="{FF2B5EF4-FFF2-40B4-BE49-F238E27FC236}">
                <a16:creationId xmlns:a16="http://schemas.microsoft.com/office/drawing/2014/main" id="{07704FE4-CA4F-4A45-A782-5490F97B8751}"/>
              </a:ext>
            </a:extLst>
          </p:cNvPr>
          <p:cNvCxnSpPr>
            <a:cxnSpLocks/>
            <a:stCxn id="29" idx="1"/>
          </p:cNvCxnSpPr>
          <p:nvPr/>
        </p:nvCxnSpPr>
        <p:spPr bwMode="gray">
          <a:xfrm rot="10800000" flipV="1">
            <a:off x="5630445" y="4537839"/>
            <a:ext cx="1709351" cy="217612"/>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5EAD0E7A-9069-4FE0-A9BB-D331DAD7519E}"/>
              </a:ext>
            </a:extLst>
          </p:cNvPr>
          <p:cNvSpPr txBox="1"/>
          <p:nvPr/>
        </p:nvSpPr>
        <p:spPr bwMode="gray">
          <a:xfrm>
            <a:off x="8207839" y="4210098"/>
            <a:ext cx="3320227" cy="258386"/>
          </a:xfrm>
          <a:prstGeom prst="rect">
            <a:avLst/>
          </a:prstGeom>
          <a:noFill/>
        </p:spPr>
        <p:txBody>
          <a:bodyPr wrap="square" lIns="0" tIns="0" rIns="0" bIns="0" rtlCol="0" anchor="t">
            <a:noAutofit/>
          </a:bodyPr>
          <a:lstStyle/>
          <a:p>
            <a:pPr algn="ctr"/>
            <a:r>
              <a:rPr lang="de-DE" sz="1400">
                <a:ln w="0"/>
                <a:solidFill>
                  <a:schemeClr val="accent1"/>
                </a:solidFill>
                <a:effectLst>
                  <a:outerShdw blurRad="38100" dist="25400" dir="5400000" algn="ctr" rotWithShape="0">
                    <a:srgbClr val="6E747A">
                      <a:alpha val="43000"/>
                    </a:srgbClr>
                  </a:outerShdw>
                </a:effectLst>
              </a:rPr>
              <a:t>ANNOTATIONS / TAGS</a:t>
            </a:r>
          </a:p>
        </p:txBody>
      </p:sp>
      <p:pic>
        <p:nvPicPr>
          <p:cNvPr id="33" name="Graphic 32" descr="Network outline">
            <a:extLst>
              <a:ext uri="{FF2B5EF4-FFF2-40B4-BE49-F238E27FC236}">
                <a16:creationId xmlns:a16="http://schemas.microsoft.com/office/drawing/2014/main" id="{F0CBC72B-2E48-4238-A874-3C7CA8ED284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218221" y="5192628"/>
            <a:ext cx="914400" cy="914400"/>
          </a:xfrm>
          <a:prstGeom prst="rect">
            <a:avLst/>
          </a:prstGeom>
        </p:spPr>
      </p:pic>
      <p:sp>
        <p:nvSpPr>
          <p:cNvPr id="34" name="TextBox 33">
            <a:extLst>
              <a:ext uri="{FF2B5EF4-FFF2-40B4-BE49-F238E27FC236}">
                <a16:creationId xmlns:a16="http://schemas.microsoft.com/office/drawing/2014/main" id="{B45572D6-BBBF-4B6E-B1CD-6E2F8B2A89FB}"/>
              </a:ext>
            </a:extLst>
          </p:cNvPr>
          <p:cNvSpPr txBox="1"/>
          <p:nvPr/>
        </p:nvSpPr>
        <p:spPr bwMode="gray">
          <a:xfrm>
            <a:off x="3218501" y="4927781"/>
            <a:ext cx="1050536" cy="418375"/>
          </a:xfrm>
          <a:prstGeom prst="rect">
            <a:avLst/>
          </a:prstGeom>
          <a:noFill/>
        </p:spPr>
        <p:txBody>
          <a:bodyPr wrap="square" lIns="0" tIns="0" rIns="0" bIns="0" rtlCol="0">
            <a:noAutofit/>
          </a:bodyPr>
          <a:lstStyle/>
          <a:p>
            <a:pPr algn="ctr"/>
            <a:r>
              <a:rPr lang="de-DE" sz="1400">
                <a:ln w="0"/>
                <a:solidFill>
                  <a:schemeClr val="accent1"/>
                </a:solidFill>
                <a:effectLst>
                  <a:outerShdw blurRad="38100" dist="25400" dir="5400000" algn="ctr" rotWithShape="0">
                    <a:srgbClr val="6E747A">
                      <a:alpha val="43000"/>
                    </a:srgbClr>
                  </a:outerShdw>
                </a:effectLst>
              </a:rPr>
              <a:t>SHARING</a:t>
            </a:r>
            <a:endParaRPr lang="en-US" sz="1400">
              <a:ln w="0"/>
              <a:solidFill>
                <a:schemeClr val="accent1"/>
              </a:solidFill>
              <a:effectLst>
                <a:outerShdw blurRad="38100" dist="25400" dir="5400000" algn="ctr" rotWithShape="0">
                  <a:srgbClr val="6E747A">
                    <a:alpha val="43000"/>
                  </a:srgbClr>
                </a:outerShdw>
              </a:effectLst>
            </a:endParaRPr>
          </a:p>
        </p:txBody>
      </p:sp>
      <p:cxnSp>
        <p:nvCxnSpPr>
          <p:cNvPr id="35" name="Connector: Elbow 34">
            <a:extLst>
              <a:ext uri="{FF2B5EF4-FFF2-40B4-BE49-F238E27FC236}">
                <a16:creationId xmlns:a16="http://schemas.microsoft.com/office/drawing/2014/main" id="{BB5A2BB5-2CE9-4E28-A540-C9546650BF0D}"/>
              </a:ext>
            </a:extLst>
          </p:cNvPr>
          <p:cNvCxnSpPr>
            <a:cxnSpLocks/>
            <a:stCxn id="33" idx="1"/>
          </p:cNvCxnSpPr>
          <p:nvPr/>
        </p:nvCxnSpPr>
        <p:spPr bwMode="gray">
          <a:xfrm rot="10800000">
            <a:off x="1440847" y="4805082"/>
            <a:ext cx="777374" cy="844746"/>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6" name="Connector: Elbow 35">
            <a:extLst>
              <a:ext uri="{FF2B5EF4-FFF2-40B4-BE49-F238E27FC236}">
                <a16:creationId xmlns:a16="http://schemas.microsoft.com/office/drawing/2014/main" id="{B2846552-EB47-41CC-83ED-6D979E401116}"/>
              </a:ext>
            </a:extLst>
          </p:cNvPr>
          <p:cNvCxnSpPr>
            <a:cxnSpLocks/>
            <a:endCxn id="33" idx="3"/>
          </p:cNvCxnSpPr>
          <p:nvPr/>
        </p:nvCxnSpPr>
        <p:spPr bwMode="gray">
          <a:xfrm rot="10800000" flipV="1">
            <a:off x="3132621" y="5197622"/>
            <a:ext cx="1138704" cy="452206"/>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37" name="Content Placeholder 14" descr="Key">
            <a:extLst>
              <a:ext uri="{FF2B5EF4-FFF2-40B4-BE49-F238E27FC236}">
                <a16:creationId xmlns:a16="http://schemas.microsoft.com/office/drawing/2014/main" id="{9C44DAEC-5F60-46D5-9E12-4E8266ACF3FB}"/>
              </a:ext>
            </a:extLst>
          </p:cNvPr>
          <p:cNvSpPr/>
          <p:nvPr/>
        </p:nvSpPr>
        <p:spPr>
          <a:xfrm>
            <a:off x="1815899" y="3443837"/>
            <a:ext cx="727812" cy="347364"/>
          </a:xfrm>
          <a:custGeom>
            <a:avLst/>
            <a:gdLst>
              <a:gd name="connsiteX0" fmla="*/ 500371 w 727812"/>
              <a:gd name="connsiteY0" fmla="*/ 202630 h 347364"/>
              <a:gd name="connsiteX1" fmla="*/ 554130 w 727812"/>
              <a:gd name="connsiteY1" fmla="*/ 256388 h 347364"/>
              <a:gd name="connsiteX2" fmla="*/ 607889 w 727812"/>
              <a:gd name="connsiteY2" fmla="*/ 202630 h 347364"/>
              <a:gd name="connsiteX3" fmla="*/ 661648 w 727812"/>
              <a:gd name="connsiteY3" fmla="*/ 256388 h 347364"/>
              <a:gd name="connsiteX4" fmla="*/ 727812 w 727812"/>
              <a:gd name="connsiteY4" fmla="*/ 173682 h 347364"/>
              <a:gd name="connsiteX5" fmla="*/ 661648 w 727812"/>
              <a:gd name="connsiteY5" fmla="*/ 90977 h 347364"/>
              <a:gd name="connsiteX6" fmla="*/ 326688 w 727812"/>
              <a:gd name="connsiteY6" fmla="*/ 90977 h 347364"/>
              <a:gd name="connsiteX7" fmla="*/ 173682 w 727812"/>
              <a:gd name="connsiteY7" fmla="*/ 0 h 347364"/>
              <a:gd name="connsiteX8" fmla="*/ 0 w 727812"/>
              <a:gd name="connsiteY8" fmla="*/ 173682 h 347364"/>
              <a:gd name="connsiteX9" fmla="*/ 173682 w 727812"/>
              <a:gd name="connsiteY9" fmla="*/ 347365 h 347364"/>
              <a:gd name="connsiteX10" fmla="*/ 326688 w 727812"/>
              <a:gd name="connsiteY10" fmla="*/ 256388 h 347364"/>
              <a:gd name="connsiteX11" fmla="*/ 380447 w 727812"/>
              <a:gd name="connsiteY11" fmla="*/ 256388 h 347364"/>
              <a:gd name="connsiteX12" fmla="*/ 413530 w 727812"/>
              <a:gd name="connsiteY12" fmla="*/ 223306 h 347364"/>
              <a:gd name="connsiteX13" fmla="*/ 446612 w 727812"/>
              <a:gd name="connsiteY13" fmla="*/ 256388 h 347364"/>
              <a:gd name="connsiteX14" fmla="*/ 500371 w 727812"/>
              <a:gd name="connsiteY14" fmla="*/ 202630 h 347364"/>
              <a:gd name="connsiteX15" fmla="*/ 99247 w 727812"/>
              <a:gd name="connsiteY15" fmla="*/ 223306 h 347364"/>
              <a:gd name="connsiteX16" fmla="*/ 49624 w 727812"/>
              <a:gd name="connsiteY16" fmla="*/ 173682 h 347364"/>
              <a:gd name="connsiteX17" fmla="*/ 99247 w 727812"/>
              <a:gd name="connsiteY17" fmla="*/ 124059 h 347364"/>
              <a:gd name="connsiteX18" fmla="*/ 148871 w 727812"/>
              <a:gd name="connsiteY18" fmla="*/ 173682 h 347364"/>
              <a:gd name="connsiteX19" fmla="*/ 99247 w 727812"/>
              <a:gd name="connsiteY19" fmla="*/ 223306 h 347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27812" h="347364">
                <a:moveTo>
                  <a:pt x="500371" y="202630"/>
                </a:moveTo>
                <a:lnTo>
                  <a:pt x="554130" y="256388"/>
                </a:lnTo>
                <a:lnTo>
                  <a:pt x="607889" y="202630"/>
                </a:lnTo>
                <a:lnTo>
                  <a:pt x="661648" y="256388"/>
                </a:lnTo>
                <a:lnTo>
                  <a:pt x="727812" y="173682"/>
                </a:lnTo>
                <a:lnTo>
                  <a:pt x="661648" y="90977"/>
                </a:lnTo>
                <a:lnTo>
                  <a:pt x="326688" y="90977"/>
                </a:lnTo>
                <a:cubicBezTo>
                  <a:pt x="296914" y="36391"/>
                  <a:pt x="239847" y="0"/>
                  <a:pt x="173682" y="0"/>
                </a:cubicBezTo>
                <a:cubicBezTo>
                  <a:pt x="77744" y="0"/>
                  <a:pt x="0" y="77744"/>
                  <a:pt x="0" y="173682"/>
                </a:cubicBezTo>
                <a:cubicBezTo>
                  <a:pt x="0" y="269621"/>
                  <a:pt x="77744" y="347365"/>
                  <a:pt x="173682" y="347365"/>
                </a:cubicBezTo>
                <a:cubicBezTo>
                  <a:pt x="239847" y="347365"/>
                  <a:pt x="296914" y="310974"/>
                  <a:pt x="326688" y="256388"/>
                </a:cubicBezTo>
                <a:lnTo>
                  <a:pt x="380447" y="256388"/>
                </a:lnTo>
                <a:lnTo>
                  <a:pt x="413530" y="223306"/>
                </a:lnTo>
                <a:lnTo>
                  <a:pt x="446612" y="256388"/>
                </a:lnTo>
                <a:lnTo>
                  <a:pt x="500371" y="202630"/>
                </a:lnTo>
                <a:close/>
                <a:moveTo>
                  <a:pt x="99247" y="223306"/>
                </a:moveTo>
                <a:cubicBezTo>
                  <a:pt x="71954" y="223306"/>
                  <a:pt x="49624" y="200975"/>
                  <a:pt x="49624" y="173682"/>
                </a:cubicBezTo>
                <a:cubicBezTo>
                  <a:pt x="49624" y="146390"/>
                  <a:pt x="71954" y="124059"/>
                  <a:pt x="99247" y="124059"/>
                </a:cubicBezTo>
                <a:cubicBezTo>
                  <a:pt x="126540" y="124059"/>
                  <a:pt x="148871" y="146390"/>
                  <a:pt x="148871" y="173682"/>
                </a:cubicBezTo>
                <a:cubicBezTo>
                  <a:pt x="148871" y="200975"/>
                  <a:pt x="126540" y="223306"/>
                  <a:pt x="99247" y="223306"/>
                </a:cubicBezTo>
                <a:close/>
              </a:path>
            </a:pathLst>
          </a:custGeom>
          <a:solidFill>
            <a:srgbClr val="FFCC00"/>
          </a:solidFill>
          <a:ln w="8235" cap="flat">
            <a:noFill/>
            <a:prstDash val="solid"/>
            <a:miter/>
          </a:ln>
        </p:spPr>
        <p:txBody>
          <a:bodyPr rtlCol="0" anchor="ctr"/>
          <a:lstStyle/>
          <a:p>
            <a:endParaRPr lang="en-US"/>
          </a:p>
        </p:txBody>
      </p:sp>
      <p:pic>
        <p:nvPicPr>
          <p:cNvPr id="38" name="Immagine 6">
            <a:extLst>
              <a:ext uri="{FF2B5EF4-FFF2-40B4-BE49-F238E27FC236}">
                <a16:creationId xmlns:a16="http://schemas.microsoft.com/office/drawing/2014/main" id="{AFD81227-B7E4-4968-8945-C6CE528C7605}"/>
              </a:ext>
            </a:extLst>
          </p:cNvPr>
          <p:cNvPicPr>
            <a:picLocks noChangeAspect="1"/>
          </p:cNvPicPr>
          <p:nvPr/>
        </p:nvPicPr>
        <p:blipFill>
          <a:blip r:embed="rId10">
            <a:extLst>
              <a:ext uri="{BEBA8EAE-BF5A-486C-A8C5-ECC9F3942E4B}">
                <a14:imgProps xmlns:a14="http://schemas.microsoft.com/office/drawing/2010/main">
                  <a14:imgLayer r:embed="rId11">
                    <a14:imgEffect>
                      <a14:sharpenSoften amount="50000"/>
                    </a14:imgEffect>
                  </a14:imgLayer>
                </a14:imgProps>
              </a:ext>
            </a:extLst>
          </a:blip>
          <a:stretch>
            <a:fillRect/>
          </a:stretch>
        </p:blipFill>
        <p:spPr>
          <a:xfrm>
            <a:off x="2996731" y="1099119"/>
            <a:ext cx="2707766" cy="2508069"/>
          </a:xfrm>
          <a:prstGeom prst="rect">
            <a:avLst/>
          </a:prstGeom>
        </p:spPr>
      </p:pic>
      <p:cxnSp>
        <p:nvCxnSpPr>
          <p:cNvPr id="39" name="Connector: Elbow 207">
            <a:extLst>
              <a:ext uri="{FF2B5EF4-FFF2-40B4-BE49-F238E27FC236}">
                <a16:creationId xmlns:a16="http://schemas.microsoft.com/office/drawing/2014/main" id="{2D4B9574-B3C6-4B95-AB98-05A3CB6B6E5B}"/>
              </a:ext>
            </a:extLst>
          </p:cNvPr>
          <p:cNvCxnSpPr>
            <a:cxnSpLocks/>
            <a:stCxn id="40" idx="2"/>
          </p:cNvCxnSpPr>
          <p:nvPr/>
        </p:nvCxnSpPr>
        <p:spPr bwMode="gray">
          <a:xfrm rot="5400000">
            <a:off x="6719666" y="1671191"/>
            <a:ext cx="1406487" cy="4173481"/>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pic>
        <p:nvPicPr>
          <p:cNvPr id="40" name="Immagine 5" descr="Immagine che contiene testo&#10;&#10;Descrizione generata automaticamente">
            <a:extLst>
              <a:ext uri="{FF2B5EF4-FFF2-40B4-BE49-F238E27FC236}">
                <a16:creationId xmlns:a16="http://schemas.microsoft.com/office/drawing/2014/main" id="{8E745D6A-0FF4-4F1C-BFE5-3D181A66F006}"/>
              </a:ext>
            </a:extLst>
          </p:cNvPr>
          <p:cNvPicPr>
            <a:picLocks noChangeAspect="1"/>
          </p:cNvPicPr>
          <p:nvPr/>
        </p:nvPicPr>
        <p:blipFill>
          <a:blip r:embed="rId12"/>
          <a:stretch>
            <a:fillRect/>
          </a:stretch>
        </p:blipFill>
        <p:spPr>
          <a:xfrm>
            <a:off x="7525339" y="647081"/>
            <a:ext cx="3968618" cy="2407607"/>
          </a:xfrm>
          <a:prstGeom prst="rect">
            <a:avLst/>
          </a:prstGeom>
        </p:spPr>
      </p:pic>
      <p:pic>
        <p:nvPicPr>
          <p:cNvPr id="41" name="Immagine 16" descr="Immagine che contiene testo&#10;&#10;Descrizione generata automaticamente">
            <a:extLst>
              <a:ext uri="{FF2B5EF4-FFF2-40B4-BE49-F238E27FC236}">
                <a16:creationId xmlns:a16="http://schemas.microsoft.com/office/drawing/2014/main" id="{84908EAA-2955-4248-857E-29F08BDB629A}"/>
              </a:ext>
            </a:extLst>
          </p:cNvPr>
          <p:cNvPicPr>
            <a:picLocks noChangeAspect="1"/>
          </p:cNvPicPr>
          <p:nvPr/>
        </p:nvPicPr>
        <p:blipFill>
          <a:blip r:embed="rId13"/>
          <a:stretch>
            <a:fillRect/>
          </a:stretch>
        </p:blipFill>
        <p:spPr>
          <a:xfrm>
            <a:off x="9501191" y="5049728"/>
            <a:ext cx="2162172" cy="1337247"/>
          </a:xfrm>
          <a:prstGeom prst="rect">
            <a:avLst/>
          </a:prstGeom>
        </p:spPr>
      </p:pic>
      <p:pic>
        <p:nvPicPr>
          <p:cNvPr id="42" name="Immagine 21">
            <a:extLst>
              <a:ext uri="{FF2B5EF4-FFF2-40B4-BE49-F238E27FC236}">
                <a16:creationId xmlns:a16="http://schemas.microsoft.com/office/drawing/2014/main" id="{64CCFEDE-BB49-4558-AF05-8C147FA2D298}"/>
              </a:ext>
            </a:extLst>
          </p:cNvPr>
          <p:cNvPicPr>
            <a:picLocks noChangeAspect="1"/>
          </p:cNvPicPr>
          <p:nvPr/>
        </p:nvPicPr>
        <p:blipFill>
          <a:blip r:embed="rId14"/>
          <a:stretch>
            <a:fillRect/>
          </a:stretch>
        </p:blipFill>
        <p:spPr>
          <a:xfrm>
            <a:off x="8213660" y="5076254"/>
            <a:ext cx="1137331" cy="1402971"/>
          </a:xfrm>
          <a:prstGeom prst="rect">
            <a:avLst/>
          </a:prstGeom>
        </p:spPr>
      </p:pic>
      <p:sp>
        <p:nvSpPr>
          <p:cNvPr id="43" name="Title 2">
            <a:extLst>
              <a:ext uri="{FF2B5EF4-FFF2-40B4-BE49-F238E27FC236}">
                <a16:creationId xmlns:a16="http://schemas.microsoft.com/office/drawing/2014/main" id="{43C6C50D-B1AE-4419-96D2-9748D3FB99F0}"/>
              </a:ext>
            </a:extLst>
          </p:cNvPr>
          <p:cNvSpPr txBox="1">
            <a:spLocks/>
          </p:cNvSpPr>
          <p:nvPr/>
        </p:nvSpPr>
        <p:spPr bwMode="gray">
          <a:xfrm>
            <a:off x="975466" y="277708"/>
            <a:ext cx="10798460" cy="380299"/>
          </a:xfrm>
          <a:prstGeom prst="rect">
            <a:avLst/>
          </a:prstGeom>
        </p:spPr>
        <p:txBody>
          <a:bodyPr vert="horz" lIns="0" tIns="0" rIns="0" bIns="0" rtlCol="0" anchor="b">
            <a:noAutofit/>
          </a:bodyPr>
          <a:lstStyle>
            <a:lvl1pPr algn="l" defTabSz="914400" rtl="0" eaLnBrk="1" latinLnBrk="0" hangingPunct="1">
              <a:spcBef>
                <a:spcPct val="0"/>
              </a:spcBef>
              <a:buNone/>
              <a:defRPr sz="2800" kern="1200">
                <a:solidFill>
                  <a:schemeClr val="accent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dirty="0">
                <a:solidFill>
                  <a:srgbClr val="10384F"/>
                </a:solidFill>
                <a:latin typeface="Arial"/>
                <a:cs typeface="Arial"/>
              </a:rPr>
              <a:t>Semantic Search application that I worked</a:t>
            </a:r>
            <a:endParaRPr kumimoji="0" lang="en-US" sz="2800" b="0" i="0" u="none" strike="noStrike" kern="1200" cap="none" spc="0" normalizeH="0" baseline="0" noProof="0" dirty="0">
              <a:ln>
                <a:noFill/>
              </a:ln>
              <a:solidFill>
                <a:srgbClr val="10384F"/>
              </a:solidFill>
              <a:effectLst/>
              <a:uLnTx/>
              <a:uFillTx/>
              <a:latin typeface="Arial"/>
              <a:cs typeface="Arial"/>
            </a:endParaRPr>
          </a:p>
        </p:txBody>
      </p:sp>
    </p:spTree>
    <p:extLst>
      <p:ext uri="{BB962C8B-B14F-4D97-AF65-F5344CB8AC3E}">
        <p14:creationId xmlns:p14="http://schemas.microsoft.com/office/powerpoint/2010/main" val="3231703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down)">
                                      <p:cBhvr>
                                        <p:cTn id="7" dur="580">
                                          <p:stCondLst>
                                            <p:cond delay="0"/>
                                          </p:stCondLst>
                                        </p:cTn>
                                        <p:tgtEl>
                                          <p:spTgt spid="37"/>
                                        </p:tgtEl>
                                      </p:cBhvr>
                                    </p:animEffect>
                                    <p:anim calcmode="lin" valueType="num">
                                      <p:cBhvr>
                                        <p:cTn id="8" dur="1822" tmFilter="0,0; 0.14,0.36; 0.43,0.73; 0.71,0.91; 1.0,1.0">
                                          <p:stCondLst>
                                            <p:cond delay="0"/>
                                          </p:stCondLst>
                                        </p:cTn>
                                        <p:tgtEl>
                                          <p:spTgt spid="3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7"/>
                                        </p:tgtEl>
                                        <p:attrNameLst>
                                          <p:attrName>ppt_y</p:attrName>
                                        </p:attrNameLst>
                                      </p:cBhvr>
                                      <p:tavLst>
                                        <p:tav tm="0" fmla="#ppt_y-sin(pi*$)/81">
                                          <p:val>
                                            <p:fltVal val="0"/>
                                          </p:val>
                                        </p:tav>
                                        <p:tav tm="100000">
                                          <p:val>
                                            <p:fltVal val="1"/>
                                          </p:val>
                                        </p:tav>
                                      </p:tavLst>
                                    </p:anim>
                                    <p:animScale>
                                      <p:cBhvr>
                                        <p:cTn id="13" dur="26">
                                          <p:stCondLst>
                                            <p:cond delay="650"/>
                                          </p:stCondLst>
                                        </p:cTn>
                                        <p:tgtEl>
                                          <p:spTgt spid="37"/>
                                        </p:tgtEl>
                                      </p:cBhvr>
                                      <p:to x="100000" y="60000"/>
                                    </p:animScale>
                                    <p:animScale>
                                      <p:cBhvr>
                                        <p:cTn id="14" dur="166" decel="50000">
                                          <p:stCondLst>
                                            <p:cond delay="676"/>
                                          </p:stCondLst>
                                        </p:cTn>
                                        <p:tgtEl>
                                          <p:spTgt spid="37"/>
                                        </p:tgtEl>
                                      </p:cBhvr>
                                      <p:to x="100000" y="100000"/>
                                    </p:animScale>
                                    <p:animScale>
                                      <p:cBhvr>
                                        <p:cTn id="15" dur="26">
                                          <p:stCondLst>
                                            <p:cond delay="1312"/>
                                          </p:stCondLst>
                                        </p:cTn>
                                        <p:tgtEl>
                                          <p:spTgt spid="37"/>
                                        </p:tgtEl>
                                      </p:cBhvr>
                                      <p:to x="100000" y="80000"/>
                                    </p:animScale>
                                    <p:animScale>
                                      <p:cBhvr>
                                        <p:cTn id="16" dur="166" decel="50000">
                                          <p:stCondLst>
                                            <p:cond delay="1338"/>
                                          </p:stCondLst>
                                        </p:cTn>
                                        <p:tgtEl>
                                          <p:spTgt spid="37"/>
                                        </p:tgtEl>
                                      </p:cBhvr>
                                      <p:to x="100000" y="100000"/>
                                    </p:animScale>
                                    <p:animScale>
                                      <p:cBhvr>
                                        <p:cTn id="17" dur="26">
                                          <p:stCondLst>
                                            <p:cond delay="1642"/>
                                          </p:stCondLst>
                                        </p:cTn>
                                        <p:tgtEl>
                                          <p:spTgt spid="37"/>
                                        </p:tgtEl>
                                      </p:cBhvr>
                                      <p:to x="100000" y="90000"/>
                                    </p:animScale>
                                    <p:animScale>
                                      <p:cBhvr>
                                        <p:cTn id="18" dur="166" decel="50000">
                                          <p:stCondLst>
                                            <p:cond delay="1668"/>
                                          </p:stCondLst>
                                        </p:cTn>
                                        <p:tgtEl>
                                          <p:spTgt spid="37"/>
                                        </p:tgtEl>
                                      </p:cBhvr>
                                      <p:to x="100000" y="100000"/>
                                    </p:animScale>
                                    <p:animScale>
                                      <p:cBhvr>
                                        <p:cTn id="19" dur="26">
                                          <p:stCondLst>
                                            <p:cond delay="1808"/>
                                          </p:stCondLst>
                                        </p:cTn>
                                        <p:tgtEl>
                                          <p:spTgt spid="37"/>
                                        </p:tgtEl>
                                      </p:cBhvr>
                                      <p:to x="100000" y="95000"/>
                                    </p:animScale>
                                    <p:animScale>
                                      <p:cBhvr>
                                        <p:cTn id="20" dur="166" decel="50000">
                                          <p:stCondLst>
                                            <p:cond delay="1834"/>
                                          </p:stCondLst>
                                        </p:cTn>
                                        <p:tgtEl>
                                          <p:spTgt spid="37"/>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anim calcmode="lin" valueType="num">
                                      <p:cBhvr additive="base">
                                        <p:cTn id="25" dur="500" fill="hold"/>
                                        <p:tgtEl>
                                          <p:spTgt spid="26"/>
                                        </p:tgtEl>
                                        <p:attrNameLst>
                                          <p:attrName>ppt_x</p:attrName>
                                        </p:attrNameLst>
                                      </p:cBhvr>
                                      <p:tavLst>
                                        <p:tav tm="0">
                                          <p:val>
                                            <p:strVal val="0-#ppt_w/2"/>
                                          </p:val>
                                        </p:tav>
                                        <p:tav tm="100000">
                                          <p:val>
                                            <p:strVal val="#ppt_x"/>
                                          </p:val>
                                        </p:tav>
                                      </p:tavLst>
                                    </p:anim>
                                    <p:anim calcmode="lin" valueType="num">
                                      <p:cBhvr additive="base">
                                        <p:cTn id="26" dur="500" fill="hold"/>
                                        <p:tgtEl>
                                          <p:spTgt spid="26"/>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anim calcmode="lin" valueType="num">
                                      <p:cBhvr additive="base">
                                        <p:cTn id="29" dur="500" fill="hold"/>
                                        <p:tgtEl>
                                          <p:spTgt spid="24"/>
                                        </p:tgtEl>
                                        <p:attrNameLst>
                                          <p:attrName>ppt_x</p:attrName>
                                        </p:attrNameLst>
                                      </p:cBhvr>
                                      <p:tavLst>
                                        <p:tav tm="0">
                                          <p:val>
                                            <p:strVal val="0-#ppt_w/2"/>
                                          </p:val>
                                        </p:tav>
                                        <p:tav tm="100000">
                                          <p:val>
                                            <p:strVal val="#ppt_x"/>
                                          </p:val>
                                        </p:tav>
                                      </p:tavLst>
                                    </p:anim>
                                    <p:anim calcmode="lin" valueType="num">
                                      <p:cBhvr additive="base">
                                        <p:cTn id="30" dur="500" fill="hold"/>
                                        <p:tgtEl>
                                          <p:spTgt spid="24"/>
                                        </p:tgtEl>
                                        <p:attrNameLst>
                                          <p:attrName>ppt_y</p:attrName>
                                        </p:attrNameLst>
                                      </p:cBhvr>
                                      <p:tavLst>
                                        <p:tav tm="0">
                                          <p:val>
                                            <p:strVal val="#ppt_y"/>
                                          </p:val>
                                        </p:tav>
                                        <p:tav tm="100000">
                                          <p:val>
                                            <p:strVal val="#ppt_y"/>
                                          </p:val>
                                        </p:tav>
                                      </p:tavLst>
                                    </p:anim>
                                  </p:childTnLst>
                                </p:cTn>
                              </p:par>
                              <p:par>
                                <p:cTn id="31" presetID="2" presetClass="entr" presetSubtype="1" fill="hold" nodeType="withEffect">
                                  <p:stCondLst>
                                    <p:cond delay="0"/>
                                  </p:stCondLst>
                                  <p:childTnLst>
                                    <p:set>
                                      <p:cBhvr>
                                        <p:cTn id="32" dur="1" fill="hold">
                                          <p:stCondLst>
                                            <p:cond delay="0"/>
                                          </p:stCondLst>
                                        </p:cTn>
                                        <p:tgtEl>
                                          <p:spTgt spid="38"/>
                                        </p:tgtEl>
                                        <p:attrNameLst>
                                          <p:attrName>style.visibility</p:attrName>
                                        </p:attrNameLst>
                                      </p:cBhvr>
                                      <p:to>
                                        <p:strVal val="visible"/>
                                      </p:to>
                                    </p:set>
                                    <p:anim calcmode="lin" valueType="num">
                                      <p:cBhvr additive="base">
                                        <p:cTn id="33" dur="500" fill="hold"/>
                                        <p:tgtEl>
                                          <p:spTgt spid="38"/>
                                        </p:tgtEl>
                                        <p:attrNameLst>
                                          <p:attrName>ppt_x</p:attrName>
                                        </p:attrNameLst>
                                      </p:cBhvr>
                                      <p:tavLst>
                                        <p:tav tm="0">
                                          <p:val>
                                            <p:strVal val="#ppt_x"/>
                                          </p:val>
                                        </p:tav>
                                        <p:tav tm="100000">
                                          <p:val>
                                            <p:strVal val="#ppt_x"/>
                                          </p:val>
                                        </p:tav>
                                      </p:tavLst>
                                    </p:anim>
                                    <p:anim calcmode="lin" valueType="num">
                                      <p:cBhvr additive="base">
                                        <p:cTn id="34" dur="500" fill="hold"/>
                                        <p:tgtEl>
                                          <p:spTgt spid="38"/>
                                        </p:tgtEl>
                                        <p:attrNameLst>
                                          <p:attrName>ppt_y</p:attrName>
                                        </p:attrNameLst>
                                      </p:cBhvr>
                                      <p:tavLst>
                                        <p:tav tm="0">
                                          <p:val>
                                            <p:strVal val="0-#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1" fill="hold" nodeType="clickEffect">
                                  <p:stCondLst>
                                    <p:cond delay="0"/>
                                  </p:stCondLst>
                                  <p:childTnLst>
                                    <p:set>
                                      <p:cBhvr>
                                        <p:cTn id="38" dur="1" fill="hold">
                                          <p:stCondLst>
                                            <p:cond delay="0"/>
                                          </p:stCondLst>
                                        </p:cTn>
                                        <p:tgtEl>
                                          <p:spTgt spid="25"/>
                                        </p:tgtEl>
                                        <p:attrNameLst>
                                          <p:attrName>style.visibility</p:attrName>
                                        </p:attrNameLst>
                                      </p:cBhvr>
                                      <p:to>
                                        <p:strVal val="visible"/>
                                      </p:to>
                                    </p:set>
                                    <p:anim calcmode="lin" valueType="num">
                                      <p:cBhvr additive="base">
                                        <p:cTn id="39" dur="500" fill="hold"/>
                                        <p:tgtEl>
                                          <p:spTgt spid="25"/>
                                        </p:tgtEl>
                                        <p:attrNameLst>
                                          <p:attrName>ppt_x</p:attrName>
                                        </p:attrNameLst>
                                      </p:cBhvr>
                                      <p:tavLst>
                                        <p:tav tm="0">
                                          <p:val>
                                            <p:strVal val="#ppt_x"/>
                                          </p:val>
                                        </p:tav>
                                        <p:tav tm="100000">
                                          <p:val>
                                            <p:strVal val="#ppt_x"/>
                                          </p:val>
                                        </p:tav>
                                      </p:tavLst>
                                    </p:anim>
                                    <p:anim calcmode="lin" valueType="num">
                                      <p:cBhvr additive="base">
                                        <p:cTn id="40" dur="500" fill="hold"/>
                                        <p:tgtEl>
                                          <p:spTgt spid="25"/>
                                        </p:tgtEl>
                                        <p:attrNameLst>
                                          <p:attrName>ppt_y</p:attrName>
                                        </p:attrNameLst>
                                      </p:cBhvr>
                                      <p:tavLst>
                                        <p:tav tm="0">
                                          <p:val>
                                            <p:strVal val="0-#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ppt_x"/>
                                          </p:val>
                                        </p:tav>
                                        <p:tav tm="100000">
                                          <p:val>
                                            <p:strVal val="#ppt_x"/>
                                          </p:val>
                                        </p:tav>
                                      </p:tavLst>
                                    </p:anim>
                                    <p:anim calcmode="lin" valueType="num">
                                      <p:cBhvr additive="base">
                                        <p:cTn id="4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1" fill="hold" nodeType="clickEffect">
                                  <p:stCondLst>
                                    <p:cond delay="0"/>
                                  </p:stCondLst>
                                  <p:childTnLst>
                                    <p:set>
                                      <p:cBhvr>
                                        <p:cTn id="48" dur="1" fill="hold">
                                          <p:stCondLst>
                                            <p:cond delay="0"/>
                                          </p:stCondLst>
                                        </p:cTn>
                                        <p:tgtEl>
                                          <p:spTgt spid="22"/>
                                        </p:tgtEl>
                                        <p:attrNameLst>
                                          <p:attrName>style.visibility</p:attrName>
                                        </p:attrNameLst>
                                      </p:cBhvr>
                                      <p:to>
                                        <p:strVal val="visible"/>
                                      </p:to>
                                    </p:set>
                                    <p:anim calcmode="lin" valueType="num">
                                      <p:cBhvr additive="base">
                                        <p:cTn id="49" dur="500" fill="hold"/>
                                        <p:tgtEl>
                                          <p:spTgt spid="22"/>
                                        </p:tgtEl>
                                        <p:attrNameLst>
                                          <p:attrName>ppt_x</p:attrName>
                                        </p:attrNameLst>
                                      </p:cBhvr>
                                      <p:tavLst>
                                        <p:tav tm="0">
                                          <p:val>
                                            <p:strVal val="#ppt_x"/>
                                          </p:val>
                                        </p:tav>
                                        <p:tav tm="100000">
                                          <p:val>
                                            <p:strVal val="#ppt_x"/>
                                          </p:val>
                                        </p:tav>
                                      </p:tavLst>
                                    </p:anim>
                                    <p:anim calcmode="lin" valueType="num">
                                      <p:cBhvr additive="base">
                                        <p:cTn id="50" dur="500" fill="hold"/>
                                        <p:tgtEl>
                                          <p:spTgt spid="22"/>
                                        </p:tgtEl>
                                        <p:attrNameLst>
                                          <p:attrName>ppt_y</p:attrName>
                                        </p:attrNameLst>
                                      </p:cBhvr>
                                      <p:tavLst>
                                        <p:tav tm="0">
                                          <p:val>
                                            <p:strVal val="0-#ppt_h/2"/>
                                          </p:val>
                                        </p:tav>
                                        <p:tav tm="100000">
                                          <p:val>
                                            <p:strVal val="#ppt_y"/>
                                          </p:val>
                                        </p:tav>
                                      </p:tavLst>
                                    </p:anim>
                                  </p:childTnLst>
                                </p:cTn>
                              </p:par>
                              <p:par>
                                <p:cTn id="51" presetID="2" presetClass="entr" presetSubtype="1" fill="hold" grpId="0" nodeType="withEffect">
                                  <p:stCondLst>
                                    <p:cond delay="0"/>
                                  </p:stCondLst>
                                  <p:childTnLst>
                                    <p:set>
                                      <p:cBhvr>
                                        <p:cTn id="52" dur="1" fill="hold">
                                          <p:stCondLst>
                                            <p:cond delay="0"/>
                                          </p:stCondLst>
                                        </p:cTn>
                                        <p:tgtEl>
                                          <p:spTgt spid="23"/>
                                        </p:tgtEl>
                                        <p:attrNameLst>
                                          <p:attrName>style.visibility</p:attrName>
                                        </p:attrNameLst>
                                      </p:cBhvr>
                                      <p:to>
                                        <p:strVal val="visible"/>
                                      </p:to>
                                    </p:set>
                                    <p:anim calcmode="lin" valueType="num">
                                      <p:cBhvr additive="base">
                                        <p:cTn id="53" dur="500" fill="hold"/>
                                        <p:tgtEl>
                                          <p:spTgt spid="23"/>
                                        </p:tgtEl>
                                        <p:attrNameLst>
                                          <p:attrName>ppt_x</p:attrName>
                                        </p:attrNameLst>
                                      </p:cBhvr>
                                      <p:tavLst>
                                        <p:tav tm="0">
                                          <p:val>
                                            <p:strVal val="#ppt_x"/>
                                          </p:val>
                                        </p:tav>
                                        <p:tav tm="100000">
                                          <p:val>
                                            <p:strVal val="#ppt_x"/>
                                          </p:val>
                                        </p:tav>
                                      </p:tavLst>
                                    </p:anim>
                                    <p:anim calcmode="lin" valueType="num">
                                      <p:cBhvr additive="base">
                                        <p:cTn id="54" dur="500" fill="hold"/>
                                        <p:tgtEl>
                                          <p:spTgt spid="23"/>
                                        </p:tgtEl>
                                        <p:attrNameLst>
                                          <p:attrName>ppt_y</p:attrName>
                                        </p:attrNameLst>
                                      </p:cBhvr>
                                      <p:tavLst>
                                        <p:tav tm="0">
                                          <p:val>
                                            <p:strVal val="0-#ppt_h/2"/>
                                          </p:val>
                                        </p:tav>
                                        <p:tav tm="100000">
                                          <p:val>
                                            <p:strVal val="#ppt_y"/>
                                          </p:val>
                                        </p:tav>
                                      </p:tavLst>
                                    </p:anim>
                                  </p:childTnLst>
                                </p:cTn>
                              </p:par>
                              <p:par>
                                <p:cTn id="55" presetID="9" presetClass="entr" presetSubtype="0" fill="hold" nodeType="withEffect">
                                  <p:stCondLst>
                                    <p:cond delay="0"/>
                                  </p:stCondLst>
                                  <p:childTnLst>
                                    <p:set>
                                      <p:cBhvr>
                                        <p:cTn id="56" dur="1" fill="hold">
                                          <p:stCondLst>
                                            <p:cond delay="0"/>
                                          </p:stCondLst>
                                        </p:cTn>
                                        <p:tgtEl>
                                          <p:spTgt spid="40"/>
                                        </p:tgtEl>
                                        <p:attrNameLst>
                                          <p:attrName>style.visibility</p:attrName>
                                        </p:attrNameLst>
                                      </p:cBhvr>
                                      <p:to>
                                        <p:strVal val="visible"/>
                                      </p:to>
                                    </p:set>
                                    <p:animEffect transition="in" filter="dissolve">
                                      <p:cBhvr>
                                        <p:cTn id="57" dur="500"/>
                                        <p:tgtEl>
                                          <p:spTgt spid="40"/>
                                        </p:tgtEl>
                                      </p:cBhvr>
                                    </p:animEffect>
                                  </p:childTnLst>
                                </p:cTn>
                              </p:par>
                              <p:par>
                                <p:cTn id="58" presetID="2" presetClass="entr" presetSubtype="2" fill="hold" nodeType="withEffect">
                                  <p:stCondLst>
                                    <p:cond delay="0"/>
                                  </p:stCondLst>
                                  <p:childTnLst>
                                    <p:set>
                                      <p:cBhvr>
                                        <p:cTn id="59" dur="1" fill="hold">
                                          <p:stCondLst>
                                            <p:cond delay="0"/>
                                          </p:stCondLst>
                                        </p:cTn>
                                        <p:tgtEl>
                                          <p:spTgt spid="39"/>
                                        </p:tgtEl>
                                        <p:attrNameLst>
                                          <p:attrName>style.visibility</p:attrName>
                                        </p:attrNameLst>
                                      </p:cBhvr>
                                      <p:to>
                                        <p:strVal val="visible"/>
                                      </p:to>
                                    </p:set>
                                    <p:anim calcmode="lin" valueType="num">
                                      <p:cBhvr additive="base">
                                        <p:cTn id="60" dur="500" fill="hold"/>
                                        <p:tgtEl>
                                          <p:spTgt spid="39"/>
                                        </p:tgtEl>
                                        <p:attrNameLst>
                                          <p:attrName>ppt_x</p:attrName>
                                        </p:attrNameLst>
                                      </p:cBhvr>
                                      <p:tavLst>
                                        <p:tav tm="0">
                                          <p:val>
                                            <p:strVal val="1+#ppt_w/2"/>
                                          </p:val>
                                        </p:tav>
                                        <p:tav tm="100000">
                                          <p:val>
                                            <p:strVal val="#ppt_x"/>
                                          </p:val>
                                        </p:tav>
                                      </p:tavLst>
                                    </p:anim>
                                    <p:anim calcmode="lin" valueType="num">
                                      <p:cBhvr additive="base">
                                        <p:cTn id="61" dur="500" fill="hold"/>
                                        <p:tgtEl>
                                          <p:spTgt spid="39"/>
                                        </p:tgtEl>
                                        <p:attrNameLst>
                                          <p:attrName>ppt_y</p:attrName>
                                        </p:attrNameLst>
                                      </p:cBhvr>
                                      <p:tavLst>
                                        <p:tav tm="0">
                                          <p:val>
                                            <p:strVal val="#ppt_y"/>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nodeType="clickEffect">
                                  <p:stCondLst>
                                    <p:cond delay="0"/>
                                  </p:stCondLst>
                                  <p:childTnLst>
                                    <p:set>
                                      <p:cBhvr>
                                        <p:cTn id="65" dur="1" fill="hold">
                                          <p:stCondLst>
                                            <p:cond delay="0"/>
                                          </p:stCondLst>
                                        </p:cTn>
                                        <p:tgtEl>
                                          <p:spTgt spid="27"/>
                                        </p:tgtEl>
                                        <p:attrNameLst>
                                          <p:attrName>style.visibility</p:attrName>
                                        </p:attrNameLst>
                                      </p:cBhvr>
                                      <p:to>
                                        <p:strVal val="visible"/>
                                      </p:to>
                                    </p:set>
                                    <p:anim calcmode="lin" valueType="num">
                                      <p:cBhvr additive="base">
                                        <p:cTn id="66" dur="500" fill="hold"/>
                                        <p:tgtEl>
                                          <p:spTgt spid="27"/>
                                        </p:tgtEl>
                                        <p:attrNameLst>
                                          <p:attrName>ppt_x</p:attrName>
                                        </p:attrNameLst>
                                      </p:cBhvr>
                                      <p:tavLst>
                                        <p:tav tm="0">
                                          <p:val>
                                            <p:strVal val="#ppt_x"/>
                                          </p:val>
                                        </p:tav>
                                        <p:tav tm="100000">
                                          <p:val>
                                            <p:strVal val="#ppt_x"/>
                                          </p:val>
                                        </p:tav>
                                      </p:tavLst>
                                    </p:anim>
                                    <p:anim calcmode="lin" valueType="num">
                                      <p:cBhvr additive="base">
                                        <p:cTn id="67" dur="500" fill="hold"/>
                                        <p:tgtEl>
                                          <p:spTgt spid="27"/>
                                        </p:tgtEl>
                                        <p:attrNameLst>
                                          <p:attrName>ppt_y</p:attrName>
                                        </p:attrNameLst>
                                      </p:cBhvr>
                                      <p:tavLst>
                                        <p:tav tm="0">
                                          <p:val>
                                            <p:strVal val="1+#ppt_h/2"/>
                                          </p:val>
                                        </p:tav>
                                        <p:tav tm="100000">
                                          <p:val>
                                            <p:strVal val="#ppt_y"/>
                                          </p:val>
                                        </p:tav>
                                      </p:tavLst>
                                    </p:anim>
                                  </p:childTnLst>
                                </p:cTn>
                              </p:par>
                              <p:par>
                                <p:cTn id="68" presetID="2" presetClass="entr" presetSubtype="4" fill="hold" grpId="0" nodeType="withEffect">
                                  <p:stCondLst>
                                    <p:cond delay="0"/>
                                  </p:stCondLst>
                                  <p:childTnLst>
                                    <p:set>
                                      <p:cBhvr>
                                        <p:cTn id="69" dur="1" fill="hold">
                                          <p:stCondLst>
                                            <p:cond delay="0"/>
                                          </p:stCondLst>
                                        </p:cTn>
                                        <p:tgtEl>
                                          <p:spTgt spid="28"/>
                                        </p:tgtEl>
                                        <p:attrNameLst>
                                          <p:attrName>style.visibility</p:attrName>
                                        </p:attrNameLst>
                                      </p:cBhvr>
                                      <p:to>
                                        <p:strVal val="visible"/>
                                      </p:to>
                                    </p:set>
                                    <p:anim calcmode="lin" valueType="num">
                                      <p:cBhvr additive="base">
                                        <p:cTn id="70" dur="500" fill="hold"/>
                                        <p:tgtEl>
                                          <p:spTgt spid="28"/>
                                        </p:tgtEl>
                                        <p:attrNameLst>
                                          <p:attrName>ppt_x</p:attrName>
                                        </p:attrNameLst>
                                      </p:cBhvr>
                                      <p:tavLst>
                                        <p:tav tm="0">
                                          <p:val>
                                            <p:strVal val="#ppt_x"/>
                                          </p:val>
                                        </p:tav>
                                        <p:tav tm="100000">
                                          <p:val>
                                            <p:strVal val="#ppt_x"/>
                                          </p:val>
                                        </p:tav>
                                      </p:tavLst>
                                    </p:anim>
                                    <p:anim calcmode="lin" valueType="num">
                                      <p:cBhvr additive="base">
                                        <p:cTn id="71" dur="500" fill="hold"/>
                                        <p:tgtEl>
                                          <p:spTgt spid="28"/>
                                        </p:tgtEl>
                                        <p:attrNameLst>
                                          <p:attrName>ppt_y</p:attrName>
                                        </p:attrNameLst>
                                      </p:cBhvr>
                                      <p:tavLst>
                                        <p:tav tm="0">
                                          <p:val>
                                            <p:strVal val="1+#ppt_h/2"/>
                                          </p:val>
                                        </p:tav>
                                        <p:tav tm="100000">
                                          <p:val>
                                            <p:strVal val="#ppt_y"/>
                                          </p:val>
                                        </p:tav>
                                      </p:tavLst>
                                    </p:anim>
                                  </p:childTnLst>
                                </p:cTn>
                              </p:par>
                              <p:par>
                                <p:cTn id="72" presetID="9" presetClass="entr" presetSubtype="0" fill="hold" nodeType="withEffect">
                                  <p:stCondLst>
                                    <p:cond delay="0"/>
                                  </p:stCondLst>
                                  <p:childTnLst>
                                    <p:set>
                                      <p:cBhvr>
                                        <p:cTn id="73" dur="1" fill="hold">
                                          <p:stCondLst>
                                            <p:cond delay="0"/>
                                          </p:stCondLst>
                                        </p:cTn>
                                        <p:tgtEl>
                                          <p:spTgt spid="41"/>
                                        </p:tgtEl>
                                        <p:attrNameLst>
                                          <p:attrName>style.visibility</p:attrName>
                                        </p:attrNameLst>
                                      </p:cBhvr>
                                      <p:to>
                                        <p:strVal val="visible"/>
                                      </p:to>
                                    </p:set>
                                    <p:animEffect transition="in" filter="dissolve">
                                      <p:cBhvr>
                                        <p:cTn id="74" dur="500"/>
                                        <p:tgtEl>
                                          <p:spTgt spid="41"/>
                                        </p:tgtEl>
                                      </p:cBhvr>
                                    </p:animEffect>
                                  </p:childTnLst>
                                </p:cTn>
                              </p:par>
                              <p:par>
                                <p:cTn id="75" presetID="9" presetClass="entr" presetSubtype="0" fill="hold" nodeType="withEffect">
                                  <p:stCondLst>
                                    <p:cond delay="0"/>
                                  </p:stCondLst>
                                  <p:childTnLst>
                                    <p:set>
                                      <p:cBhvr>
                                        <p:cTn id="76" dur="1" fill="hold">
                                          <p:stCondLst>
                                            <p:cond delay="0"/>
                                          </p:stCondLst>
                                        </p:cTn>
                                        <p:tgtEl>
                                          <p:spTgt spid="42"/>
                                        </p:tgtEl>
                                        <p:attrNameLst>
                                          <p:attrName>style.visibility</p:attrName>
                                        </p:attrNameLst>
                                      </p:cBhvr>
                                      <p:to>
                                        <p:strVal val="visible"/>
                                      </p:to>
                                    </p:set>
                                    <p:animEffect transition="in" filter="dissolve">
                                      <p:cBhvr>
                                        <p:cTn id="77" dur="500"/>
                                        <p:tgtEl>
                                          <p:spTgt spid="42"/>
                                        </p:tgtEl>
                                      </p:cBhvr>
                                    </p:animEffect>
                                  </p:childTnLst>
                                </p:cTn>
                              </p:par>
                            </p:childTnLst>
                          </p:cTn>
                        </p:par>
                      </p:childTnLst>
                    </p:cTn>
                  </p:par>
                  <p:par>
                    <p:cTn id="78" fill="hold">
                      <p:stCondLst>
                        <p:cond delay="indefinite"/>
                      </p:stCondLst>
                      <p:childTnLst>
                        <p:par>
                          <p:cTn id="79" fill="hold">
                            <p:stCondLst>
                              <p:cond delay="0"/>
                            </p:stCondLst>
                            <p:childTnLst>
                              <p:par>
                                <p:cTn id="80" presetID="2" presetClass="entr" presetSubtype="2" fill="hold" nodeType="clickEffect">
                                  <p:stCondLst>
                                    <p:cond delay="0"/>
                                  </p:stCondLst>
                                  <p:childTnLst>
                                    <p:set>
                                      <p:cBhvr>
                                        <p:cTn id="81" dur="1" fill="hold">
                                          <p:stCondLst>
                                            <p:cond delay="0"/>
                                          </p:stCondLst>
                                        </p:cTn>
                                        <p:tgtEl>
                                          <p:spTgt spid="30"/>
                                        </p:tgtEl>
                                        <p:attrNameLst>
                                          <p:attrName>style.visibility</p:attrName>
                                        </p:attrNameLst>
                                      </p:cBhvr>
                                      <p:to>
                                        <p:strVal val="visible"/>
                                      </p:to>
                                    </p:set>
                                    <p:anim calcmode="lin" valueType="num">
                                      <p:cBhvr additive="base">
                                        <p:cTn id="82" dur="500" fill="hold"/>
                                        <p:tgtEl>
                                          <p:spTgt spid="30"/>
                                        </p:tgtEl>
                                        <p:attrNameLst>
                                          <p:attrName>ppt_x</p:attrName>
                                        </p:attrNameLst>
                                      </p:cBhvr>
                                      <p:tavLst>
                                        <p:tav tm="0">
                                          <p:val>
                                            <p:strVal val="1+#ppt_w/2"/>
                                          </p:val>
                                        </p:tav>
                                        <p:tav tm="100000">
                                          <p:val>
                                            <p:strVal val="#ppt_x"/>
                                          </p:val>
                                        </p:tav>
                                      </p:tavLst>
                                    </p:anim>
                                    <p:anim calcmode="lin" valueType="num">
                                      <p:cBhvr additive="base">
                                        <p:cTn id="83" dur="500" fill="hold"/>
                                        <p:tgtEl>
                                          <p:spTgt spid="30"/>
                                        </p:tgtEl>
                                        <p:attrNameLst>
                                          <p:attrName>ppt_y</p:attrName>
                                        </p:attrNameLst>
                                      </p:cBhvr>
                                      <p:tavLst>
                                        <p:tav tm="0">
                                          <p:val>
                                            <p:strVal val="#ppt_y"/>
                                          </p:val>
                                        </p:tav>
                                        <p:tav tm="100000">
                                          <p:val>
                                            <p:strVal val="#ppt_y"/>
                                          </p:val>
                                        </p:tav>
                                      </p:tavLst>
                                    </p:anim>
                                  </p:childTnLst>
                                </p:cTn>
                              </p:par>
                              <p:par>
                                <p:cTn id="84" presetID="2" presetClass="entr" presetSubtype="2" fill="hold" grpId="0" nodeType="withEffect">
                                  <p:stCondLst>
                                    <p:cond delay="0"/>
                                  </p:stCondLst>
                                  <p:childTnLst>
                                    <p:set>
                                      <p:cBhvr>
                                        <p:cTn id="85" dur="1" fill="hold">
                                          <p:stCondLst>
                                            <p:cond delay="0"/>
                                          </p:stCondLst>
                                        </p:cTn>
                                        <p:tgtEl>
                                          <p:spTgt spid="32"/>
                                        </p:tgtEl>
                                        <p:attrNameLst>
                                          <p:attrName>style.visibility</p:attrName>
                                        </p:attrNameLst>
                                      </p:cBhvr>
                                      <p:to>
                                        <p:strVal val="visible"/>
                                      </p:to>
                                    </p:set>
                                    <p:anim calcmode="lin" valueType="num">
                                      <p:cBhvr additive="base">
                                        <p:cTn id="86" dur="500" fill="hold"/>
                                        <p:tgtEl>
                                          <p:spTgt spid="32"/>
                                        </p:tgtEl>
                                        <p:attrNameLst>
                                          <p:attrName>ppt_x</p:attrName>
                                        </p:attrNameLst>
                                      </p:cBhvr>
                                      <p:tavLst>
                                        <p:tav tm="0">
                                          <p:val>
                                            <p:strVal val="1+#ppt_w/2"/>
                                          </p:val>
                                        </p:tav>
                                        <p:tav tm="100000">
                                          <p:val>
                                            <p:strVal val="#ppt_x"/>
                                          </p:val>
                                        </p:tav>
                                      </p:tavLst>
                                    </p:anim>
                                    <p:anim calcmode="lin" valueType="num">
                                      <p:cBhvr additive="base">
                                        <p:cTn id="87" dur="500" fill="hold"/>
                                        <p:tgtEl>
                                          <p:spTgt spid="32"/>
                                        </p:tgtEl>
                                        <p:attrNameLst>
                                          <p:attrName>ppt_y</p:attrName>
                                        </p:attrNameLst>
                                      </p:cBhvr>
                                      <p:tavLst>
                                        <p:tav tm="0">
                                          <p:val>
                                            <p:strVal val="#ppt_y"/>
                                          </p:val>
                                        </p:tav>
                                        <p:tav tm="100000">
                                          <p:val>
                                            <p:strVal val="#ppt_y"/>
                                          </p:val>
                                        </p:tav>
                                      </p:tavLst>
                                    </p:anim>
                                  </p:childTnLst>
                                </p:cTn>
                              </p:par>
                              <p:par>
                                <p:cTn id="88" presetID="2" presetClass="entr" presetSubtype="6" fill="hold" nodeType="withEffect">
                                  <p:stCondLst>
                                    <p:cond delay="0"/>
                                  </p:stCondLst>
                                  <p:childTnLst>
                                    <p:set>
                                      <p:cBhvr>
                                        <p:cTn id="89" dur="1" fill="hold">
                                          <p:stCondLst>
                                            <p:cond delay="0"/>
                                          </p:stCondLst>
                                        </p:cTn>
                                        <p:tgtEl>
                                          <p:spTgt spid="29"/>
                                        </p:tgtEl>
                                        <p:attrNameLst>
                                          <p:attrName>style.visibility</p:attrName>
                                        </p:attrNameLst>
                                      </p:cBhvr>
                                      <p:to>
                                        <p:strVal val="visible"/>
                                      </p:to>
                                    </p:set>
                                    <p:anim calcmode="lin" valueType="num">
                                      <p:cBhvr additive="base">
                                        <p:cTn id="90" dur="500" fill="hold"/>
                                        <p:tgtEl>
                                          <p:spTgt spid="29"/>
                                        </p:tgtEl>
                                        <p:attrNameLst>
                                          <p:attrName>ppt_x</p:attrName>
                                        </p:attrNameLst>
                                      </p:cBhvr>
                                      <p:tavLst>
                                        <p:tav tm="0">
                                          <p:val>
                                            <p:strVal val="1+#ppt_w/2"/>
                                          </p:val>
                                        </p:tav>
                                        <p:tav tm="100000">
                                          <p:val>
                                            <p:strVal val="#ppt_x"/>
                                          </p:val>
                                        </p:tav>
                                      </p:tavLst>
                                    </p:anim>
                                    <p:anim calcmode="lin" valueType="num">
                                      <p:cBhvr additive="base">
                                        <p:cTn id="91" dur="500" fill="hold"/>
                                        <p:tgtEl>
                                          <p:spTgt spid="29"/>
                                        </p:tgtEl>
                                        <p:attrNameLst>
                                          <p:attrName>ppt_y</p:attrName>
                                        </p:attrNameLst>
                                      </p:cBhvr>
                                      <p:tavLst>
                                        <p:tav tm="0">
                                          <p:val>
                                            <p:strVal val="1+#ppt_h/2"/>
                                          </p:val>
                                        </p:tav>
                                        <p:tav tm="100000">
                                          <p:val>
                                            <p:strVal val="#ppt_y"/>
                                          </p:val>
                                        </p:tav>
                                      </p:tavLst>
                                    </p:anim>
                                  </p:childTnLst>
                                </p:cTn>
                              </p:par>
                              <p:par>
                                <p:cTn id="92" presetID="2" presetClass="entr" presetSubtype="2" fill="hold" nodeType="withEffect">
                                  <p:stCondLst>
                                    <p:cond delay="0"/>
                                  </p:stCondLst>
                                  <p:childTnLst>
                                    <p:set>
                                      <p:cBhvr>
                                        <p:cTn id="93" dur="1" fill="hold">
                                          <p:stCondLst>
                                            <p:cond delay="0"/>
                                          </p:stCondLst>
                                        </p:cTn>
                                        <p:tgtEl>
                                          <p:spTgt spid="31"/>
                                        </p:tgtEl>
                                        <p:attrNameLst>
                                          <p:attrName>style.visibility</p:attrName>
                                        </p:attrNameLst>
                                      </p:cBhvr>
                                      <p:to>
                                        <p:strVal val="visible"/>
                                      </p:to>
                                    </p:set>
                                    <p:anim calcmode="lin" valueType="num">
                                      <p:cBhvr additive="base">
                                        <p:cTn id="94" dur="500" fill="hold"/>
                                        <p:tgtEl>
                                          <p:spTgt spid="31"/>
                                        </p:tgtEl>
                                        <p:attrNameLst>
                                          <p:attrName>ppt_x</p:attrName>
                                        </p:attrNameLst>
                                      </p:cBhvr>
                                      <p:tavLst>
                                        <p:tav tm="0">
                                          <p:val>
                                            <p:strVal val="1+#ppt_w/2"/>
                                          </p:val>
                                        </p:tav>
                                        <p:tav tm="100000">
                                          <p:val>
                                            <p:strVal val="#ppt_x"/>
                                          </p:val>
                                        </p:tav>
                                      </p:tavLst>
                                    </p:anim>
                                    <p:anim calcmode="lin" valueType="num">
                                      <p:cBhvr additive="base">
                                        <p:cTn id="95"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2" presetClass="entr" presetSubtype="4" fill="hold" grpId="0" nodeType="clickEffect">
                                  <p:stCondLst>
                                    <p:cond delay="0"/>
                                  </p:stCondLst>
                                  <p:childTnLst>
                                    <p:set>
                                      <p:cBhvr>
                                        <p:cTn id="99" dur="1" fill="hold">
                                          <p:stCondLst>
                                            <p:cond delay="0"/>
                                          </p:stCondLst>
                                        </p:cTn>
                                        <p:tgtEl>
                                          <p:spTgt spid="34"/>
                                        </p:tgtEl>
                                        <p:attrNameLst>
                                          <p:attrName>style.visibility</p:attrName>
                                        </p:attrNameLst>
                                      </p:cBhvr>
                                      <p:to>
                                        <p:strVal val="visible"/>
                                      </p:to>
                                    </p:set>
                                    <p:anim calcmode="lin" valueType="num">
                                      <p:cBhvr additive="base">
                                        <p:cTn id="100" dur="500" fill="hold"/>
                                        <p:tgtEl>
                                          <p:spTgt spid="34"/>
                                        </p:tgtEl>
                                        <p:attrNameLst>
                                          <p:attrName>ppt_x</p:attrName>
                                        </p:attrNameLst>
                                      </p:cBhvr>
                                      <p:tavLst>
                                        <p:tav tm="0">
                                          <p:val>
                                            <p:strVal val="#ppt_x"/>
                                          </p:val>
                                        </p:tav>
                                        <p:tav tm="100000">
                                          <p:val>
                                            <p:strVal val="#ppt_x"/>
                                          </p:val>
                                        </p:tav>
                                      </p:tavLst>
                                    </p:anim>
                                    <p:anim calcmode="lin" valueType="num">
                                      <p:cBhvr additive="base">
                                        <p:cTn id="101" dur="500" fill="hold"/>
                                        <p:tgtEl>
                                          <p:spTgt spid="34"/>
                                        </p:tgtEl>
                                        <p:attrNameLst>
                                          <p:attrName>ppt_y</p:attrName>
                                        </p:attrNameLst>
                                      </p:cBhvr>
                                      <p:tavLst>
                                        <p:tav tm="0">
                                          <p:val>
                                            <p:strVal val="1+#ppt_h/2"/>
                                          </p:val>
                                        </p:tav>
                                        <p:tav tm="100000">
                                          <p:val>
                                            <p:strVal val="#ppt_y"/>
                                          </p:val>
                                        </p:tav>
                                      </p:tavLst>
                                    </p:anim>
                                  </p:childTnLst>
                                </p:cTn>
                              </p:par>
                              <p:par>
                                <p:cTn id="102" presetID="2" presetClass="entr" presetSubtype="4" fill="hold" nodeType="withEffect">
                                  <p:stCondLst>
                                    <p:cond delay="0"/>
                                  </p:stCondLst>
                                  <p:childTnLst>
                                    <p:set>
                                      <p:cBhvr>
                                        <p:cTn id="103" dur="1" fill="hold">
                                          <p:stCondLst>
                                            <p:cond delay="0"/>
                                          </p:stCondLst>
                                        </p:cTn>
                                        <p:tgtEl>
                                          <p:spTgt spid="36"/>
                                        </p:tgtEl>
                                        <p:attrNameLst>
                                          <p:attrName>style.visibility</p:attrName>
                                        </p:attrNameLst>
                                      </p:cBhvr>
                                      <p:to>
                                        <p:strVal val="visible"/>
                                      </p:to>
                                    </p:set>
                                    <p:anim calcmode="lin" valueType="num">
                                      <p:cBhvr additive="base">
                                        <p:cTn id="104" dur="500" fill="hold"/>
                                        <p:tgtEl>
                                          <p:spTgt spid="36"/>
                                        </p:tgtEl>
                                        <p:attrNameLst>
                                          <p:attrName>ppt_x</p:attrName>
                                        </p:attrNameLst>
                                      </p:cBhvr>
                                      <p:tavLst>
                                        <p:tav tm="0">
                                          <p:val>
                                            <p:strVal val="#ppt_x"/>
                                          </p:val>
                                        </p:tav>
                                        <p:tav tm="100000">
                                          <p:val>
                                            <p:strVal val="#ppt_x"/>
                                          </p:val>
                                        </p:tav>
                                      </p:tavLst>
                                    </p:anim>
                                    <p:anim calcmode="lin" valueType="num">
                                      <p:cBhvr additive="base">
                                        <p:cTn id="105" dur="500" fill="hold"/>
                                        <p:tgtEl>
                                          <p:spTgt spid="36"/>
                                        </p:tgtEl>
                                        <p:attrNameLst>
                                          <p:attrName>ppt_y</p:attrName>
                                        </p:attrNameLst>
                                      </p:cBhvr>
                                      <p:tavLst>
                                        <p:tav tm="0">
                                          <p:val>
                                            <p:strVal val="1+#ppt_h/2"/>
                                          </p:val>
                                        </p:tav>
                                        <p:tav tm="100000">
                                          <p:val>
                                            <p:strVal val="#ppt_y"/>
                                          </p:val>
                                        </p:tav>
                                      </p:tavLst>
                                    </p:anim>
                                  </p:childTnLst>
                                </p:cTn>
                              </p:par>
                              <p:par>
                                <p:cTn id="106" presetID="2" presetClass="entr" presetSubtype="4" fill="hold" nodeType="withEffect">
                                  <p:stCondLst>
                                    <p:cond delay="0"/>
                                  </p:stCondLst>
                                  <p:childTnLst>
                                    <p:set>
                                      <p:cBhvr>
                                        <p:cTn id="107" dur="1" fill="hold">
                                          <p:stCondLst>
                                            <p:cond delay="0"/>
                                          </p:stCondLst>
                                        </p:cTn>
                                        <p:tgtEl>
                                          <p:spTgt spid="33"/>
                                        </p:tgtEl>
                                        <p:attrNameLst>
                                          <p:attrName>style.visibility</p:attrName>
                                        </p:attrNameLst>
                                      </p:cBhvr>
                                      <p:to>
                                        <p:strVal val="visible"/>
                                      </p:to>
                                    </p:set>
                                    <p:anim calcmode="lin" valueType="num">
                                      <p:cBhvr additive="base">
                                        <p:cTn id="108" dur="500" fill="hold"/>
                                        <p:tgtEl>
                                          <p:spTgt spid="33"/>
                                        </p:tgtEl>
                                        <p:attrNameLst>
                                          <p:attrName>ppt_x</p:attrName>
                                        </p:attrNameLst>
                                      </p:cBhvr>
                                      <p:tavLst>
                                        <p:tav tm="0">
                                          <p:val>
                                            <p:strVal val="#ppt_x"/>
                                          </p:val>
                                        </p:tav>
                                        <p:tav tm="100000">
                                          <p:val>
                                            <p:strVal val="#ppt_x"/>
                                          </p:val>
                                        </p:tav>
                                      </p:tavLst>
                                    </p:anim>
                                    <p:anim calcmode="lin" valueType="num">
                                      <p:cBhvr additive="base">
                                        <p:cTn id="109" dur="500" fill="hold"/>
                                        <p:tgtEl>
                                          <p:spTgt spid="33"/>
                                        </p:tgtEl>
                                        <p:attrNameLst>
                                          <p:attrName>ppt_y</p:attrName>
                                        </p:attrNameLst>
                                      </p:cBhvr>
                                      <p:tavLst>
                                        <p:tav tm="0">
                                          <p:val>
                                            <p:strVal val="1+#ppt_h/2"/>
                                          </p:val>
                                        </p:tav>
                                        <p:tav tm="100000">
                                          <p:val>
                                            <p:strVal val="#ppt_y"/>
                                          </p:val>
                                        </p:tav>
                                      </p:tavLst>
                                    </p:anim>
                                  </p:childTnLst>
                                </p:cTn>
                              </p:par>
                              <p:par>
                                <p:cTn id="110" presetID="2" presetClass="entr" presetSubtype="4" fill="hold" nodeType="withEffect">
                                  <p:stCondLst>
                                    <p:cond delay="0"/>
                                  </p:stCondLst>
                                  <p:childTnLst>
                                    <p:set>
                                      <p:cBhvr>
                                        <p:cTn id="111" dur="1" fill="hold">
                                          <p:stCondLst>
                                            <p:cond delay="0"/>
                                          </p:stCondLst>
                                        </p:cTn>
                                        <p:tgtEl>
                                          <p:spTgt spid="35"/>
                                        </p:tgtEl>
                                        <p:attrNameLst>
                                          <p:attrName>style.visibility</p:attrName>
                                        </p:attrNameLst>
                                      </p:cBhvr>
                                      <p:to>
                                        <p:strVal val="visible"/>
                                      </p:to>
                                    </p:set>
                                    <p:anim calcmode="lin" valueType="num">
                                      <p:cBhvr additive="base">
                                        <p:cTn id="112" dur="500" fill="hold"/>
                                        <p:tgtEl>
                                          <p:spTgt spid="35"/>
                                        </p:tgtEl>
                                        <p:attrNameLst>
                                          <p:attrName>ppt_x</p:attrName>
                                        </p:attrNameLst>
                                      </p:cBhvr>
                                      <p:tavLst>
                                        <p:tav tm="0">
                                          <p:val>
                                            <p:strVal val="#ppt_x"/>
                                          </p:val>
                                        </p:tav>
                                        <p:tav tm="100000">
                                          <p:val>
                                            <p:strVal val="#ppt_x"/>
                                          </p:val>
                                        </p:tav>
                                      </p:tavLst>
                                    </p:anim>
                                    <p:anim calcmode="lin" valueType="num">
                                      <p:cBhvr additive="base">
                                        <p:cTn id="113"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8" grpId="0"/>
      <p:bldP spid="32" grpId="0"/>
      <p:bldP spid="34" grpId="0"/>
      <p:bldP spid="3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2454BDA1-2570-4CFF-A469-D078F13109AE}"/>
              </a:ext>
            </a:extLst>
          </p:cNvPr>
          <p:cNvSpPr txBox="1">
            <a:spLocks/>
          </p:cNvSpPr>
          <p:nvPr/>
        </p:nvSpPr>
        <p:spPr bwMode="gray">
          <a:xfrm>
            <a:off x="975466" y="571668"/>
            <a:ext cx="10798460" cy="380299"/>
          </a:xfrm>
          <a:prstGeom prst="rect">
            <a:avLst/>
          </a:prstGeom>
        </p:spPr>
        <p:txBody>
          <a:bodyPr vert="horz" lIns="0" tIns="0" rIns="0" bIns="0" rtlCol="0" anchor="b">
            <a:noAutofit/>
          </a:bodyPr>
          <a:lstStyle>
            <a:lvl1pPr algn="l" defTabSz="914400" rtl="0" eaLnBrk="1" latinLnBrk="0" hangingPunct="1">
              <a:spcBef>
                <a:spcPct val="0"/>
              </a:spcBef>
              <a:buNone/>
              <a:defRPr sz="2800" kern="1200">
                <a:solidFill>
                  <a:schemeClr val="accent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a:ln>
                  <a:noFill/>
                </a:ln>
                <a:solidFill>
                  <a:srgbClr val="10384F"/>
                </a:solidFill>
                <a:effectLst/>
                <a:uLnTx/>
                <a:uFillTx/>
                <a:latin typeface="Arial"/>
                <a:cs typeface="Arial"/>
              </a:rPr>
              <a:t>Combining semantic and keyword search together</a:t>
            </a:r>
          </a:p>
        </p:txBody>
      </p:sp>
      <p:sp>
        <p:nvSpPr>
          <p:cNvPr id="5" name="Slide Number Placeholder 4">
            <a:extLst>
              <a:ext uri="{FF2B5EF4-FFF2-40B4-BE49-F238E27FC236}">
                <a16:creationId xmlns:a16="http://schemas.microsoft.com/office/drawing/2014/main" id="{8616E7FC-2AB6-44D1-B3E4-D1A51EE13F64}"/>
              </a:ext>
            </a:extLst>
          </p:cNvPr>
          <p:cNvSpPr>
            <a:spLocks noGrp="1"/>
          </p:cNvSpPr>
          <p:nvPr>
            <p:ph type="sldNum" sz="quarter" idx="12"/>
          </p:nvPr>
        </p:nvSpPr>
        <p:spPr>
          <a:xfrm>
            <a:off x="8610600" y="6356350"/>
            <a:ext cx="2743200" cy="365125"/>
          </a:xfrm>
        </p:spPr>
        <p:txBody>
          <a:bodyPr/>
          <a:lstStyle/>
          <a:p>
            <a:fld id="{EEAD9179-7A6B-4268-BEB2-F3B8EB06115B}" type="slidenum">
              <a:rPr lang="en-US" smtClean="0"/>
              <a:t>3</a:t>
            </a:fld>
            <a:endParaRPr lang="en-US" dirty="0"/>
          </a:p>
        </p:txBody>
      </p:sp>
      <p:sp>
        <p:nvSpPr>
          <p:cNvPr id="6" name="TextBox 5">
            <a:extLst>
              <a:ext uri="{FF2B5EF4-FFF2-40B4-BE49-F238E27FC236}">
                <a16:creationId xmlns:a16="http://schemas.microsoft.com/office/drawing/2014/main" id="{1DAB3AA7-8756-4BF3-96D4-4F47B597476B}"/>
              </a:ext>
            </a:extLst>
          </p:cNvPr>
          <p:cNvSpPr txBox="1"/>
          <p:nvPr/>
        </p:nvSpPr>
        <p:spPr bwMode="gray">
          <a:xfrm>
            <a:off x="5369168" y="1776015"/>
            <a:ext cx="2270589" cy="1243410"/>
          </a:xfrm>
          <a:prstGeom prst="rect">
            <a:avLst/>
          </a:prstGeom>
          <a:noFill/>
          <a:ln>
            <a:solidFill>
              <a:schemeClr val="tx1"/>
            </a:solidFill>
          </a:ln>
        </p:spPr>
        <p:txBody>
          <a:bodyPr wrap="none" lIns="0" tIns="0" rIns="0" bIns="0" rtlCol="0">
            <a:noAutofit/>
          </a:bodyPr>
          <a:lstStyle/>
          <a:p>
            <a:pPr algn="ctr"/>
            <a:r>
              <a:rPr lang="en-US" b="1" dirty="0"/>
              <a:t>Query</a:t>
            </a:r>
            <a:r>
              <a:rPr lang="en-US" dirty="0"/>
              <a:t>:</a:t>
            </a:r>
            <a:br>
              <a:rPr lang="en-US" dirty="0"/>
            </a:br>
            <a:br>
              <a:rPr lang="en-US" dirty="0"/>
            </a:br>
            <a:r>
              <a:rPr lang="en-US" dirty="0">
                <a:highlight>
                  <a:srgbClr val="00FF00"/>
                </a:highlight>
              </a:rPr>
              <a:t>headache</a:t>
            </a:r>
            <a:endParaRPr lang="en-US" dirty="0"/>
          </a:p>
        </p:txBody>
      </p:sp>
      <p:sp>
        <p:nvSpPr>
          <p:cNvPr id="7" name="TextBox 6">
            <a:extLst>
              <a:ext uri="{FF2B5EF4-FFF2-40B4-BE49-F238E27FC236}">
                <a16:creationId xmlns:a16="http://schemas.microsoft.com/office/drawing/2014/main" id="{A2779ACA-8326-4AC6-8C9F-2F69E89B04F2}"/>
              </a:ext>
            </a:extLst>
          </p:cNvPr>
          <p:cNvSpPr txBox="1"/>
          <p:nvPr/>
        </p:nvSpPr>
        <p:spPr bwMode="gray">
          <a:xfrm>
            <a:off x="9080390" y="1395285"/>
            <a:ext cx="2628546" cy="2218414"/>
          </a:xfrm>
          <a:prstGeom prst="rect">
            <a:avLst/>
          </a:prstGeom>
          <a:noFill/>
          <a:ln>
            <a:solidFill>
              <a:schemeClr val="tx1"/>
            </a:solidFill>
          </a:ln>
        </p:spPr>
        <p:txBody>
          <a:bodyPr wrap="none" lIns="0" tIns="0" rIns="0" bIns="0" rtlCol="0">
            <a:noAutofit/>
          </a:bodyPr>
          <a:lstStyle/>
          <a:p>
            <a:pPr algn="ctr"/>
            <a:r>
              <a:rPr lang="en-US" b="1" dirty="0"/>
              <a:t>Search Results</a:t>
            </a:r>
            <a:r>
              <a:rPr lang="en-US" dirty="0"/>
              <a:t>:</a:t>
            </a:r>
          </a:p>
          <a:p>
            <a:pPr algn="ctr"/>
            <a:br>
              <a:rPr lang="en-US" dirty="0"/>
            </a:br>
            <a:r>
              <a:rPr lang="en-US" dirty="0"/>
              <a:t>The </a:t>
            </a:r>
            <a:r>
              <a:rPr lang="en-US" dirty="0">
                <a:highlight>
                  <a:srgbClr val="00FF00"/>
                </a:highlight>
              </a:rPr>
              <a:t>headache</a:t>
            </a:r>
            <a:r>
              <a:rPr lang="en-US" dirty="0"/>
              <a:t> lasted</a:t>
            </a:r>
            <a:br>
              <a:rPr lang="en-US" dirty="0"/>
            </a:br>
            <a:r>
              <a:rPr lang="en-US" dirty="0"/>
              <a:t>over a week.</a:t>
            </a:r>
            <a:br>
              <a:rPr lang="en-US" dirty="0"/>
            </a:br>
            <a:br>
              <a:rPr lang="en-US" dirty="0"/>
            </a:br>
            <a:r>
              <a:rPr lang="en-US" dirty="0"/>
              <a:t>Jessica is suffering from </a:t>
            </a:r>
          </a:p>
          <a:p>
            <a:pPr algn="ctr"/>
            <a:r>
              <a:rPr lang="en-US" dirty="0">
                <a:highlight>
                  <a:srgbClr val="00FF00"/>
                </a:highlight>
              </a:rPr>
              <a:t>Migraine</a:t>
            </a:r>
            <a:r>
              <a:rPr lang="en-US" dirty="0"/>
              <a:t>.</a:t>
            </a:r>
          </a:p>
        </p:txBody>
      </p:sp>
      <p:sp>
        <p:nvSpPr>
          <p:cNvPr id="8" name="Arrow: Right 7">
            <a:extLst>
              <a:ext uri="{FF2B5EF4-FFF2-40B4-BE49-F238E27FC236}">
                <a16:creationId xmlns:a16="http://schemas.microsoft.com/office/drawing/2014/main" id="{B8E0A358-3D33-403F-A0B2-D41089F24F43}"/>
              </a:ext>
            </a:extLst>
          </p:cNvPr>
          <p:cNvSpPr/>
          <p:nvPr/>
        </p:nvSpPr>
        <p:spPr bwMode="gray">
          <a:xfrm>
            <a:off x="8162569" y="2160481"/>
            <a:ext cx="657546" cy="474478"/>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feld 7">
            <a:extLst>
              <a:ext uri="{FF2B5EF4-FFF2-40B4-BE49-F238E27FC236}">
                <a16:creationId xmlns:a16="http://schemas.microsoft.com/office/drawing/2014/main" id="{60351479-EE22-4AA0-8A01-BB4495141476}"/>
              </a:ext>
            </a:extLst>
          </p:cNvPr>
          <p:cNvSpPr txBox="1"/>
          <p:nvPr/>
        </p:nvSpPr>
        <p:spPr bwMode="gray">
          <a:xfrm>
            <a:off x="975466" y="1980862"/>
            <a:ext cx="3576780" cy="864000"/>
          </a:xfrm>
          <a:prstGeom prst="rect">
            <a:avLst/>
          </a:prstGeom>
          <a:noFill/>
        </p:spPr>
        <p:txBody>
          <a:bodyPr wrap="square" lIns="0" tIns="0" rIns="0" bIns="0" rtlCol="0">
            <a:noAutofit/>
          </a:bodyPr>
          <a:lstStyle/>
          <a:p>
            <a:pPr algn="ctr"/>
            <a:r>
              <a:rPr lang="de-DE" b="1" dirty="0">
                <a:solidFill>
                  <a:schemeClr val="accent1"/>
                </a:solidFill>
              </a:rPr>
              <a:t>Semantic Search</a:t>
            </a:r>
          </a:p>
          <a:p>
            <a:pPr algn="ctr"/>
            <a:endParaRPr lang="de-DE" b="1" dirty="0">
              <a:solidFill>
                <a:schemeClr val="accent1"/>
              </a:solidFill>
            </a:endParaRPr>
          </a:p>
          <a:p>
            <a:pPr algn="ctr"/>
            <a:r>
              <a:rPr lang="de-DE" sz="1700" dirty="0">
                <a:solidFill>
                  <a:schemeClr val="accent1"/>
                </a:solidFill>
              </a:rPr>
              <a:t>Understand the meaning of queries without using a dictionary</a:t>
            </a:r>
          </a:p>
        </p:txBody>
      </p:sp>
      <p:sp>
        <p:nvSpPr>
          <p:cNvPr id="10" name="Textfeld 16">
            <a:extLst>
              <a:ext uri="{FF2B5EF4-FFF2-40B4-BE49-F238E27FC236}">
                <a16:creationId xmlns:a16="http://schemas.microsoft.com/office/drawing/2014/main" id="{00BFAB28-0BB7-4C72-B71A-93D5A22C3DD8}"/>
              </a:ext>
            </a:extLst>
          </p:cNvPr>
          <p:cNvSpPr txBox="1"/>
          <p:nvPr/>
        </p:nvSpPr>
        <p:spPr bwMode="gray">
          <a:xfrm>
            <a:off x="975466" y="4501074"/>
            <a:ext cx="3576780" cy="1309029"/>
          </a:xfrm>
          <a:prstGeom prst="rect">
            <a:avLst/>
          </a:prstGeom>
          <a:noFill/>
        </p:spPr>
        <p:txBody>
          <a:bodyPr wrap="square" lIns="0" tIns="0" rIns="0" bIns="0" rtlCol="0">
            <a:noAutofit/>
          </a:bodyPr>
          <a:lstStyle/>
          <a:p>
            <a:pPr algn="ctr"/>
            <a:r>
              <a:rPr lang="de-DE" b="1" dirty="0">
                <a:solidFill>
                  <a:schemeClr val="accent1"/>
                </a:solidFill>
              </a:rPr>
              <a:t>Keyword Search</a:t>
            </a:r>
          </a:p>
          <a:p>
            <a:pPr algn="ctr"/>
            <a:endParaRPr lang="de-DE" b="1" dirty="0">
              <a:solidFill>
                <a:schemeClr val="accent1"/>
              </a:solidFill>
            </a:endParaRPr>
          </a:p>
          <a:p>
            <a:pPr algn="ctr"/>
            <a:r>
              <a:rPr lang="de-DE" sz="1700" dirty="0">
                <a:solidFill>
                  <a:schemeClr val="accent1"/>
                </a:solidFill>
              </a:rPr>
              <a:t>Find documents with matching keywords</a:t>
            </a:r>
          </a:p>
        </p:txBody>
      </p:sp>
      <p:sp>
        <p:nvSpPr>
          <p:cNvPr id="11" name="TextBox 5">
            <a:extLst>
              <a:ext uri="{FF2B5EF4-FFF2-40B4-BE49-F238E27FC236}">
                <a16:creationId xmlns:a16="http://schemas.microsoft.com/office/drawing/2014/main" id="{47909F73-07DB-45B3-BE5A-4ECDDDD35F5B}"/>
              </a:ext>
            </a:extLst>
          </p:cNvPr>
          <p:cNvSpPr txBox="1"/>
          <p:nvPr/>
        </p:nvSpPr>
        <p:spPr bwMode="gray">
          <a:xfrm>
            <a:off x="5369168" y="4667365"/>
            <a:ext cx="2270589" cy="1243410"/>
          </a:xfrm>
          <a:prstGeom prst="rect">
            <a:avLst/>
          </a:prstGeom>
          <a:noFill/>
          <a:ln>
            <a:solidFill>
              <a:schemeClr val="tx1"/>
            </a:solidFill>
          </a:ln>
        </p:spPr>
        <p:txBody>
          <a:bodyPr wrap="none" lIns="0" tIns="0" rIns="0" bIns="0" rtlCol="0">
            <a:noAutofit/>
          </a:bodyPr>
          <a:lstStyle/>
          <a:p>
            <a:pPr algn="ctr"/>
            <a:r>
              <a:rPr lang="en-US" b="1" dirty="0"/>
              <a:t>Query</a:t>
            </a:r>
            <a:r>
              <a:rPr lang="en-US" dirty="0"/>
              <a:t>:</a:t>
            </a:r>
            <a:br>
              <a:rPr lang="en-US" dirty="0"/>
            </a:br>
            <a:br>
              <a:rPr lang="en-US" dirty="0"/>
            </a:br>
            <a:r>
              <a:rPr lang="en-US" dirty="0"/>
              <a:t>“</a:t>
            </a:r>
            <a:r>
              <a:rPr lang="en-US" dirty="0">
                <a:highlight>
                  <a:srgbClr val="00FF00"/>
                </a:highlight>
              </a:rPr>
              <a:t>headache</a:t>
            </a:r>
            <a:r>
              <a:rPr lang="en-US" dirty="0"/>
              <a:t>”</a:t>
            </a:r>
          </a:p>
        </p:txBody>
      </p:sp>
      <p:sp>
        <p:nvSpPr>
          <p:cNvPr id="12" name="TextBox 6">
            <a:extLst>
              <a:ext uri="{FF2B5EF4-FFF2-40B4-BE49-F238E27FC236}">
                <a16:creationId xmlns:a16="http://schemas.microsoft.com/office/drawing/2014/main" id="{8AFC7F15-1366-4ADE-A414-C8992A5ADF35}"/>
              </a:ext>
            </a:extLst>
          </p:cNvPr>
          <p:cNvSpPr txBox="1"/>
          <p:nvPr/>
        </p:nvSpPr>
        <p:spPr bwMode="gray">
          <a:xfrm>
            <a:off x="9342930" y="4365187"/>
            <a:ext cx="2270589" cy="2085186"/>
          </a:xfrm>
          <a:prstGeom prst="rect">
            <a:avLst/>
          </a:prstGeom>
          <a:noFill/>
          <a:ln>
            <a:solidFill>
              <a:schemeClr val="tx1"/>
            </a:solidFill>
          </a:ln>
        </p:spPr>
        <p:txBody>
          <a:bodyPr wrap="none" lIns="0" tIns="0" rIns="0" bIns="0" rtlCol="0">
            <a:noAutofit/>
          </a:bodyPr>
          <a:lstStyle/>
          <a:p>
            <a:pPr algn="ctr"/>
            <a:r>
              <a:rPr lang="en-US" b="1" dirty="0"/>
              <a:t>Search Results</a:t>
            </a:r>
            <a:r>
              <a:rPr lang="en-US" dirty="0"/>
              <a:t>:</a:t>
            </a:r>
            <a:br>
              <a:rPr lang="en-US" dirty="0"/>
            </a:br>
            <a:br>
              <a:rPr lang="en-US" dirty="0"/>
            </a:br>
            <a:r>
              <a:rPr lang="en-US" dirty="0"/>
              <a:t>The </a:t>
            </a:r>
            <a:r>
              <a:rPr lang="en-US" dirty="0">
                <a:highlight>
                  <a:srgbClr val="00FF00"/>
                </a:highlight>
              </a:rPr>
              <a:t>headaches</a:t>
            </a:r>
            <a:r>
              <a:rPr lang="en-US" dirty="0"/>
              <a:t> lasted</a:t>
            </a:r>
            <a:br>
              <a:rPr lang="en-US" dirty="0"/>
            </a:br>
            <a:r>
              <a:rPr lang="en-US" dirty="0"/>
              <a:t>over a week.</a:t>
            </a:r>
            <a:br>
              <a:rPr lang="en-US" dirty="0"/>
            </a:br>
            <a:br>
              <a:rPr lang="en-US" dirty="0"/>
            </a:br>
            <a:r>
              <a:rPr lang="en-US" dirty="0"/>
              <a:t>The </a:t>
            </a:r>
            <a:r>
              <a:rPr lang="en-US" dirty="0" err="1">
                <a:highlight>
                  <a:srgbClr val="00FF00"/>
                </a:highlight>
              </a:rPr>
              <a:t>h</a:t>
            </a:r>
            <a:r>
              <a:rPr lang="en-US" i="1" dirty="0" err="1">
                <a:highlight>
                  <a:srgbClr val="00FF00"/>
                </a:highlight>
              </a:rPr>
              <a:t>ae</a:t>
            </a:r>
            <a:r>
              <a:rPr lang="en-US" dirty="0" err="1">
                <a:highlight>
                  <a:srgbClr val="00FF00"/>
                </a:highlight>
              </a:rPr>
              <a:t>dache</a:t>
            </a:r>
            <a:r>
              <a:rPr lang="en-US" dirty="0"/>
              <a:t> is still</a:t>
            </a:r>
            <a:br>
              <a:rPr lang="en-US" dirty="0"/>
            </a:br>
            <a:r>
              <a:rPr lang="en-US" dirty="0"/>
              <a:t>ongoing.</a:t>
            </a:r>
          </a:p>
        </p:txBody>
      </p:sp>
      <p:sp>
        <p:nvSpPr>
          <p:cNvPr id="13" name="Arrow: Right 9">
            <a:extLst>
              <a:ext uri="{FF2B5EF4-FFF2-40B4-BE49-F238E27FC236}">
                <a16:creationId xmlns:a16="http://schemas.microsoft.com/office/drawing/2014/main" id="{FC49F7CC-25B9-48C3-868B-86F8BF9FC2E4}"/>
              </a:ext>
            </a:extLst>
          </p:cNvPr>
          <p:cNvSpPr/>
          <p:nvPr/>
        </p:nvSpPr>
        <p:spPr bwMode="gray">
          <a:xfrm>
            <a:off x="8162569" y="5051831"/>
            <a:ext cx="657546" cy="474478"/>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tern: 10 Zacken 3">
            <a:extLst>
              <a:ext uri="{FF2B5EF4-FFF2-40B4-BE49-F238E27FC236}">
                <a16:creationId xmlns:a16="http://schemas.microsoft.com/office/drawing/2014/main" id="{045BEFC9-C63B-4574-A000-3E0C70D8B689}"/>
              </a:ext>
            </a:extLst>
          </p:cNvPr>
          <p:cNvSpPr/>
          <p:nvPr/>
        </p:nvSpPr>
        <p:spPr bwMode="gray">
          <a:xfrm>
            <a:off x="1642484" y="3186890"/>
            <a:ext cx="2471853" cy="1243410"/>
          </a:xfrm>
          <a:prstGeom prst="star1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t>Innovation</a:t>
            </a:r>
            <a:r>
              <a:rPr lang="de-DE" dirty="0"/>
              <a:t>: Combined smart search</a:t>
            </a:r>
          </a:p>
        </p:txBody>
      </p:sp>
    </p:spTree>
    <p:extLst>
      <p:ext uri="{BB962C8B-B14F-4D97-AF65-F5344CB8AC3E}">
        <p14:creationId xmlns:p14="http://schemas.microsoft.com/office/powerpoint/2010/main" val="132106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trips(upRight)">
                                      <p:cBhvr>
                                        <p:cTn id="7" dur="500"/>
                                        <p:tgtEl>
                                          <p:spTgt spid="8"/>
                                        </p:tgtEl>
                                      </p:cBhvr>
                                    </p:animEffect>
                                  </p:childTnLst>
                                </p:cTn>
                              </p:par>
                              <p:par>
                                <p:cTn id="8" presetID="18" presetClass="entr" presetSubtype="3"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strips(upRigh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8" presetClass="entr" presetSubtype="6"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strips(downRight)">
                                      <p:cBhvr>
                                        <p:cTn id="21" dur="500"/>
                                        <p:tgtEl>
                                          <p:spTgt spid="13"/>
                                        </p:tgtEl>
                                      </p:cBhvr>
                                    </p:animEffect>
                                  </p:childTnLst>
                                </p:cTn>
                              </p:par>
                              <p:par>
                                <p:cTn id="22" presetID="18" presetClass="entr" presetSubtype="6"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strips(downRight)">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p:bldP spid="11" grpId="0" animBg="1"/>
      <p:bldP spid="12" grpId="0" animBg="1"/>
      <p:bldP spid="13" grpId="0" animBg="1"/>
      <p:bldP spid="1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2454BDA1-2570-4CFF-A469-D078F13109AE}"/>
              </a:ext>
            </a:extLst>
          </p:cNvPr>
          <p:cNvSpPr txBox="1">
            <a:spLocks/>
          </p:cNvSpPr>
          <p:nvPr/>
        </p:nvSpPr>
        <p:spPr bwMode="gray">
          <a:xfrm>
            <a:off x="975466" y="571668"/>
            <a:ext cx="10798460" cy="380299"/>
          </a:xfrm>
          <a:prstGeom prst="rect">
            <a:avLst/>
          </a:prstGeom>
        </p:spPr>
        <p:txBody>
          <a:bodyPr vert="horz" lIns="0" tIns="0" rIns="0" bIns="0" rtlCol="0" anchor="b">
            <a:noAutofit/>
          </a:bodyPr>
          <a:lstStyle>
            <a:lvl1pPr algn="l" defTabSz="914400" rtl="0" eaLnBrk="1" latinLnBrk="0" hangingPunct="1">
              <a:spcBef>
                <a:spcPct val="0"/>
              </a:spcBef>
              <a:buNone/>
              <a:defRPr sz="2800" kern="1200">
                <a:solidFill>
                  <a:schemeClr val="accent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a:ln>
                  <a:noFill/>
                </a:ln>
                <a:solidFill>
                  <a:srgbClr val="10384F"/>
                </a:solidFill>
                <a:effectLst/>
                <a:uLnTx/>
                <a:uFillTx/>
                <a:latin typeface="Arial"/>
                <a:cs typeface="Arial"/>
              </a:rPr>
              <a:t>Addition of Boolean logic</a:t>
            </a:r>
          </a:p>
        </p:txBody>
      </p:sp>
      <p:graphicFrame>
        <p:nvGraphicFramePr>
          <p:cNvPr id="15" name="Inhaltsplatzhalter 5">
            <a:extLst>
              <a:ext uri="{FF2B5EF4-FFF2-40B4-BE49-F238E27FC236}">
                <a16:creationId xmlns:a16="http://schemas.microsoft.com/office/drawing/2014/main" id="{8CD5223C-658E-4780-954D-3EA61CF57BE9}"/>
              </a:ext>
            </a:extLst>
          </p:cNvPr>
          <p:cNvGraphicFramePr>
            <a:graphicFrameLocks/>
          </p:cNvGraphicFramePr>
          <p:nvPr>
            <p:extLst>
              <p:ext uri="{D42A27DB-BD31-4B8C-83A1-F6EECF244321}">
                <p14:modId xmlns:p14="http://schemas.microsoft.com/office/powerpoint/2010/main" val="1494644041"/>
              </p:ext>
            </p:extLst>
          </p:nvPr>
        </p:nvGraphicFramePr>
        <p:xfrm>
          <a:off x="3217735" y="1315794"/>
          <a:ext cx="5886510" cy="14000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 name="Picture 1">
            <a:extLst>
              <a:ext uri="{FF2B5EF4-FFF2-40B4-BE49-F238E27FC236}">
                <a16:creationId xmlns:a16="http://schemas.microsoft.com/office/drawing/2014/main" id="{AB21B59B-7CFD-4A43-885B-ADDEBBFBDCB6}"/>
              </a:ext>
            </a:extLst>
          </p:cNvPr>
          <p:cNvPicPr>
            <a:picLocks noChangeAspect="1"/>
          </p:cNvPicPr>
          <p:nvPr/>
        </p:nvPicPr>
        <p:blipFill>
          <a:blip r:embed="rId7"/>
          <a:stretch>
            <a:fillRect/>
          </a:stretch>
        </p:blipFill>
        <p:spPr>
          <a:xfrm>
            <a:off x="713073" y="3079685"/>
            <a:ext cx="3906152" cy="1718794"/>
          </a:xfrm>
          <a:prstGeom prst="rect">
            <a:avLst/>
          </a:prstGeom>
        </p:spPr>
      </p:pic>
      <p:pic>
        <p:nvPicPr>
          <p:cNvPr id="3" name="Picture 2">
            <a:extLst>
              <a:ext uri="{FF2B5EF4-FFF2-40B4-BE49-F238E27FC236}">
                <a16:creationId xmlns:a16="http://schemas.microsoft.com/office/drawing/2014/main" id="{48AC4D49-A64A-41CA-97AE-07EA8A82CAE8}"/>
              </a:ext>
            </a:extLst>
          </p:cNvPr>
          <p:cNvPicPr>
            <a:picLocks noChangeAspect="1"/>
          </p:cNvPicPr>
          <p:nvPr/>
        </p:nvPicPr>
        <p:blipFill>
          <a:blip r:embed="rId8"/>
          <a:stretch>
            <a:fillRect/>
          </a:stretch>
        </p:blipFill>
        <p:spPr>
          <a:xfrm>
            <a:off x="7869467" y="3079685"/>
            <a:ext cx="3708991" cy="1639391"/>
          </a:xfrm>
          <a:prstGeom prst="rect">
            <a:avLst/>
          </a:prstGeom>
        </p:spPr>
      </p:pic>
      <p:pic>
        <p:nvPicPr>
          <p:cNvPr id="22" name="Picture 21">
            <a:extLst>
              <a:ext uri="{FF2B5EF4-FFF2-40B4-BE49-F238E27FC236}">
                <a16:creationId xmlns:a16="http://schemas.microsoft.com/office/drawing/2014/main" id="{7A2DA832-1A57-4C56-B57B-09D0C716C2A2}"/>
              </a:ext>
            </a:extLst>
          </p:cNvPr>
          <p:cNvPicPr>
            <a:picLocks noChangeAspect="1"/>
          </p:cNvPicPr>
          <p:nvPr/>
        </p:nvPicPr>
        <p:blipFill>
          <a:blip r:embed="rId9"/>
          <a:stretch>
            <a:fillRect/>
          </a:stretch>
        </p:blipFill>
        <p:spPr>
          <a:xfrm>
            <a:off x="4533621" y="4964911"/>
            <a:ext cx="3908340" cy="1718794"/>
          </a:xfrm>
          <a:prstGeom prst="rect">
            <a:avLst/>
          </a:prstGeom>
        </p:spPr>
      </p:pic>
    </p:spTree>
    <p:extLst>
      <p:ext uri="{BB962C8B-B14F-4D97-AF65-F5344CB8AC3E}">
        <p14:creationId xmlns:p14="http://schemas.microsoft.com/office/powerpoint/2010/main" val="2290929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bwMode="gray">
          <a:xfrm>
            <a:off x="1062161" y="357174"/>
            <a:ext cx="10515600" cy="509518"/>
          </a:xfrm>
        </p:spPr>
        <p:txBody>
          <a:bodyPr>
            <a:normAutofit/>
          </a:bodyPr>
          <a:lstStyle/>
          <a:p>
            <a:pPr algn="ctr"/>
            <a:r>
              <a:rPr lang="en-US" sz="2800" dirty="0">
                <a:solidFill>
                  <a:srgbClr val="10384F"/>
                </a:solidFill>
                <a:latin typeface="Arial"/>
                <a:cs typeface="Arial"/>
              </a:rPr>
              <a:t>POC on RAG pipeline </a:t>
            </a:r>
          </a:p>
        </p:txBody>
      </p:sp>
      <p:sp>
        <p:nvSpPr>
          <p:cNvPr id="7" name="Textplatzhalter 6"/>
          <p:cNvSpPr>
            <a:spLocks noGrp="1"/>
          </p:cNvSpPr>
          <p:nvPr>
            <p:ph idx="1"/>
          </p:nvPr>
        </p:nvSpPr>
        <p:spPr bwMode="gray">
          <a:xfrm>
            <a:off x="838200" y="2151629"/>
            <a:ext cx="10515600" cy="4351338"/>
          </a:xfrm>
        </p:spPr>
        <p:txBody>
          <a:bodyPr>
            <a:normAutofit lnSpcReduction="10000"/>
          </a:bodyPr>
          <a:lstStyle/>
          <a:p>
            <a:pPr marL="514350" indent="-514350">
              <a:buFont typeface="+mj-lt"/>
              <a:buAutoNum type="arabicPeriod"/>
            </a:pPr>
            <a:r>
              <a:rPr lang="en-US" sz="1600" dirty="0">
                <a:solidFill>
                  <a:srgbClr val="181818"/>
                </a:solidFill>
                <a:latin typeface="+mj-lt"/>
              </a:rPr>
              <a:t>I have a patient with gross diabetic macular orders, and high risk proliferating diabetic retinopathy.</a:t>
            </a:r>
            <a:br>
              <a:rPr lang="en-US" sz="1600" dirty="0">
                <a:latin typeface="+mj-lt"/>
              </a:rPr>
            </a:br>
            <a:br>
              <a:rPr lang="en-US" sz="1600" dirty="0">
                <a:latin typeface="+mj-lt"/>
              </a:rPr>
            </a:br>
            <a:r>
              <a:rPr lang="en-US" sz="1600" dirty="0">
                <a:solidFill>
                  <a:srgbClr val="181818"/>
                </a:solidFill>
                <a:latin typeface="+mj-lt"/>
              </a:rPr>
              <a:t>She is in her second trimester of pregnancy.</a:t>
            </a:r>
            <a:br>
              <a:rPr lang="en-US" sz="1600" dirty="0">
                <a:latin typeface="+mj-lt"/>
              </a:rPr>
            </a:br>
            <a:r>
              <a:rPr lang="en-US" sz="1600" dirty="0">
                <a:solidFill>
                  <a:srgbClr val="181818"/>
                </a:solidFill>
                <a:latin typeface="+mj-lt"/>
              </a:rPr>
              <a:t>Do you have any safety data on usage in pregnancy.</a:t>
            </a:r>
          </a:p>
          <a:p>
            <a:pPr marL="514350" indent="-514350">
              <a:buFont typeface="+mj-lt"/>
              <a:buAutoNum type="arabicPeriod"/>
            </a:pPr>
            <a:r>
              <a:rPr lang="en-US" sz="1600" dirty="0">
                <a:solidFill>
                  <a:srgbClr val="181818"/>
                </a:solidFill>
                <a:latin typeface="+mj-lt"/>
              </a:rPr>
              <a:t>I am just enquiring on behalf of( see add </a:t>
            </a:r>
            <a:r>
              <a:rPr lang="en-US" sz="1600" dirty="0" err="1">
                <a:solidFill>
                  <a:srgbClr val="181818"/>
                </a:solidFill>
                <a:latin typeface="+mj-lt"/>
              </a:rPr>
              <a:t>iden</a:t>
            </a:r>
            <a:r>
              <a:rPr lang="en-US" sz="1600" dirty="0">
                <a:solidFill>
                  <a:srgbClr val="181818"/>
                </a:solidFill>
                <a:latin typeface="+mj-lt"/>
              </a:rPr>
              <a:t> info) if you have any safety data for Eylea in regards to pregnant women who are in the 1st or 2nd trimester. Or if you have any safety data on pregnant women or women who intend to become pregnant.</a:t>
            </a:r>
          </a:p>
          <a:p>
            <a:pPr marL="514350" indent="-514350">
              <a:buFont typeface="+mj-lt"/>
              <a:buAutoNum type="arabicPeriod"/>
            </a:pPr>
            <a:r>
              <a:rPr lang="en-US" sz="1600" dirty="0">
                <a:solidFill>
                  <a:srgbClr val="181818"/>
                </a:solidFill>
                <a:latin typeface="+mj-lt"/>
              </a:rPr>
              <a:t>Any information relating to the use of aflibercept in DME in breastfeeding mother (Internal Note: PI has already been provided to HCP. Please investigate whether there is a standard response available to provide any further information on this topic).</a:t>
            </a:r>
          </a:p>
          <a:p>
            <a:pPr marL="514350" indent="-514350">
              <a:buFont typeface="+mj-lt"/>
              <a:buAutoNum type="arabicPeriod"/>
            </a:pPr>
            <a:r>
              <a:rPr lang="en-US" sz="1600" dirty="0">
                <a:solidFill>
                  <a:srgbClr val="181818"/>
                </a:solidFill>
                <a:latin typeface="+mj-lt"/>
              </a:rPr>
              <a:t>Can I please request that you provide any information on the use of Eylea during pregnancy for DMO and all other indications if available</a:t>
            </a:r>
          </a:p>
          <a:p>
            <a:pPr marL="514350" indent="-514350">
              <a:buFont typeface="+mj-lt"/>
              <a:buAutoNum type="arabicPeriod"/>
            </a:pPr>
            <a:r>
              <a:rPr lang="en-US" sz="1600" dirty="0">
                <a:latin typeface="+mj-lt"/>
              </a:rPr>
              <a:t>Phone question from a doctor: can Eylea be used in a breastfeeding patient?</a:t>
            </a:r>
          </a:p>
          <a:p>
            <a:pPr marL="514350" indent="-514350">
              <a:buFont typeface="+mj-lt"/>
              <a:buAutoNum type="arabicPeriod"/>
            </a:pPr>
            <a:r>
              <a:rPr lang="en-US" sz="1600" dirty="0">
                <a:latin typeface="+mj-lt"/>
              </a:rPr>
              <a:t>I have a question about Eylea (aflibercept) before starting a pregnancy, as the product summary states that effective contraception should be used during treatment and at least three months after the last injection. What is the three months based on? Is it assumed that aflibercept will remain in the body for three months after the last injection, or is there some other basis for this wording? If you have more information, I would be happy to receive it.</a:t>
            </a:r>
          </a:p>
        </p:txBody>
      </p:sp>
      <p:sp>
        <p:nvSpPr>
          <p:cNvPr id="5" name="Slide Number Placeholder 4"/>
          <p:cNvSpPr>
            <a:spLocks noGrp="1"/>
          </p:cNvSpPr>
          <p:nvPr>
            <p:ph type="sldNum" sz="quarter" idx="12"/>
          </p:nvPr>
        </p:nvSpPr>
        <p:spPr bwMode="gray"/>
        <p:txBody>
          <a:bodyPr/>
          <a:lstStyle/>
          <a:p>
            <a:fld id="{EEAD9179-7A6B-4268-BEB2-F3B8EB06115B}" type="slidenum">
              <a:rPr lang="en-US" smtClean="0"/>
              <a:t>5</a:t>
            </a:fld>
            <a:endParaRPr lang="en-US"/>
          </a:p>
        </p:txBody>
      </p:sp>
      <p:sp>
        <p:nvSpPr>
          <p:cNvPr id="6" name="Title 2">
            <a:extLst>
              <a:ext uri="{FF2B5EF4-FFF2-40B4-BE49-F238E27FC236}">
                <a16:creationId xmlns:a16="http://schemas.microsoft.com/office/drawing/2014/main" id="{18CE2804-2D64-44E6-A713-85E076478A97}"/>
              </a:ext>
            </a:extLst>
          </p:cNvPr>
          <p:cNvSpPr txBox="1">
            <a:spLocks/>
          </p:cNvSpPr>
          <p:nvPr/>
        </p:nvSpPr>
        <p:spPr bwMode="gray">
          <a:xfrm>
            <a:off x="1062161" y="1447829"/>
            <a:ext cx="10515600" cy="509518"/>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Sample Questions (Pregnancy and Lactation)</a:t>
            </a:r>
          </a:p>
        </p:txBody>
      </p:sp>
    </p:spTree>
    <p:extLst>
      <p:ext uri="{BB962C8B-B14F-4D97-AF65-F5344CB8AC3E}">
        <p14:creationId xmlns:p14="http://schemas.microsoft.com/office/powerpoint/2010/main" val="3529081498"/>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2D30CA-C4AD-46A8-B411-83F60E75FEE9}"/>
              </a:ext>
            </a:extLst>
          </p:cNvPr>
          <p:cNvSpPr>
            <a:spLocks noGrp="1"/>
          </p:cNvSpPr>
          <p:nvPr>
            <p:ph type="title"/>
          </p:nvPr>
        </p:nvSpPr>
        <p:spPr>
          <a:xfrm>
            <a:off x="838200" y="365126"/>
            <a:ext cx="10515600" cy="315912"/>
          </a:xfrm>
        </p:spPr>
        <p:txBody>
          <a:bodyPr>
            <a:normAutofit fontScale="90000"/>
          </a:bodyPr>
          <a:lstStyle/>
          <a:p>
            <a:pPr algn="ctr"/>
            <a:r>
              <a:rPr lang="en-US" sz="2800" dirty="0">
                <a:solidFill>
                  <a:srgbClr val="10384F"/>
                </a:solidFill>
                <a:latin typeface="Arial"/>
                <a:cs typeface="Arial"/>
              </a:rPr>
              <a:t>Formulate search strategy in PubMed</a:t>
            </a:r>
          </a:p>
        </p:txBody>
      </p:sp>
      <p:sp>
        <p:nvSpPr>
          <p:cNvPr id="6" name="Content Placeholder 5">
            <a:extLst>
              <a:ext uri="{FF2B5EF4-FFF2-40B4-BE49-F238E27FC236}">
                <a16:creationId xmlns:a16="http://schemas.microsoft.com/office/drawing/2014/main" id="{0BCBC209-D9D7-4DCF-B32B-A060C52FD91C}"/>
              </a:ext>
            </a:extLst>
          </p:cNvPr>
          <p:cNvSpPr>
            <a:spLocks noGrp="1"/>
          </p:cNvSpPr>
          <p:nvPr>
            <p:ph idx="1"/>
          </p:nvPr>
        </p:nvSpPr>
        <p:spPr>
          <a:xfrm>
            <a:off x="838200" y="1018733"/>
            <a:ext cx="10515600" cy="1172017"/>
          </a:xfrm>
        </p:spPr>
        <p:txBody>
          <a:bodyPr>
            <a:normAutofit lnSpcReduction="10000"/>
          </a:bodyPr>
          <a:lstStyle/>
          <a:p>
            <a:pPr marL="0" indent="0" algn="ctr">
              <a:buNone/>
            </a:pPr>
            <a:r>
              <a:rPr lang="en-US" dirty="0">
                <a:latin typeface="Arial" panose="020B0604020202020204" pitchFamily="34" charset="0"/>
                <a:ea typeface="Times" panose="02020603050405020304" pitchFamily="18" charset="0"/>
                <a:cs typeface="Arial" panose="020B0604020202020204" pitchFamily="34" charset="0"/>
              </a:rPr>
              <a:t>(aflibercept OR Eylea OR trap eye) AND (pregnancy OR pregnant OR lactation OR lactating OR nursing OR "breast" OR embryo OR fetus)</a:t>
            </a:r>
            <a:endParaRPr lang="en-US" dirty="0">
              <a:latin typeface="Arial" panose="020B0604020202020204" pitchFamily="34" charset="0"/>
              <a:ea typeface="Times" panose="02020603050405020304" pitchFamily="18" charset="0"/>
              <a:cs typeface="Times New Roman" panose="02020603050405020304" pitchFamily="18" charset="0"/>
            </a:endParaRPr>
          </a:p>
          <a:p>
            <a:endParaRPr lang="en-US" sz="4000" dirty="0"/>
          </a:p>
          <a:p>
            <a:pPr algn="ctr"/>
            <a:endParaRPr lang="en-US" dirty="0"/>
          </a:p>
        </p:txBody>
      </p:sp>
      <p:sp>
        <p:nvSpPr>
          <p:cNvPr id="5" name="Slide Number Placeholder 4">
            <a:extLst>
              <a:ext uri="{FF2B5EF4-FFF2-40B4-BE49-F238E27FC236}">
                <a16:creationId xmlns:a16="http://schemas.microsoft.com/office/drawing/2014/main" id="{EB29ABE2-8482-4423-8A66-D1CC1D365B9F}"/>
              </a:ext>
            </a:extLst>
          </p:cNvPr>
          <p:cNvSpPr>
            <a:spLocks noGrp="1"/>
          </p:cNvSpPr>
          <p:nvPr>
            <p:ph type="sldNum" sz="quarter" idx="12"/>
          </p:nvPr>
        </p:nvSpPr>
        <p:spPr/>
        <p:txBody>
          <a:bodyPr/>
          <a:lstStyle/>
          <a:p>
            <a:fld id="{EEAD9179-7A6B-4268-BEB2-F3B8EB06115B}" type="slidenum">
              <a:rPr lang="en-US" smtClean="0"/>
              <a:t>6</a:t>
            </a:fld>
            <a:endParaRPr lang="en-US"/>
          </a:p>
        </p:txBody>
      </p:sp>
      <p:pic>
        <p:nvPicPr>
          <p:cNvPr id="7" name="Picture 6">
            <a:extLst>
              <a:ext uri="{FF2B5EF4-FFF2-40B4-BE49-F238E27FC236}">
                <a16:creationId xmlns:a16="http://schemas.microsoft.com/office/drawing/2014/main" id="{EA975486-F86C-40DB-8A21-F74550FB959A}"/>
              </a:ext>
            </a:extLst>
          </p:cNvPr>
          <p:cNvPicPr>
            <a:picLocks noChangeAspect="1"/>
          </p:cNvPicPr>
          <p:nvPr/>
        </p:nvPicPr>
        <p:blipFill>
          <a:blip r:embed="rId2"/>
          <a:stretch>
            <a:fillRect/>
          </a:stretch>
        </p:blipFill>
        <p:spPr>
          <a:xfrm>
            <a:off x="6445022" y="2405930"/>
            <a:ext cx="5119488" cy="4086944"/>
          </a:xfrm>
          <a:prstGeom prst="rect">
            <a:avLst/>
          </a:prstGeom>
        </p:spPr>
      </p:pic>
      <p:sp>
        <p:nvSpPr>
          <p:cNvPr id="8" name="TextBox 7">
            <a:extLst>
              <a:ext uri="{FF2B5EF4-FFF2-40B4-BE49-F238E27FC236}">
                <a16:creationId xmlns:a16="http://schemas.microsoft.com/office/drawing/2014/main" id="{3AE45EB2-CA2B-49FD-BD76-37BF84308E82}"/>
              </a:ext>
            </a:extLst>
          </p:cNvPr>
          <p:cNvSpPr txBox="1"/>
          <p:nvPr/>
        </p:nvSpPr>
        <p:spPr>
          <a:xfrm>
            <a:off x="627490" y="4088884"/>
            <a:ext cx="3250635" cy="400110"/>
          </a:xfrm>
          <a:prstGeom prst="rect">
            <a:avLst/>
          </a:prstGeom>
          <a:noFill/>
        </p:spPr>
        <p:txBody>
          <a:bodyPr wrap="square">
            <a:spAutoFit/>
          </a:bodyPr>
          <a:lstStyle/>
          <a:p>
            <a:r>
              <a:rPr lang="en-US" sz="2000" dirty="0"/>
              <a:t>Identify relevant publications</a:t>
            </a:r>
          </a:p>
        </p:txBody>
      </p:sp>
      <p:sp>
        <p:nvSpPr>
          <p:cNvPr id="9" name="Arrow: Right 8">
            <a:extLst>
              <a:ext uri="{FF2B5EF4-FFF2-40B4-BE49-F238E27FC236}">
                <a16:creationId xmlns:a16="http://schemas.microsoft.com/office/drawing/2014/main" id="{208ACA07-5DA7-43F5-949C-1B51BF3CCD87}"/>
              </a:ext>
            </a:extLst>
          </p:cNvPr>
          <p:cNvSpPr/>
          <p:nvPr/>
        </p:nvSpPr>
        <p:spPr bwMode="gray">
          <a:xfrm>
            <a:off x="4353893" y="4036311"/>
            <a:ext cx="1488501" cy="474478"/>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5995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43CEAD3-39E8-4207-B9A9-EE801287E6B7}"/>
              </a:ext>
            </a:extLst>
          </p:cNvPr>
          <p:cNvSpPr>
            <a:spLocks noGrp="1"/>
          </p:cNvSpPr>
          <p:nvPr>
            <p:ph type="title"/>
          </p:nvPr>
        </p:nvSpPr>
        <p:spPr/>
        <p:txBody>
          <a:bodyPr/>
          <a:lstStyle/>
          <a:p>
            <a:r>
              <a:rPr lang="en-US" sz="2400" b="1" dirty="0"/>
              <a:t>Answer Questions with the help of </a:t>
            </a:r>
            <a:r>
              <a:rPr lang="en-US" sz="2400" b="1" dirty="0" err="1"/>
              <a:t>ChatGPT</a:t>
            </a:r>
            <a:r>
              <a:rPr lang="en-US" sz="2400" b="1" dirty="0"/>
              <a:t> &amp; Semantic Search Workflow</a:t>
            </a:r>
          </a:p>
        </p:txBody>
      </p:sp>
      <p:sp>
        <p:nvSpPr>
          <p:cNvPr id="5" name="Slide Number Placeholder 4">
            <a:extLst>
              <a:ext uri="{FF2B5EF4-FFF2-40B4-BE49-F238E27FC236}">
                <a16:creationId xmlns:a16="http://schemas.microsoft.com/office/drawing/2014/main" id="{4EDD1C16-30C5-4747-8E6F-A09C2AA4CEF8}"/>
              </a:ext>
            </a:extLst>
          </p:cNvPr>
          <p:cNvSpPr>
            <a:spLocks noGrp="1"/>
          </p:cNvSpPr>
          <p:nvPr>
            <p:ph type="sldNum" sz="quarter" idx="12"/>
          </p:nvPr>
        </p:nvSpPr>
        <p:spPr/>
        <p:txBody>
          <a:bodyPr/>
          <a:lstStyle/>
          <a:p>
            <a:fld id="{EEAD9179-7A6B-4268-BEB2-F3B8EB06115B}" type="slidenum">
              <a:rPr lang="en-US" smtClean="0"/>
              <a:t>7</a:t>
            </a:fld>
            <a:endParaRPr lang="en-US"/>
          </a:p>
        </p:txBody>
      </p:sp>
      <p:sp>
        <p:nvSpPr>
          <p:cNvPr id="7" name="Rectangle: Top Corners One Rounded and One Snipped 6">
            <a:extLst>
              <a:ext uri="{FF2B5EF4-FFF2-40B4-BE49-F238E27FC236}">
                <a16:creationId xmlns:a16="http://schemas.microsoft.com/office/drawing/2014/main" id="{DDE53F2D-4C07-4981-A97C-305155E5CE2A}"/>
              </a:ext>
            </a:extLst>
          </p:cNvPr>
          <p:cNvSpPr/>
          <p:nvPr/>
        </p:nvSpPr>
        <p:spPr bwMode="gray">
          <a:xfrm>
            <a:off x="206000" y="1716670"/>
            <a:ext cx="1345720" cy="760584"/>
          </a:xfrm>
          <a:prstGeom prst="snip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rial" panose="020B0604020202020204" pitchFamily="34" charset="0"/>
              </a:rPr>
              <a:t>Search Question</a:t>
            </a:r>
          </a:p>
        </p:txBody>
      </p:sp>
      <p:sp>
        <p:nvSpPr>
          <p:cNvPr id="8" name="Rectangle: Rounded Corners 7">
            <a:extLst>
              <a:ext uri="{FF2B5EF4-FFF2-40B4-BE49-F238E27FC236}">
                <a16:creationId xmlns:a16="http://schemas.microsoft.com/office/drawing/2014/main" id="{A9918576-81F5-4A31-A9F3-CC4FCE762B9C}"/>
              </a:ext>
            </a:extLst>
          </p:cNvPr>
          <p:cNvSpPr/>
          <p:nvPr/>
        </p:nvSpPr>
        <p:spPr bwMode="gray">
          <a:xfrm>
            <a:off x="2666361" y="1698720"/>
            <a:ext cx="1466490" cy="796484"/>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solidFill>
                <a:latin typeface="Arial" panose="020B0604020202020204" pitchFamily="34" charset="0"/>
              </a:rPr>
              <a:t>RoBERTa</a:t>
            </a:r>
            <a:r>
              <a:rPr lang="en-US" sz="1600" dirty="0">
                <a:solidFill>
                  <a:schemeClr val="tx1"/>
                </a:solidFill>
                <a:latin typeface="Arial" panose="020B0604020202020204" pitchFamily="34" charset="0"/>
              </a:rPr>
              <a:t>*</a:t>
            </a:r>
            <a:endParaRPr lang="en-US" dirty="0">
              <a:solidFill>
                <a:srgbClr val="FFFFFF"/>
              </a:solidFill>
              <a:latin typeface="Arial" panose="020B0604020202020204" pitchFamily="34" charset="0"/>
            </a:endParaRPr>
          </a:p>
        </p:txBody>
      </p:sp>
      <p:sp>
        <p:nvSpPr>
          <p:cNvPr id="9" name="Arrow: Pentagon 8">
            <a:extLst>
              <a:ext uri="{FF2B5EF4-FFF2-40B4-BE49-F238E27FC236}">
                <a16:creationId xmlns:a16="http://schemas.microsoft.com/office/drawing/2014/main" id="{235FD56D-C25F-4E4E-9098-93FDCCB1B070}"/>
              </a:ext>
            </a:extLst>
          </p:cNvPr>
          <p:cNvSpPr/>
          <p:nvPr/>
        </p:nvSpPr>
        <p:spPr bwMode="gray">
          <a:xfrm>
            <a:off x="5395174" y="1724559"/>
            <a:ext cx="1466490" cy="760584"/>
          </a:xfrm>
          <a:prstGeom prst="homePlat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rial" panose="020B0604020202020204" pitchFamily="34" charset="0"/>
              </a:rPr>
              <a:t>Vectorized Question</a:t>
            </a:r>
          </a:p>
        </p:txBody>
      </p:sp>
      <p:sp>
        <p:nvSpPr>
          <p:cNvPr id="10" name="Rectangle 9">
            <a:extLst>
              <a:ext uri="{FF2B5EF4-FFF2-40B4-BE49-F238E27FC236}">
                <a16:creationId xmlns:a16="http://schemas.microsoft.com/office/drawing/2014/main" id="{27199FDF-2825-4A47-8199-226428CBFEBF}"/>
              </a:ext>
            </a:extLst>
          </p:cNvPr>
          <p:cNvSpPr/>
          <p:nvPr/>
        </p:nvSpPr>
        <p:spPr bwMode="gray">
          <a:xfrm>
            <a:off x="6979562" y="1414739"/>
            <a:ext cx="1268104" cy="34333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solidFill>
                <a:latin typeface="Arial" panose="020B0604020202020204" pitchFamily="34" charset="0"/>
              </a:rPr>
              <a:t>Faiss</a:t>
            </a:r>
            <a:r>
              <a:rPr lang="en-US" sz="1600" dirty="0">
                <a:solidFill>
                  <a:schemeClr val="tx1"/>
                </a:solidFill>
                <a:latin typeface="Arial" panose="020B0604020202020204" pitchFamily="34" charset="0"/>
              </a:rPr>
              <a:t> Index (Document Store)</a:t>
            </a:r>
          </a:p>
        </p:txBody>
      </p:sp>
      <p:sp>
        <p:nvSpPr>
          <p:cNvPr id="11" name="Rectangle: Rounded Corners 10">
            <a:extLst>
              <a:ext uri="{FF2B5EF4-FFF2-40B4-BE49-F238E27FC236}">
                <a16:creationId xmlns:a16="http://schemas.microsoft.com/office/drawing/2014/main" id="{00D8FF3A-5426-4F62-A858-4B0E86DBD880}"/>
              </a:ext>
            </a:extLst>
          </p:cNvPr>
          <p:cNvSpPr/>
          <p:nvPr/>
        </p:nvSpPr>
        <p:spPr bwMode="gray">
          <a:xfrm>
            <a:off x="8822179" y="2733151"/>
            <a:ext cx="1466490" cy="796484"/>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solidFill>
                <a:latin typeface="Arial" panose="020B0604020202020204" pitchFamily="34" charset="0"/>
              </a:rPr>
              <a:t>RoBERTa</a:t>
            </a:r>
            <a:r>
              <a:rPr lang="en-US" sz="1600" dirty="0">
                <a:solidFill>
                  <a:schemeClr val="tx1"/>
                </a:solidFill>
                <a:latin typeface="Arial" panose="020B0604020202020204" pitchFamily="34" charset="0"/>
              </a:rPr>
              <a:t>*</a:t>
            </a:r>
            <a:r>
              <a:rPr lang="en-US" sz="1600" dirty="0">
                <a:solidFill>
                  <a:srgbClr val="FFFFFF"/>
                </a:solidFill>
                <a:latin typeface="Arial" panose="020B0604020202020204" pitchFamily="34" charset="0"/>
              </a:rPr>
              <a:t> </a:t>
            </a:r>
          </a:p>
        </p:txBody>
      </p:sp>
      <p:sp>
        <p:nvSpPr>
          <p:cNvPr id="12" name="Rectangle 11">
            <a:extLst>
              <a:ext uri="{FF2B5EF4-FFF2-40B4-BE49-F238E27FC236}">
                <a16:creationId xmlns:a16="http://schemas.microsoft.com/office/drawing/2014/main" id="{AD2414F6-AC33-4358-9634-AF06DDFE6637}"/>
              </a:ext>
            </a:extLst>
          </p:cNvPr>
          <p:cNvSpPr/>
          <p:nvPr/>
        </p:nvSpPr>
        <p:spPr bwMode="gray">
          <a:xfrm>
            <a:off x="10898843" y="1414738"/>
            <a:ext cx="1042196" cy="34333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solidFill>
                <a:latin typeface="Arial" panose="020B0604020202020204" pitchFamily="34" charset="0"/>
              </a:rPr>
              <a:t>Pubmed</a:t>
            </a:r>
            <a:r>
              <a:rPr lang="en-US" sz="1600">
                <a:solidFill>
                  <a:schemeClr val="tx1"/>
                </a:solidFill>
                <a:latin typeface="Arial" panose="020B0604020202020204" pitchFamily="34" charset="0"/>
              </a:rPr>
              <a:t> Articles (6M)</a:t>
            </a:r>
            <a:endParaRPr lang="en-US" sz="1600" dirty="0">
              <a:solidFill>
                <a:schemeClr val="tx1"/>
              </a:solidFill>
              <a:latin typeface="Arial" panose="020B0604020202020204" pitchFamily="34" charset="0"/>
            </a:endParaRPr>
          </a:p>
        </p:txBody>
      </p:sp>
      <p:sp>
        <p:nvSpPr>
          <p:cNvPr id="13" name="Arrow: Pentagon 12">
            <a:extLst>
              <a:ext uri="{FF2B5EF4-FFF2-40B4-BE49-F238E27FC236}">
                <a16:creationId xmlns:a16="http://schemas.microsoft.com/office/drawing/2014/main" id="{3BDE3388-6437-46A8-8567-00304D5B6FC3}"/>
              </a:ext>
            </a:extLst>
          </p:cNvPr>
          <p:cNvSpPr/>
          <p:nvPr/>
        </p:nvSpPr>
        <p:spPr bwMode="gray">
          <a:xfrm flipH="1">
            <a:off x="5317538" y="3555556"/>
            <a:ext cx="1466490" cy="828149"/>
          </a:xfrm>
          <a:prstGeom prst="homePlat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latin typeface="Arial" panose="020B0604020202020204" pitchFamily="34" charset="0"/>
              </a:rPr>
              <a:t>Most similar articles</a:t>
            </a:r>
          </a:p>
        </p:txBody>
      </p:sp>
      <p:cxnSp>
        <p:nvCxnSpPr>
          <p:cNvPr id="15" name="Straight Arrow Connector 14">
            <a:extLst>
              <a:ext uri="{FF2B5EF4-FFF2-40B4-BE49-F238E27FC236}">
                <a16:creationId xmlns:a16="http://schemas.microsoft.com/office/drawing/2014/main" id="{3137A82E-B343-49B4-B039-0CDD3523A784}"/>
              </a:ext>
            </a:extLst>
          </p:cNvPr>
          <p:cNvCxnSpPr>
            <a:cxnSpLocks/>
            <a:stCxn id="7" idx="0"/>
            <a:endCxn id="8" idx="1"/>
          </p:cNvCxnSpPr>
          <p:nvPr/>
        </p:nvCxnSpPr>
        <p:spPr bwMode="gray">
          <a:xfrm>
            <a:off x="1551721" y="2096962"/>
            <a:ext cx="111464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AA1E14D0-7770-448B-9CB6-CE7243512100}"/>
              </a:ext>
            </a:extLst>
          </p:cNvPr>
          <p:cNvCxnSpPr>
            <a:cxnSpLocks/>
            <a:stCxn id="8" idx="3"/>
            <a:endCxn id="9" idx="1"/>
          </p:cNvCxnSpPr>
          <p:nvPr/>
        </p:nvCxnSpPr>
        <p:spPr bwMode="gray">
          <a:xfrm>
            <a:off x="4132852" y="2096963"/>
            <a:ext cx="1262323" cy="7889"/>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31" name="Picture 30">
            <a:extLst>
              <a:ext uri="{FF2B5EF4-FFF2-40B4-BE49-F238E27FC236}">
                <a16:creationId xmlns:a16="http://schemas.microsoft.com/office/drawing/2014/main" id="{05F34E3A-03FF-42A7-ADC5-1FD4247FACF8}"/>
              </a:ext>
            </a:extLst>
          </p:cNvPr>
          <p:cNvPicPr>
            <a:picLocks noChangeAspect="1"/>
          </p:cNvPicPr>
          <p:nvPr/>
        </p:nvPicPr>
        <p:blipFill>
          <a:blip r:embed="rId2"/>
          <a:stretch>
            <a:fillRect/>
          </a:stretch>
        </p:blipFill>
        <p:spPr>
          <a:xfrm>
            <a:off x="2586539" y="3467499"/>
            <a:ext cx="1833124" cy="990649"/>
          </a:xfrm>
          <a:prstGeom prst="rect">
            <a:avLst/>
          </a:prstGeom>
        </p:spPr>
      </p:pic>
      <p:cxnSp>
        <p:nvCxnSpPr>
          <p:cNvPr id="33" name="Straight Arrow Connector 32">
            <a:extLst>
              <a:ext uri="{FF2B5EF4-FFF2-40B4-BE49-F238E27FC236}">
                <a16:creationId xmlns:a16="http://schemas.microsoft.com/office/drawing/2014/main" id="{C6E27811-D0CB-4192-9AAD-255E03B06081}"/>
              </a:ext>
            </a:extLst>
          </p:cNvPr>
          <p:cNvCxnSpPr>
            <a:cxnSpLocks/>
            <a:stCxn id="13" idx="3"/>
            <a:endCxn id="31" idx="3"/>
          </p:cNvCxnSpPr>
          <p:nvPr/>
        </p:nvCxnSpPr>
        <p:spPr bwMode="gray">
          <a:xfrm flipH="1" flipV="1">
            <a:off x="4419664" y="3962824"/>
            <a:ext cx="897875" cy="6807"/>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D4259B8A-F908-4E1F-B4E2-8CABAB3BFD80}"/>
              </a:ext>
            </a:extLst>
          </p:cNvPr>
          <p:cNvCxnSpPr>
            <a:cxnSpLocks/>
            <a:stCxn id="7" idx="1"/>
            <a:endCxn id="31" idx="1"/>
          </p:cNvCxnSpPr>
          <p:nvPr/>
        </p:nvCxnSpPr>
        <p:spPr bwMode="gray">
          <a:xfrm rot="16200000" flipH="1">
            <a:off x="989916" y="2366199"/>
            <a:ext cx="1485569" cy="1707679"/>
          </a:xfrm>
          <a:prstGeom prst="bentConnector2">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F68259E2-308A-41D0-A786-3D8A4CA67E1B}"/>
              </a:ext>
            </a:extLst>
          </p:cNvPr>
          <p:cNvSpPr/>
          <p:nvPr/>
        </p:nvSpPr>
        <p:spPr bwMode="gray">
          <a:xfrm>
            <a:off x="2586539" y="5448392"/>
            <a:ext cx="1833124" cy="9144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rial" panose="020B0604020202020204" pitchFamily="34" charset="0"/>
              </a:rPr>
              <a:t>Answer</a:t>
            </a:r>
          </a:p>
        </p:txBody>
      </p:sp>
      <p:cxnSp>
        <p:nvCxnSpPr>
          <p:cNvPr id="44" name="Straight Arrow Connector 43">
            <a:extLst>
              <a:ext uri="{FF2B5EF4-FFF2-40B4-BE49-F238E27FC236}">
                <a16:creationId xmlns:a16="http://schemas.microsoft.com/office/drawing/2014/main" id="{770212EC-B359-4FFE-9466-85669B6A6155}"/>
              </a:ext>
            </a:extLst>
          </p:cNvPr>
          <p:cNvCxnSpPr>
            <a:stCxn id="31" idx="2"/>
            <a:endCxn id="42" idx="0"/>
          </p:cNvCxnSpPr>
          <p:nvPr/>
        </p:nvCxnSpPr>
        <p:spPr bwMode="gray">
          <a:xfrm>
            <a:off x="3503101" y="4458148"/>
            <a:ext cx="0" cy="990245"/>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EE695714-A13B-4EC6-93D0-8569271E6981}"/>
              </a:ext>
            </a:extLst>
          </p:cNvPr>
          <p:cNvCxnSpPr>
            <a:cxnSpLocks/>
            <a:stCxn id="12" idx="1"/>
            <a:endCxn id="11" idx="3"/>
          </p:cNvCxnSpPr>
          <p:nvPr/>
        </p:nvCxnSpPr>
        <p:spPr bwMode="gray">
          <a:xfrm flipH="1" flipV="1">
            <a:off x="10288669" y="3131393"/>
            <a:ext cx="610174" cy="2"/>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609CECE0-1C40-4B04-BECA-74FAD1505F07}"/>
              </a:ext>
            </a:extLst>
          </p:cNvPr>
          <p:cNvCxnSpPr>
            <a:cxnSpLocks/>
            <a:stCxn id="11" idx="1"/>
            <a:endCxn id="10" idx="3"/>
          </p:cNvCxnSpPr>
          <p:nvPr/>
        </p:nvCxnSpPr>
        <p:spPr bwMode="gray">
          <a:xfrm flipH="1">
            <a:off x="8247666" y="3131393"/>
            <a:ext cx="574513" cy="3"/>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AE09E86-56A5-4B7D-B25E-CD6F468F7113}"/>
              </a:ext>
            </a:extLst>
          </p:cNvPr>
          <p:cNvSpPr txBox="1"/>
          <p:nvPr/>
        </p:nvSpPr>
        <p:spPr>
          <a:xfrm>
            <a:off x="8471365" y="5834541"/>
            <a:ext cx="3737113" cy="523220"/>
          </a:xfrm>
          <a:prstGeom prst="rect">
            <a:avLst/>
          </a:prstGeom>
          <a:noFill/>
        </p:spPr>
        <p:txBody>
          <a:bodyPr wrap="square" rtlCol="0">
            <a:spAutoFit/>
          </a:bodyPr>
          <a:lstStyle/>
          <a:p>
            <a:r>
              <a:rPr lang="en-US" sz="1400" dirty="0"/>
              <a:t>*The </a:t>
            </a:r>
            <a:r>
              <a:rPr lang="en-US" sz="1400" dirty="0" err="1"/>
              <a:t>RoBERTa</a:t>
            </a:r>
            <a:r>
              <a:rPr lang="en-US" sz="1400" dirty="0"/>
              <a:t> model used here is fine-tuned with PubMed articles.</a:t>
            </a:r>
          </a:p>
        </p:txBody>
      </p:sp>
    </p:spTree>
    <p:extLst>
      <p:ext uri="{BB962C8B-B14F-4D97-AF65-F5344CB8AC3E}">
        <p14:creationId xmlns:p14="http://schemas.microsoft.com/office/powerpoint/2010/main" val="3111742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359A3C7-D023-4FB0-BD67-58D2EA93E24F}"/>
              </a:ext>
            </a:extLst>
          </p:cNvPr>
          <p:cNvSpPr>
            <a:spLocks noGrp="1"/>
          </p:cNvSpPr>
          <p:nvPr>
            <p:ph type="sldNum" sz="quarter" idx="12"/>
          </p:nvPr>
        </p:nvSpPr>
        <p:spPr/>
        <p:txBody>
          <a:bodyPr/>
          <a:lstStyle/>
          <a:p>
            <a:fld id="{EEAD9179-7A6B-4268-BEB2-F3B8EB06115B}" type="slidenum">
              <a:rPr lang="en-US" smtClean="0"/>
              <a:pPr/>
              <a:t>8</a:t>
            </a:fld>
            <a:endParaRPr lang="en-US"/>
          </a:p>
        </p:txBody>
      </p:sp>
      <p:sp>
        <p:nvSpPr>
          <p:cNvPr id="9" name="Rectangle 8">
            <a:extLst>
              <a:ext uri="{FF2B5EF4-FFF2-40B4-BE49-F238E27FC236}">
                <a16:creationId xmlns:a16="http://schemas.microsoft.com/office/drawing/2014/main" id="{9559082D-A37E-4654-ABE5-DF92C2C3A7D5}"/>
              </a:ext>
            </a:extLst>
          </p:cNvPr>
          <p:cNvSpPr/>
          <p:nvPr/>
        </p:nvSpPr>
        <p:spPr bwMode="gray">
          <a:xfrm>
            <a:off x="737856" y="776025"/>
            <a:ext cx="11207750" cy="753084"/>
          </a:xfrm>
          <a:prstGeom prst="rect">
            <a:avLst/>
          </a:prstGeom>
          <a:solidFill>
            <a:srgbClr val="10384F">
              <a:lumMod val="10000"/>
              <a:lumOff val="90000"/>
            </a:srgbClr>
          </a:solidFill>
          <a:ln w="25400" cap="flat" cmpd="sng" algn="ctr">
            <a:noFill/>
            <a:prstDash val="solid"/>
          </a:ln>
          <a:effectLst/>
        </p:spPr>
        <p:txBody>
          <a:bodyPr rtlCol="0" anchor="ctr"/>
          <a:lstStyle/>
          <a:p>
            <a:pPr algn="ctr">
              <a:defRPr/>
            </a:pPr>
            <a:r>
              <a:rPr lang="en-US" b="1" kern="0" dirty="0">
                <a:latin typeface="Arial"/>
                <a:cs typeface="Arial"/>
              </a:rPr>
              <a:t>Question</a:t>
            </a:r>
            <a:r>
              <a:rPr lang="en-US" kern="0" dirty="0">
                <a:latin typeface="Arial"/>
                <a:cs typeface="Arial"/>
              </a:rPr>
              <a:t>: Any information relating to the use of aflibercept in DME in breastfeeding mother (Internal Note: PI has already been provided to HCP. Please investigate whether there is a standard response available to provide any further information on this topic).</a:t>
            </a:r>
          </a:p>
        </p:txBody>
      </p:sp>
      <p:sp>
        <p:nvSpPr>
          <p:cNvPr id="10" name="TextBox 9">
            <a:extLst>
              <a:ext uri="{FF2B5EF4-FFF2-40B4-BE49-F238E27FC236}">
                <a16:creationId xmlns:a16="http://schemas.microsoft.com/office/drawing/2014/main" id="{6CA23209-A724-48A4-9BE9-3225878282B5}"/>
              </a:ext>
            </a:extLst>
          </p:cNvPr>
          <p:cNvSpPr txBox="1"/>
          <p:nvPr/>
        </p:nvSpPr>
        <p:spPr bwMode="gray">
          <a:xfrm>
            <a:off x="4693565" y="207048"/>
            <a:ext cx="1811549" cy="405442"/>
          </a:xfrm>
          <a:prstGeom prst="rect">
            <a:avLst/>
          </a:prstGeom>
          <a:noFill/>
        </p:spPr>
        <p:txBody>
          <a:bodyPr vert="horz" wrap="square" lIns="0" tIns="0" rIns="0" bIns="0" rtlCol="0">
            <a:noAutofit/>
          </a:bodyPr>
          <a:lstStyle/>
          <a:p>
            <a:pPr algn="ctr"/>
            <a:r>
              <a:rPr lang="en-US" sz="2800" b="1" dirty="0">
                <a:latin typeface="Arial" panose="020B0604020202020204" pitchFamily="34" charset="0"/>
              </a:rPr>
              <a:t>Example</a:t>
            </a:r>
          </a:p>
        </p:txBody>
      </p:sp>
      <p:sp>
        <p:nvSpPr>
          <p:cNvPr id="12" name="TextBox 11">
            <a:extLst>
              <a:ext uri="{FF2B5EF4-FFF2-40B4-BE49-F238E27FC236}">
                <a16:creationId xmlns:a16="http://schemas.microsoft.com/office/drawing/2014/main" id="{A85559A8-B508-4064-B935-514B99FA0679}"/>
              </a:ext>
            </a:extLst>
          </p:cNvPr>
          <p:cNvSpPr txBox="1"/>
          <p:nvPr/>
        </p:nvSpPr>
        <p:spPr bwMode="gray">
          <a:xfrm>
            <a:off x="2968281" y="1597771"/>
            <a:ext cx="6159260" cy="405442"/>
          </a:xfrm>
          <a:prstGeom prst="rect">
            <a:avLst/>
          </a:prstGeom>
          <a:noFill/>
        </p:spPr>
        <p:txBody>
          <a:bodyPr vert="horz" wrap="square" lIns="0" tIns="0" rIns="0" bIns="0" rtlCol="0">
            <a:noAutofit/>
          </a:bodyPr>
          <a:lstStyle/>
          <a:p>
            <a:pPr algn="ctr"/>
            <a:r>
              <a:rPr lang="en-US" sz="2000" b="1" dirty="0">
                <a:latin typeface="Arial" panose="020B0604020202020204" pitchFamily="34" charset="0"/>
              </a:rPr>
              <a:t>Top 5 Articles suggested by the RoBERTa model</a:t>
            </a:r>
          </a:p>
        </p:txBody>
      </p:sp>
      <p:graphicFrame>
        <p:nvGraphicFramePr>
          <p:cNvPr id="13" name="Table 13">
            <a:extLst>
              <a:ext uri="{FF2B5EF4-FFF2-40B4-BE49-F238E27FC236}">
                <a16:creationId xmlns:a16="http://schemas.microsoft.com/office/drawing/2014/main" id="{227FCD7A-0186-41B6-9A08-7290D7558F88}"/>
              </a:ext>
            </a:extLst>
          </p:cNvPr>
          <p:cNvGraphicFramePr>
            <a:graphicFrameLocks noGrp="1"/>
          </p:cNvGraphicFramePr>
          <p:nvPr/>
        </p:nvGraphicFramePr>
        <p:xfrm>
          <a:off x="1803285" y="2017763"/>
          <a:ext cx="8126942" cy="2570480"/>
        </p:xfrm>
        <a:graphic>
          <a:graphicData uri="http://schemas.openxmlformats.org/drawingml/2006/table">
            <a:tbl>
              <a:tblPr firstRow="1" bandRow="1">
                <a:tableStyleId>{5C22544A-7EE6-4342-B048-85BDC9FD1C3A}</a:tableStyleId>
              </a:tblPr>
              <a:tblGrid>
                <a:gridCol w="4063471">
                  <a:extLst>
                    <a:ext uri="{9D8B030D-6E8A-4147-A177-3AD203B41FA5}">
                      <a16:colId xmlns:a16="http://schemas.microsoft.com/office/drawing/2014/main" val="4144077847"/>
                    </a:ext>
                  </a:extLst>
                </a:gridCol>
                <a:gridCol w="4063471">
                  <a:extLst>
                    <a:ext uri="{9D8B030D-6E8A-4147-A177-3AD203B41FA5}">
                      <a16:colId xmlns:a16="http://schemas.microsoft.com/office/drawing/2014/main" val="609659043"/>
                    </a:ext>
                  </a:extLst>
                </a:gridCol>
              </a:tblGrid>
              <a:tr h="370840">
                <a:tc>
                  <a:txBody>
                    <a:bodyPr/>
                    <a:lstStyle/>
                    <a:p>
                      <a:pPr algn="ctr"/>
                      <a:r>
                        <a:rPr lang="en-US" sz="1600" dirty="0">
                          <a:solidFill>
                            <a:schemeClr val="tx1"/>
                          </a:solidFill>
                          <a:highlight>
                            <a:srgbClr val="C0C0C0"/>
                          </a:highlight>
                        </a:rPr>
                        <a:t>PMID</a:t>
                      </a:r>
                    </a:p>
                  </a:txBody>
                  <a:tcPr>
                    <a:solidFill>
                      <a:schemeClr val="bg1">
                        <a:lumMod val="50000"/>
                      </a:schemeClr>
                    </a:solidFill>
                  </a:tcPr>
                </a:tc>
                <a:tc>
                  <a:txBody>
                    <a:bodyPr/>
                    <a:lstStyle/>
                    <a:p>
                      <a:pPr algn="ctr"/>
                      <a:r>
                        <a:rPr lang="en-US" sz="1600" dirty="0">
                          <a:solidFill>
                            <a:schemeClr val="tx1"/>
                          </a:solidFill>
                          <a:highlight>
                            <a:srgbClr val="C0C0C0"/>
                          </a:highlight>
                        </a:rPr>
                        <a:t>Title</a:t>
                      </a:r>
                    </a:p>
                  </a:txBody>
                  <a:tcPr>
                    <a:solidFill>
                      <a:schemeClr val="bg1">
                        <a:lumMod val="50000"/>
                      </a:schemeClr>
                    </a:solidFill>
                  </a:tcPr>
                </a:tc>
                <a:extLst>
                  <a:ext uri="{0D108BD9-81ED-4DB2-BD59-A6C34878D82A}">
                    <a16:rowId xmlns:a16="http://schemas.microsoft.com/office/drawing/2014/main" val="3948523758"/>
                  </a:ext>
                </a:extLst>
              </a:tr>
              <a:tr h="370840">
                <a:tc>
                  <a:txBody>
                    <a:bodyPr/>
                    <a:lstStyle/>
                    <a:p>
                      <a:r>
                        <a:rPr lang="en-US" sz="1200" dirty="0"/>
                        <a:t>26907516</a:t>
                      </a:r>
                    </a:p>
                  </a:txBody>
                  <a:tcPr/>
                </a:tc>
                <a:tc>
                  <a:txBody>
                    <a:bodyPr/>
                    <a:lstStyle/>
                    <a:p>
                      <a:r>
                        <a:rPr lang="en-US" sz="1200" dirty="0"/>
                        <a:t>Aflibercept for the treatment of diabetic macular edema.</a:t>
                      </a:r>
                    </a:p>
                  </a:txBody>
                  <a:tcPr/>
                </a:tc>
                <a:extLst>
                  <a:ext uri="{0D108BD9-81ED-4DB2-BD59-A6C34878D82A}">
                    <a16:rowId xmlns:a16="http://schemas.microsoft.com/office/drawing/2014/main" val="2918527134"/>
                  </a:ext>
                </a:extLst>
              </a:tr>
              <a:tr h="370840">
                <a:tc>
                  <a:txBody>
                    <a:bodyPr/>
                    <a:lstStyle/>
                    <a:p>
                      <a:r>
                        <a:rPr lang="en-US" sz="1200" dirty="0"/>
                        <a:t>28427067</a:t>
                      </a:r>
                    </a:p>
                  </a:txBody>
                  <a:tcPr/>
                </a:tc>
                <a:tc>
                  <a:txBody>
                    <a:bodyPr/>
                    <a:lstStyle/>
                    <a:p>
                      <a:r>
                        <a:rPr lang="en-US" sz="1200" dirty="0"/>
                        <a:t>Intravitreal Aflibercept in Diabetic Macular Edema: Long-Term Outcomes.</a:t>
                      </a:r>
                    </a:p>
                  </a:txBody>
                  <a:tcPr/>
                </a:tc>
                <a:extLst>
                  <a:ext uri="{0D108BD9-81ED-4DB2-BD59-A6C34878D82A}">
                    <a16:rowId xmlns:a16="http://schemas.microsoft.com/office/drawing/2014/main" val="2469756250"/>
                  </a:ext>
                </a:extLst>
              </a:tr>
              <a:tr h="370840">
                <a:tc>
                  <a:txBody>
                    <a:bodyPr/>
                    <a:lstStyle/>
                    <a:p>
                      <a:r>
                        <a:rPr lang="en-US" sz="1200" kern="1200" dirty="0">
                          <a:solidFill>
                            <a:schemeClr val="dk1"/>
                          </a:solidFill>
                          <a:latin typeface="+mn-lt"/>
                          <a:ea typeface="+mn-ea"/>
                          <a:cs typeface="+mn-cs"/>
                        </a:rPr>
                        <a:t>24379921</a:t>
                      </a:r>
                    </a:p>
                  </a:txBody>
                  <a:tcPr/>
                </a:tc>
                <a:tc>
                  <a:txBody>
                    <a:bodyPr/>
                    <a:lstStyle/>
                    <a:p>
                      <a:r>
                        <a:rPr lang="en-US" sz="1200" kern="1200" dirty="0">
                          <a:solidFill>
                            <a:schemeClr val="dk1"/>
                          </a:solidFill>
                          <a:latin typeface="+mn-lt"/>
                          <a:ea typeface="+mn-ea"/>
                          <a:cs typeface="+mn-cs"/>
                        </a:rPr>
                        <a:t>Vascular endothelial growth factor trap-eye (Aflibercept) for the management of diabetic macular edema.</a:t>
                      </a:r>
                    </a:p>
                  </a:txBody>
                  <a:tcPr/>
                </a:tc>
                <a:extLst>
                  <a:ext uri="{0D108BD9-81ED-4DB2-BD59-A6C34878D82A}">
                    <a16:rowId xmlns:a16="http://schemas.microsoft.com/office/drawing/2014/main" val="1647265738"/>
                  </a:ext>
                </a:extLst>
              </a:tr>
              <a:tr h="370840">
                <a:tc>
                  <a:txBody>
                    <a:bodyPr/>
                    <a:lstStyle/>
                    <a:p>
                      <a:r>
                        <a:rPr lang="en-US" sz="1200" kern="1200" dirty="0">
                          <a:solidFill>
                            <a:schemeClr val="dk1"/>
                          </a:solidFill>
                          <a:latin typeface="+mn-lt"/>
                          <a:ea typeface="+mn-ea"/>
                          <a:cs typeface="+mn-cs"/>
                        </a:rPr>
                        <a:t>29077188</a:t>
                      </a:r>
                    </a:p>
                  </a:txBody>
                  <a:tcPr/>
                </a:tc>
                <a:tc>
                  <a:txBody>
                    <a:bodyPr/>
                    <a:lstStyle/>
                    <a:p>
                      <a:r>
                        <a:rPr lang="en-US" sz="1200" kern="1200" dirty="0">
                          <a:solidFill>
                            <a:schemeClr val="dk1"/>
                          </a:solidFill>
                          <a:latin typeface="+mn-lt"/>
                          <a:ea typeface="+mn-ea"/>
                          <a:cs typeface="+mn-cs"/>
                        </a:rPr>
                        <a:t>Aflibercept in the Treatment of Diabetic Macular Edema: A Review and Consensus Paper.</a:t>
                      </a:r>
                    </a:p>
                  </a:txBody>
                  <a:tcPr/>
                </a:tc>
                <a:extLst>
                  <a:ext uri="{0D108BD9-81ED-4DB2-BD59-A6C34878D82A}">
                    <a16:rowId xmlns:a16="http://schemas.microsoft.com/office/drawing/2014/main" val="4258350891"/>
                  </a:ext>
                </a:extLst>
              </a:tr>
              <a:tr h="370840">
                <a:tc>
                  <a:txBody>
                    <a:bodyPr/>
                    <a:lstStyle/>
                    <a:p>
                      <a:r>
                        <a:rPr lang="en-US" sz="1200" kern="1200" dirty="0">
                          <a:solidFill>
                            <a:schemeClr val="dk1"/>
                          </a:solidFill>
                          <a:latin typeface="+mn-lt"/>
                          <a:ea typeface="+mn-ea"/>
                          <a:cs typeface="+mn-cs"/>
                        </a:rPr>
                        <a:t>26273198</a:t>
                      </a:r>
                    </a:p>
                  </a:txBody>
                  <a:tcPr/>
                </a:tc>
                <a:tc>
                  <a:txBody>
                    <a:bodyPr/>
                    <a:lstStyle/>
                    <a:p>
                      <a:r>
                        <a:rPr lang="en-US" sz="1200" kern="1200" dirty="0">
                          <a:solidFill>
                            <a:schemeClr val="dk1"/>
                          </a:solidFill>
                          <a:latin typeface="+mn-lt"/>
                          <a:ea typeface="+mn-ea"/>
                          <a:cs typeface="+mn-cs"/>
                        </a:rPr>
                        <a:t>The role of aflibercept in the management of diabetic macular edema.</a:t>
                      </a:r>
                    </a:p>
                  </a:txBody>
                  <a:tcPr/>
                </a:tc>
                <a:extLst>
                  <a:ext uri="{0D108BD9-81ED-4DB2-BD59-A6C34878D82A}">
                    <a16:rowId xmlns:a16="http://schemas.microsoft.com/office/drawing/2014/main" val="1295446608"/>
                  </a:ext>
                </a:extLst>
              </a:tr>
            </a:tbl>
          </a:graphicData>
        </a:graphic>
      </p:graphicFrame>
      <p:sp>
        <p:nvSpPr>
          <p:cNvPr id="14" name="Rectangle 13">
            <a:extLst>
              <a:ext uri="{FF2B5EF4-FFF2-40B4-BE49-F238E27FC236}">
                <a16:creationId xmlns:a16="http://schemas.microsoft.com/office/drawing/2014/main" id="{8B489958-BF8B-460E-A54E-4D16AD58D8ED}"/>
              </a:ext>
            </a:extLst>
          </p:cNvPr>
          <p:cNvSpPr/>
          <p:nvPr/>
        </p:nvSpPr>
        <p:spPr bwMode="gray">
          <a:xfrm>
            <a:off x="196638" y="4977443"/>
            <a:ext cx="11403913" cy="1518241"/>
          </a:xfrm>
          <a:prstGeom prst="rect">
            <a:avLst/>
          </a:prstGeom>
          <a:solidFill>
            <a:srgbClr val="10384F">
              <a:lumMod val="10000"/>
              <a:lumOff val="90000"/>
            </a:srgbClr>
          </a:solidFill>
          <a:ln w="25400" cap="flat" cmpd="sng" algn="ctr">
            <a:noFill/>
            <a:prstDash val="solid"/>
          </a:ln>
          <a:effectLst/>
        </p:spPr>
        <p:txBody>
          <a:bodyPr rtlCol="0" anchor="ctr"/>
          <a:lstStyle/>
          <a:p>
            <a:pPr algn="just">
              <a:defRPr/>
            </a:pPr>
            <a:r>
              <a:rPr lang="en-US" sz="1400" b="1" kern="0" dirty="0" err="1">
                <a:latin typeface="Arial"/>
                <a:cs typeface="Arial"/>
              </a:rPr>
              <a:t>ChatGPT</a:t>
            </a:r>
            <a:r>
              <a:rPr lang="en-US" sz="1400" b="1" kern="0" dirty="0">
                <a:latin typeface="Arial"/>
                <a:cs typeface="Arial"/>
              </a:rPr>
              <a:t> answer</a:t>
            </a:r>
            <a:r>
              <a:rPr lang="en-US" sz="1400" kern="0" dirty="0">
                <a:latin typeface="Arial"/>
                <a:cs typeface="Arial"/>
              </a:rPr>
              <a:t>: There is limited information on the use of aflibercept in breastfeeding mothers. While the prescribing information has been provided to healthcare providers, there does not appear to be any standard response available for further information on this topic. Aflibercept is an anti-VEGF agent used to treat diabetic macular edema (DME) that has been shown to be effective in several clinical trials. Its use is an exciting new addition to the current VEGF antagonists available for the treatment of DME, but further studies are needed to confirm its role, safety, and efficacy. Consensus has been reached among experts on the role of aflibercept in DME, and it has been shown to be safe and effective. However, more research is needed to determine its safety and efficacy in breastfeeding mothers specifically. It is important to consult with a healthcare provider before using any medication while breastfeeding.</a:t>
            </a:r>
          </a:p>
        </p:txBody>
      </p:sp>
    </p:spTree>
    <p:extLst>
      <p:ext uri="{BB962C8B-B14F-4D97-AF65-F5344CB8AC3E}">
        <p14:creationId xmlns:p14="http://schemas.microsoft.com/office/powerpoint/2010/main" val="264148510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2.xml><?xml version="1.0" encoding="utf-8"?>
<p:tagLst xmlns:a="http://schemas.openxmlformats.org/drawingml/2006/main" xmlns:r="http://schemas.openxmlformats.org/officeDocument/2006/relationships" xmlns:p="http://schemas.openxmlformats.org/presentationml/2006/main">
  <p:tag name="MIO_CD_LOGO_PROTECTION" val="tru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576</TotalTime>
  <Words>793</Words>
  <Application>Microsoft Macintosh PowerPoint</Application>
  <PresentationFormat>Widescreen</PresentationFormat>
  <Paragraphs>78</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Ranjan Ravi</vt:lpstr>
      <vt:lpstr>PowerPoint Presentation</vt:lpstr>
      <vt:lpstr>PowerPoint Presentation</vt:lpstr>
      <vt:lpstr>PowerPoint Presentation</vt:lpstr>
      <vt:lpstr>POC on RAG pipeline </vt:lpstr>
      <vt:lpstr>Formulate search strategy in PubMed</vt:lpstr>
      <vt:lpstr>Answer Questions with the help of ChatGPT &amp; Semantic Search Workflow</vt:lpstr>
      <vt:lpstr>PowerPoint Presentation</vt:lpstr>
    </vt:vector>
  </TitlesOfParts>
  <Company>Bayer AG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Ranjan Ravi</dc:creator>
  <cp:lastModifiedBy>Ravi, Ranjan</cp:lastModifiedBy>
  <cp:revision>53</cp:revision>
  <dcterms:created xsi:type="dcterms:W3CDTF">2023-02-10T20:37:16Z</dcterms:created>
  <dcterms:modified xsi:type="dcterms:W3CDTF">2024-06-04T00:33:58Z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f850223-87a8-40c3-9eb2-432606efca2a_Enabled">
    <vt:lpwstr>true</vt:lpwstr>
  </property>
  <property fmtid="{D5CDD505-2E9C-101B-9397-08002B2CF9AE}" pid="3" name="MSIP_Label_7f850223-87a8-40c3-9eb2-432606efca2a_SetDate">
    <vt:lpwstr>2023-02-10T20:41:18Z</vt:lpwstr>
  </property>
  <property fmtid="{D5CDD505-2E9C-101B-9397-08002B2CF9AE}" pid="4" name="MSIP_Label_7f850223-87a8-40c3-9eb2-432606efca2a_Method">
    <vt:lpwstr>Privileged</vt:lpwstr>
  </property>
  <property fmtid="{D5CDD505-2E9C-101B-9397-08002B2CF9AE}" pid="5" name="MSIP_Label_7f850223-87a8-40c3-9eb2-432606efca2a_Name">
    <vt:lpwstr>7f850223-87a8-40c3-9eb2-432606efca2a</vt:lpwstr>
  </property>
  <property fmtid="{D5CDD505-2E9C-101B-9397-08002B2CF9AE}" pid="6" name="MSIP_Label_7f850223-87a8-40c3-9eb2-432606efca2a_SiteId">
    <vt:lpwstr>fcb2b37b-5da0-466b-9b83-0014b67a7c78</vt:lpwstr>
  </property>
  <property fmtid="{D5CDD505-2E9C-101B-9397-08002B2CF9AE}" pid="7" name="MSIP_Label_7f850223-87a8-40c3-9eb2-432606efca2a_ActionId">
    <vt:lpwstr>3454ca2e-c8ec-4bfd-9d89-88d954fb9d42</vt:lpwstr>
  </property>
  <property fmtid="{D5CDD505-2E9C-101B-9397-08002B2CF9AE}" pid="8" name="MSIP_Label_7f850223-87a8-40c3-9eb2-432606efca2a_ContentBits">
    <vt:lpwstr>0</vt:lpwstr>
  </property>
</Properties>
</file>