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4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DA547-A7C0-4B42-A873-2C188A2236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B38A6E-4575-4C6F-9482-57499EEC3B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Farmers </a:t>
          </a:r>
          <a:r>
            <a:rPr lang="en-IN"/>
            <a:t>will get benefit from this model.</a:t>
          </a:r>
          <a:endParaRPr lang="en-US" dirty="0"/>
        </a:p>
      </dgm:t>
    </dgm:pt>
    <dgm:pt modelId="{D3125787-8D21-40D9-9F36-AC63F7A5C06C}" type="parTrans" cxnId="{34E69C27-07AC-4A47-84EE-9A7B10FDFA4B}">
      <dgm:prSet/>
      <dgm:spPr/>
      <dgm:t>
        <a:bodyPr/>
        <a:lstStyle/>
        <a:p>
          <a:endParaRPr lang="en-US"/>
        </a:p>
      </dgm:t>
    </dgm:pt>
    <dgm:pt modelId="{77D68358-863A-4A37-904C-364911DE96EA}" type="sibTrans" cxnId="{34E69C27-07AC-4A47-84EE-9A7B10FDFA4B}">
      <dgm:prSet/>
      <dgm:spPr/>
      <dgm:t>
        <a:bodyPr/>
        <a:lstStyle/>
        <a:p>
          <a:endParaRPr lang="en-US"/>
        </a:p>
      </dgm:t>
    </dgm:pt>
    <dgm:pt modelId="{20CCD75D-0781-49BD-A77C-B6B0CA5DDE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It will reduce the time to get the best quality of abalone in the market.</a:t>
          </a:r>
          <a:endParaRPr lang="en-US"/>
        </a:p>
      </dgm:t>
    </dgm:pt>
    <dgm:pt modelId="{592EC6F9-9D26-4CDB-A548-6DE51EA77319}" type="parTrans" cxnId="{03AF5C48-A8CF-4EA0-8A24-098FB403E4E0}">
      <dgm:prSet/>
      <dgm:spPr/>
      <dgm:t>
        <a:bodyPr/>
        <a:lstStyle/>
        <a:p>
          <a:endParaRPr lang="en-US"/>
        </a:p>
      </dgm:t>
    </dgm:pt>
    <dgm:pt modelId="{0E05FAF2-37FE-4852-987B-0788D1349D22}" type="sibTrans" cxnId="{03AF5C48-A8CF-4EA0-8A24-098FB403E4E0}">
      <dgm:prSet/>
      <dgm:spPr/>
      <dgm:t>
        <a:bodyPr/>
        <a:lstStyle/>
        <a:p>
          <a:endParaRPr lang="en-US"/>
        </a:p>
      </dgm:t>
    </dgm:pt>
    <dgm:pt modelId="{814BC19F-D684-45F0-B564-0F8C1931E0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As the time is reduced while calculating rings and age of abalone price will also be reduced as it is reducing human efforts.</a:t>
          </a:r>
          <a:endParaRPr lang="en-US"/>
        </a:p>
      </dgm:t>
    </dgm:pt>
    <dgm:pt modelId="{4B6F915A-3137-4145-BDB9-3E17FC34BDA1}" type="parTrans" cxnId="{00485739-5357-4D00-927E-91C58BA875FE}">
      <dgm:prSet/>
      <dgm:spPr/>
      <dgm:t>
        <a:bodyPr/>
        <a:lstStyle/>
        <a:p>
          <a:endParaRPr lang="en-US"/>
        </a:p>
      </dgm:t>
    </dgm:pt>
    <dgm:pt modelId="{08EACDF2-B3F3-481B-B80B-CC04109AAD64}" type="sibTrans" cxnId="{00485739-5357-4D00-927E-91C58BA875FE}">
      <dgm:prSet/>
      <dgm:spPr/>
      <dgm:t>
        <a:bodyPr/>
        <a:lstStyle/>
        <a:p>
          <a:endParaRPr lang="en-US"/>
        </a:p>
      </dgm:t>
    </dgm:pt>
    <dgm:pt modelId="{D5AF45C1-E943-4C5B-B07D-469102B8E843}" type="pres">
      <dgm:prSet presAssocID="{041DA547-A7C0-4B42-A873-2C188A22361C}" presName="root" presStyleCnt="0">
        <dgm:presLayoutVars>
          <dgm:dir/>
          <dgm:resizeHandles val="exact"/>
        </dgm:presLayoutVars>
      </dgm:prSet>
      <dgm:spPr/>
    </dgm:pt>
    <dgm:pt modelId="{3A740481-90DA-4DF4-B8EF-220CDA2D555D}" type="pres">
      <dgm:prSet presAssocID="{4EB38A6E-4575-4C6F-9482-57499EEC3B0E}" presName="compNode" presStyleCnt="0"/>
      <dgm:spPr/>
    </dgm:pt>
    <dgm:pt modelId="{1A6A1E7C-2ABD-4485-B205-2CD0FC4A45CC}" type="pres">
      <dgm:prSet presAssocID="{4EB38A6E-4575-4C6F-9482-57499EEC3B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C66B25-C547-4D8B-9D09-0778736EA28D}" type="pres">
      <dgm:prSet presAssocID="{4EB38A6E-4575-4C6F-9482-57499EEC3B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ll outline"/>
        </a:ext>
      </dgm:extLst>
    </dgm:pt>
    <dgm:pt modelId="{3CE87E6A-0A28-4FE5-9521-901229D7AA75}" type="pres">
      <dgm:prSet presAssocID="{4EB38A6E-4575-4C6F-9482-57499EEC3B0E}" presName="spaceRect" presStyleCnt="0"/>
      <dgm:spPr/>
    </dgm:pt>
    <dgm:pt modelId="{791B67E9-7987-43FC-AB90-4D7782C02132}" type="pres">
      <dgm:prSet presAssocID="{4EB38A6E-4575-4C6F-9482-57499EEC3B0E}" presName="textRect" presStyleLbl="revTx" presStyleIdx="0" presStyleCnt="3">
        <dgm:presLayoutVars>
          <dgm:chMax val="1"/>
          <dgm:chPref val="1"/>
        </dgm:presLayoutVars>
      </dgm:prSet>
      <dgm:spPr/>
    </dgm:pt>
    <dgm:pt modelId="{57EED09E-6F95-4607-9EDB-AFBAEDC4D1DB}" type="pres">
      <dgm:prSet presAssocID="{77D68358-863A-4A37-904C-364911DE96EA}" presName="sibTrans" presStyleCnt="0"/>
      <dgm:spPr/>
    </dgm:pt>
    <dgm:pt modelId="{C2195113-2F7B-49DA-A0B7-1C5FB14181DC}" type="pres">
      <dgm:prSet presAssocID="{20CCD75D-0781-49BD-A77C-B6B0CA5DDE4B}" presName="compNode" presStyleCnt="0"/>
      <dgm:spPr/>
    </dgm:pt>
    <dgm:pt modelId="{23138EFF-961A-4138-A4E6-9B97F9640503}" type="pres">
      <dgm:prSet presAssocID="{20CCD75D-0781-49BD-A77C-B6B0CA5DDE4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2A0669-CADB-4DBB-8594-445288C18A95}" type="pres">
      <dgm:prSet presAssocID="{20CCD75D-0781-49BD-A77C-B6B0CA5DDE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Badge outline"/>
        </a:ext>
      </dgm:extLst>
    </dgm:pt>
    <dgm:pt modelId="{C2D51D53-9DAF-48B5-BE9B-F5C59988B4CF}" type="pres">
      <dgm:prSet presAssocID="{20CCD75D-0781-49BD-A77C-B6B0CA5DDE4B}" presName="spaceRect" presStyleCnt="0"/>
      <dgm:spPr/>
    </dgm:pt>
    <dgm:pt modelId="{0AB76B93-2923-4819-AD50-1F79A2D1D6FE}" type="pres">
      <dgm:prSet presAssocID="{20CCD75D-0781-49BD-A77C-B6B0CA5DDE4B}" presName="textRect" presStyleLbl="revTx" presStyleIdx="1" presStyleCnt="3">
        <dgm:presLayoutVars>
          <dgm:chMax val="1"/>
          <dgm:chPref val="1"/>
        </dgm:presLayoutVars>
      </dgm:prSet>
      <dgm:spPr/>
    </dgm:pt>
    <dgm:pt modelId="{031A7C81-CE1A-42C5-8494-C983520B1D0A}" type="pres">
      <dgm:prSet presAssocID="{0E05FAF2-37FE-4852-987B-0788D1349D22}" presName="sibTrans" presStyleCnt="0"/>
      <dgm:spPr/>
    </dgm:pt>
    <dgm:pt modelId="{E9BE819E-820F-4DF3-832A-076152103772}" type="pres">
      <dgm:prSet presAssocID="{814BC19F-D684-45F0-B564-0F8C1931E037}" presName="compNode" presStyleCnt="0"/>
      <dgm:spPr/>
    </dgm:pt>
    <dgm:pt modelId="{A782D1A0-E65A-436B-8A5D-2E208ED44826}" type="pres">
      <dgm:prSet presAssocID="{814BC19F-D684-45F0-B564-0F8C1931E03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F6D680-23A8-4636-B797-8701903A3F24}" type="pres">
      <dgm:prSet presAssocID="{814BC19F-D684-45F0-B564-0F8C1931E0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6D0472D8-3E67-4C3A-8524-21279F98BF43}" type="pres">
      <dgm:prSet presAssocID="{814BC19F-D684-45F0-B564-0F8C1931E037}" presName="spaceRect" presStyleCnt="0"/>
      <dgm:spPr/>
    </dgm:pt>
    <dgm:pt modelId="{34BC3A97-09C9-4D80-9C1C-1F5B832CDC64}" type="pres">
      <dgm:prSet presAssocID="{814BC19F-D684-45F0-B564-0F8C1931E0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E69C27-07AC-4A47-84EE-9A7B10FDFA4B}" srcId="{041DA547-A7C0-4B42-A873-2C188A22361C}" destId="{4EB38A6E-4575-4C6F-9482-57499EEC3B0E}" srcOrd="0" destOrd="0" parTransId="{D3125787-8D21-40D9-9F36-AC63F7A5C06C}" sibTransId="{77D68358-863A-4A37-904C-364911DE96EA}"/>
    <dgm:cxn modelId="{00485739-5357-4D00-927E-91C58BA875FE}" srcId="{041DA547-A7C0-4B42-A873-2C188A22361C}" destId="{814BC19F-D684-45F0-B564-0F8C1931E037}" srcOrd="2" destOrd="0" parTransId="{4B6F915A-3137-4145-BDB9-3E17FC34BDA1}" sibTransId="{08EACDF2-B3F3-481B-B80B-CC04109AAD64}"/>
    <dgm:cxn modelId="{03AF5C48-A8CF-4EA0-8A24-098FB403E4E0}" srcId="{041DA547-A7C0-4B42-A873-2C188A22361C}" destId="{20CCD75D-0781-49BD-A77C-B6B0CA5DDE4B}" srcOrd="1" destOrd="0" parTransId="{592EC6F9-9D26-4CDB-A548-6DE51EA77319}" sibTransId="{0E05FAF2-37FE-4852-987B-0788D1349D22}"/>
    <dgm:cxn modelId="{23E1C281-0FCD-4D5B-A1F0-DEBE68BEB7A6}" type="presOf" srcId="{4EB38A6E-4575-4C6F-9482-57499EEC3B0E}" destId="{791B67E9-7987-43FC-AB90-4D7782C02132}" srcOrd="0" destOrd="0" presId="urn:microsoft.com/office/officeart/2018/5/layout/IconLeafLabelList"/>
    <dgm:cxn modelId="{89D38392-2607-4E53-9E65-0DF55A0DD28D}" type="presOf" srcId="{041DA547-A7C0-4B42-A873-2C188A22361C}" destId="{D5AF45C1-E943-4C5B-B07D-469102B8E843}" srcOrd="0" destOrd="0" presId="urn:microsoft.com/office/officeart/2018/5/layout/IconLeafLabelList"/>
    <dgm:cxn modelId="{5ABE369F-1807-4608-839C-8A8428EB64EF}" type="presOf" srcId="{814BC19F-D684-45F0-B564-0F8C1931E037}" destId="{34BC3A97-09C9-4D80-9C1C-1F5B832CDC64}" srcOrd="0" destOrd="0" presId="urn:microsoft.com/office/officeart/2018/5/layout/IconLeafLabelList"/>
    <dgm:cxn modelId="{9FDD27F1-C47B-4549-9B8F-CFDF51D908FD}" type="presOf" srcId="{20CCD75D-0781-49BD-A77C-B6B0CA5DDE4B}" destId="{0AB76B93-2923-4819-AD50-1F79A2D1D6FE}" srcOrd="0" destOrd="0" presId="urn:microsoft.com/office/officeart/2018/5/layout/IconLeafLabelList"/>
    <dgm:cxn modelId="{DDC4C05D-63C8-405B-AC84-1FFBEDE260E0}" type="presParOf" srcId="{D5AF45C1-E943-4C5B-B07D-469102B8E843}" destId="{3A740481-90DA-4DF4-B8EF-220CDA2D555D}" srcOrd="0" destOrd="0" presId="urn:microsoft.com/office/officeart/2018/5/layout/IconLeafLabelList"/>
    <dgm:cxn modelId="{7A0253C2-5527-4C61-B116-EE5A5D0999DD}" type="presParOf" srcId="{3A740481-90DA-4DF4-B8EF-220CDA2D555D}" destId="{1A6A1E7C-2ABD-4485-B205-2CD0FC4A45CC}" srcOrd="0" destOrd="0" presId="urn:microsoft.com/office/officeart/2018/5/layout/IconLeafLabelList"/>
    <dgm:cxn modelId="{9A5A17CA-4E17-4C20-9354-F468CC2337BF}" type="presParOf" srcId="{3A740481-90DA-4DF4-B8EF-220CDA2D555D}" destId="{D2C66B25-C547-4D8B-9D09-0778736EA28D}" srcOrd="1" destOrd="0" presId="urn:microsoft.com/office/officeart/2018/5/layout/IconLeafLabelList"/>
    <dgm:cxn modelId="{E4057EF5-2AA2-4937-828E-3142C3D3DF06}" type="presParOf" srcId="{3A740481-90DA-4DF4-B8EF-220CDA2D555D}" destId="{3CE87E6A-0A28-4FE5-9521-901229D7AA75}" srcOrd="2" destOrd="0" presId="urn:microsoft.com/office/officeart/2018/5/layout/IconLeafLabelList"/>
    <dgm:cxn modelId="{50ED8D4F-645D-4449-A233-DEC0496806F6}" type="presParOf" srcId="{3A740481-90DA-4DF4-B8EF-220CDA2D555D}" destId="{791B67E9-7987-43FC-AB90-4D7782C02132}" srcOrd="3" destOrd="0" presId="urn:microsoft.com/office/officeart/2018/5/layout/IconLeafLabelList"/>
    <dgm:cxn modelId="{D74A84A3-C4AB-4471-A1ED-4954DD88ADCE}" type="presParOf" srcId="{D5AF45C1-E943-4C5B-B07D-469102B8E843}" destId="{57EED09E-6F95-4607-9EDB-AFBAEDC4D1DB}" srcOrd="1" destOrd="0" presId="urn:microsoft.com/office/officeart/2018/5/layout/IconLeafLabelList"/>
    <dgm:cxn modelId="{23A5260B-C4C6-49EE-9CB4-004EB54FC18E}" type="presParOf" srcId="{D5AF45C1-E943-4C5B-B07D-469102B8E843}" destId="{C2195113-2F7B-49DA-A0B7-1C5FB14181DC}" srcOrd="2" destOrd="0" presId="urn:microsoft.com/office/officeart/2018/5/layout/IconLeafLabelList"/>
    <dgm:cxn modelId="{15EE18F8-7979-4CE8-9EBF-14B13A15AC39}" type="presParOf" srcId="{C2195113-2F7B-49DA-A0B7-1C5FB14181DC}" destId="{23138EFF-961A-4138-A4E6-9B97F9640503}" srcOrd="0" destOrd="0" presId="urn:microsoft.com/office/officeart/2018/5/layout/IconLeafLabelList"/>
    <dgm:cxn modelId="{669E7731-019F-479E-88BD-C017E824F32D}" type="presParOf" srcId="{C2195113-2F7B-49DA-A0B7-1C5FB14181DC}" destId="{142A0669-CADB-4DBB-8594-445288C18A95}" srcOrd="1" destOrd="0" presId="urn:microsoft.com/office/officeart/2018/5/layout/IconLeafLabelList"/>
    <dgm:cxn modelId="{839CAA32-08BD-4035-AEF5-767FAF4A4B86}" type="presParOf" srcId="{C2195113-2F7B-49DA-A0B7-1C5FB14181DC}" destId="{C2D51D53-9DAF-48B5-BE9B-F5C59988B4CF}" srcOrd="2" destOrd="0" presId="urn:microsoft.com/office/officeart/2018/5/layout/IconLeafLabelList"/>
    <dgm:cxn modelId="{79371E42-B297-4361-BE0D-C5F54983B735}" type="presParOf" srcId="{C2195113-2F7B-49DA-A0B7-1C5FB14181DC}" destId="{0AB76B93-2923-4819-AD50-1F79A2D1D6FE}" srcOrd="3" destOrd="0" presId="urn:microsoft.com/office/officeart/2018/5/layout/IconLeafLabelList"/>
    <dgm:cxn modelId="{057BF7A7-AE61-4A87-A33D-F17E4B25BE12}" type="presParOf" srcId="{D5AF45C1-E943-4C5B-B07D-469102B8E843}" destId="{031A7C81-CE1A-42C5-8494-C983520B1D0A}" srcOrd="3" destOrd="0" presId="urn:microsoft.com/office/officeart/2018/5/layout/IconLeafLabelList"/>
    <dgm:cxn modelId="{A8306C98-7D17-4FE1-BD93-5C0E90A214BB}" type="presParOf" srcId="{D5AF45C1-E943-4C5B-B07D-469102B8E843}" destId="{E9BE819E-820F-4DF3-832A-076152103772}" srcOrd="4" destOrd="0" presId="urn:microsoft.com/office/officeart/2018/5/layout/IconLeafLabelList"/>
    <dgm:cxn modelId="{4A714EA0-31BB-4744-B1A9-2C5CD0A1B374}" type="presParOf" srcId="{E9BE819E-820F-4DF3-832A-076152103772}" destId="{A782D1A0-E65A-436B-8A5D-2E208ED44826}" srcOrd="0" destOrd="0" presId="urn:microsoft.com/office/officeart/2018/5/layout/IconLeafLabelList"/>
    <dgm:cxn modelId="{8ED07A8E-C198-4CD3-9DFE-B4A0AD9064FB}" type="presParOf" srcId="{E9BE819E-820F-4DF3-832A-076152103772}" destId="{EFF6D680-23A8-4636-B797-8701903A3F24}" srcOrd="1" destOrd="0" presId="urn:microsoft.com/office/officeart/2018/5/layout/IconLeafLabelList"/>
    <dgm:cxn modelId="{266EC562-3F6B-4FCC-9942-0D7F969D3F74}" type="presParOf" srcId="{E9BE819E-820F-4DF3-832A-076152103772}" destId="{6D0472D8-3E67-4C3A-8524-21279F98BF43}" srcOrd="2" destOrd="0" presId="urn:microsoft.com/office/officeart/2018/5/layout/IconLeafLabelList"/>
    <dgm:cxn modelId="{EA43B7A3-A1A5-40A0-AD54-3A41131A2706}" type="presParOf" srcId="{E9BE819E-820F-4DF3-832A-076152103772}" destId="{34BC3A97-09C9-4D80-9C1C-1F5B832CDC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A1E7C-2ABD-4485-B205-2CD0FC4A45CC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66B25-C547-4D8B-9D09-0778736EA28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B67E9-7987-43FC-AB90-4D7782C0213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kern="1200"/>
            <a:t>Farmers </a:t>
          </a:r>
          <a:r>
            <a:rPr lang="en-IN" sz="1200" kern="1200"/>
            <a:t>will get benefit from this model.</a:t>
          </a:r>
          <a:endParaRPr lang="en-US" sz="1200" kern="1200" dirty="0"/>
        </a:p>
      </dsp:txBody>
      <dsp:txXfrm>
        <a:off x="93445" y="3018902"/>
        <a:ext cx="3206250" cy="720000"/>
      </dsp:txXfrm>
    </dsp:sp>
    <dsp:sp modelId="{23138EFF-961A-4138-A4E6-9B97F9640503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0669-CADB-4DBB-8594-445288C18A9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76B93-2923-4819-AD50-1F79A2D1D6F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It will reduce the time to get the best quality of abalone in the market.</a:t>
          </a:r>
          <a:endParaRPr lang="en-US" sz="1200" kern="1200"/>
        </a:p>
      </dsp:txBody>
      <dsp:txXfrm>
        <a:off x="3860789" y="3018902"/>
        <a:ext cx="3206250" cy="720000"/>
      </dsp:txXfrm>
    </dsp:sp>
    <dsp:sp modelId="{A782D1A0-E65A-436B-8A5D-2E208ED4482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6D680-23A8-4636-B797-8701903A3F2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3A97-09C9-4D80-9C1C-1F5B832CDC6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As the time is reduced while calculating rings and age of abalone price will also be reduced as it is reducing human efforts.</a:t>
          </a:r>
          <a:endParaRPr lang="en-US" sz="12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3E0C-4690-7E48-ABF7-E9CE5BC9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190C-C772-434F-B277-4EB399825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588A-23A0-9B42-A733-F5BB7F15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C396-E970-4F43-9D4B-75126DB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4D75-4303-F048-BD08-708C1DD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EC1-9A67-C54D-99F4-F5DA683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E57C-2E98-1E4F-9723-B49966BF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9216-9D04-0D4A-A856-4DD9F3B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9F39-3C32-A246-A95B-4489D96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2489-F715-D34A-8EFB-86C6A71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36A45-29A7-FB4F-B940-EFB574CAA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AE81-25C5-484E-ADE5-B06DD600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08D-65C6-DF49-BD23-55DA7CC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91DE-EC48-A541-8CC7-A25ADB45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8F7C-0253-E541-9425-9FED07A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DC8F-0F03-B448-99A8-98C430F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E632-1BB1-044C-B220-C62A8949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5AC1-47DF-BE44-B51B-904C397D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19D4-5146-AE4F-BB6C-A9F4B744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78DD-46A5-D44E-B272-BD353610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9AD-FBD4-6F47-AC39-A965EE1C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0E43-D4FB-DF4D-9C69-CA319A83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98FD-33D8-9A43-892B-23C4781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0F5-BDF2-CE45-BB35-8BD779FA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F751-53EC-2D4C-83A0-CFD2180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9AF-6F32-134B-B1AE-C5885B9B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4FA0-EC85-1D41-9FD1-388D657A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2FE5-A379-3C48-A709-A692D2C3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F3B4-21D8-7644-9ED9-3017332D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8C44-9D58-4C46-9A6B-87E2A19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88C1-A397-DE49-93E0-A0D6983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1C0C-5E8C-614A-B5B0-CF8972E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3930-E570-8547-8054-8E9B95AF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F363-829D-AD4B-9BC2-8F939F4E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AF79-E77C-6146-ACFD-73FA7DEA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42CC-E755-9942-89C3-2F3C2622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7824B-3C09-7347-91CA-8004031F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C8A92-9C74-4943-A07D-398C6EA9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5C875-08A6-224A-8F29-9840D679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C43A-71DD-D24A-BEA2-77333EA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1E30-F120-1740-874A-A3E1CC4F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E84D2-4C63-EE49-8D67-76D756E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9504-82AA-CA4A-9AC2-14FB78B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A2E6-6B0D-4F40-BE58-02CC531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BF61E-BD4A-3D46-A25F-2896F1D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CE9B-867A-3E4E-9C90-A13A71E4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45F-45B9-8B4B-9FEC-17E4D5F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02D7-401E-2A45-BF38-13386022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D80F-39B4-A341-8AD0-E4EF9D87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84A5-D844-B149-81EB-1976C886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A78B-98D7-2E4E-871C-754D6372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673B-DF15-E24E-B66E-4798F22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E0B2-5346-C649-AC89-7C6CCD05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B4085-C511-2D49-915C-950AE899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D812D-2C47-424F-B44C-E8FFC239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71E1-3266-9D49-93D0-554CA95A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D226-D387-A245-89E5-055981DD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C074-BA2F-2443-B39F-0416C09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19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A6D17-BA2F-0B42-A3FC-0257DBB7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E705-FF60-D041-BC5B-F15E6BD3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3185-EE4B-4A47-8B03-4B8E9E83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371E-8916-1246-9734-06C05CEC7C6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DB90-C504-8743-80AD-D738E5D4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62FC-8AC0-7846-B0E0-7DD8B609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2848FE9-70FC-E7ED-5B4B-7689EA35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 r="9797" b="376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7E32E-E354-0646-8A63-DEDA32A9944E}"/>
              </a:ext>
            </a:extLst>
          </p:cNvPr>
          <p:cNvSpPr txBox="1"/>
          <p:nvPr/>
        </p:nvSpPr>
        <p:spPr>
          <a:xfrm>
            <a:off x="228599" y="1057387"/>
            <a:ext cx="423007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Prediction of Abalone(Shell) Age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86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Correlation matrix?</a:t>
            </a:r>
          </a:p>
        </p:txBody>
      </p:sp>
      <p:cxnSp>
        <p:nvCxnSpPr>
          <p:cNvPr id="14347" name="Straight Connector 1434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r>
              <a:rPr lang="en-IN" sz="1700" b="1" dirty="0">
                <a:solidFill>
                  <a:schemeClr val="bg1"/>
                </a:solidFill>
              </a:rPr>
              <a:t>Length</a:t>
            </a:r>
            <a:r>
              <a:rPr lang="en-IN" sz="1700" dirty="0">
                <a:solidFill>
                  <a:schemeClr val="bg1"/>
                </a:solidFill>
              </a:rPr>
              <a:t> and </a:t>
            </a:r>
            <a:r>
              <a:rPr lang="en-IN" sz="1700" b="1" dirty="0">
                <a:solidFill>
                  <a:schemeClr val="bg1"/>
                </a:solidFill>
              </a:rPr>
              <a:t>diameters</a:t>
            </a:r>
            <a:r>
              <a:rPr lang="en-IN" sz="1700" dirty="0">
                <a:solidFill>
                  <a:schemeClr val="bg1"/>
                </a:solidFill>
              </a:rPr>
              <a:t> are </a:t>
            </a:r>
            <a:r>
              <a:rPr lang="en-IN" sz="1700" b="1" dirty="0">
                <a:solidFill>
                  <a:schemeClr val="bg1"/>
                </a:solidFill>
              </a:rPr>
              <a:t>highly</a:t>
            </a:r>
            <a:r>
              <a:rPr lang="en-IN" sz="1700" dirty="0">
                <a:solidFill>
                  <a:schemeClr val="bg1"/>
                </a:solidFill>
              </a:rPr>
              <a:t> correlated.</a:t>
            </a:r>
          </a:p>
          <a:p>
            <a:r>
              <a:rPr lang="en-IN" sz="1700" dirty="0">
                <a:solidFill>
                  <a:schemeClr val="bg1"/>
                </a:solidFill>
              </a:rPr>
              <a:t>All types of </a:t>
            </a:r>
            <a:r>
              <a:rPr lang="en-IN" sz="1700" b="1" dirty="0">
                <a:solidFill>
                  <a:schemeClr val="bg1"/>
                </a:solidFill>
              </a:rPr>
              <a:t>weight</a:t>
            </a:r>
            <a:r>
              <a:rPr lang="en-IN" sz="1700" dirty="0">
                <a:solidFill>
                  <a:schemeClr val="bg1"/>
                </a:solidFill>
              </a:rPr>
              <a:t> are </a:t>
            </a:r>
            <a:r>
              <a:rPr lang="en-IN" sz="1700" b="1" dirty="0">
                <a:solidFill>
                  <a:schemeClr val="bg1"/>
                </a:solidFill>
              </a:rPr>
              <a:t>highly</a:t>
            </a:r>
            <a:r>
              <a:rPr lang="en-IN" sz="1700" dirty="0">
                <a:solidFill>
                  <a:schemeClr val="bg1"/>
                </a:solidFill>
              </a:rPr>
              <a:t> correlated with each other.</a:t>
            </a:r>
          </a:p>
          <a:p>
            <a:r>
              <a:rPr lang="en-IN" sz="1700" dirty="0">
                <a:solidFill>
                  <a:schemeClr val="bg1"/>
                </a:solidFill>
              </a:rPr>
              <a:t>There is a small deflection after 20 rings.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9462A39-ADD3-A0B9-D8DD-15A7DB39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86" y="42500"/>
            <a:ext cx="6232400" cy="48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2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976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841248" y="5010912"/>
            <a:ext cx="288950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with RMSE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Based on various parameters I will choose best estimator from </a:t>
            </a:r>
            <a:r>
              <a:rPr lang="en-US" sz="1700" dirty="0" err="1">
                <a:solidFill>
                  <a:schemeClr val="bg1"/>
                </a:solidFill>
              </a:rPr>
              <a:t>GridSearchCV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51FDA6-127F-6471-8C6C-45EC20C6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82785"/>
              </p:ext>
            </p:extLst>
          </p:nvPr>
        </p:nvGraphicFramePr>
        <p:xfrm>
          <a:off x="320040" y="415428"/>
          <a:ext cx="11548873" cy="422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907">
                  <a:extLst>
                    <a:ext uri="{9D8B030D-6E8A-4147-A177-3AD203B41FA5}">
                      <a16:colId xmlns:a16="http://schemas.microsoft.com/office/drawing/2014/main" val="4002501793"/>
                    </a:ext>
                  </a:extLst>
                </a:gridCol>
                <a:gridCol w="6720289">
                  <a:extLst>
                    <a:ext uri="{9D8B030D-6E8A-4147-A177-3AD203B41FA5}">
                      <a16:colId xmlns:a16="http://schemas.microsoft.com/office/drawing/2014/main" val="1133105506"/>
                    </a:ext>
                  </a:extLst>
                </a:gridCol>
                <a:gridCol w="1299991">
                  <a:extLst>
                    <a:ext uri="{9D8B030D-6E8A-4147-A177-3AD203B41FA5}">
                      <a16:colId xmlns:a16="http://schemas.microsoft.com/office/drawing/2014/main" val="2739789734"/>
                    </a:ext>
                  </a:extLst>
                </a:gridCol>
                <a:gridCol w="1270686">
                  <a:extLst>
                    <a:ext uri="{9D8B030D-6E8A-4147-A177-3AD203B41FA5}">
                      <a16:colId xmlns:a16="http://schemas.microsoft.com/office/drawing/2014/main" val="1276809153"/>
                    </a:ext>
                  </a:extLst>
                </a:gridCol>
              </a:tblGrid>
              <a:tr h="673181">
                <a:tc>
                  <a:txBody>
                    <a:bodyPr/>
                    <a:lstStyle/>
                    <a:p>
                      <a:r>
                        <a:rPr lang="en-US" sz="3100"/>
                        <a:t>Model No.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Criteria of hyperparameter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RMSE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R2</a:t>
                      </a:r>
                    </a:p>
                  </a:txBody>
                  <a:tcPr marL="158628" marR="158628" marT="79314" marB="79314"/>
                </a:tc>
                <a:extLst>
                  <a:ext uri="{0D108BD9-81ED-4DB2-BD59-A6C34878D82A}">
                    <a16:rowId xmlns:a16="http://schemas.microsoft.com/office/drawing/2014/main" val="2911410548"/>
                  </a:ext>
                </a:extLst>
              </a:tr>
              <a:tr h="1147112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Regression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 hyper tuning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2.20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0.53</a:t>
                      </a:r>
                    </a:p>
                  </a:txBody>
                  <a:tcPr marL="158628" marR="158628" marT="79314" marB="79314"/>
                </a:tc>
                <a:extLst>
                  <a:ext uri="{0D108BD9-81ED-4DB2-BD59-A6C34878D82A}">
                    <a16:rowId xmlns:a16="http://schemas.microsoft.com/office/drawing/2014/main" val="1588858507"/>
                  </a:ext>
                </a:extLst>
              </a:tr>
              <a:tr h="1147112">
                <a:tc>
                  <a:txBody>
                    <a:bodyPr/>
                    <a:lstStyle/>
                    <a:p>
                      <a:r>
                        <a:rPr lang="en-US" sz="1800" dirty="0"/>
                        <a:t>Decision Tree Regressor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max_depth</a:t>
                      </a:r>
                      <a:r>
                        <a:rPr lang="en-US" sz="1800" dirty="0"/>
                        <a:t>=5,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min_samples_split</a:t>
                      </a:r>
                      <a:r>
                        <a:rPr lang="en-US" sz="1800" dirty="0"/>
                        <a:t>=6,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max_leaf_nodes</a:t>
                      </a:r>
                      <a:r>
                        <a:rPr lang="en-US" sz="1800" dirty="0"/>
                        <a:t>=10}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2.36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 marL="158628" marR="158628" marT="79314" marB="79314"/>
                </a:tc>
                <a:extLst>
                  <a:ext uri="{0D108BD9-81ED-4DB2-BD59-A6C34878D82A}">
                    <a16:rowId xmlns:a16="http://schemas.microsoft.com/office/drawing/2014/main" val="1046978182"/>
                  </a:ext>
                </a:extLst>
              </a:tr>
              <a:tr h="1147112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GridSearchCV</a:t>
                      </a:r>
                      <a:endParaRPr lang="en-US" sz="1800" dirty="0"/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{"criterion": ["</a:t>
                      </a:r>
                      <a:r>
                        <a:rPr lang="en-US" sz="1800" dirty="0" err="1"/>
                        <a:t>mse</a:t>
                      </a:r>
                      <a:r>
                        <a:rPr lang="en-US" sz="1800" dirty="0"/>
                        <a:t>", "</a:t>
                      </a:r>
                      <a:r>
                        <a:rPr lang="en-US" sz="1800" dirty="0" err="1"/>
                        <a:t>mae</a:t>
                      </a:r>
                      <a:r>
                        <a:rPr lang="en-US" sz="1800" dirty="0"/>
                        <a:t>","</a:t>
                      </a:r>
                      <a:r>
                        <a:rPr lang="en-US" sz="1800" dirty="0" err="1"/>
                        <a:t>poisson</a:t>
                      </a:r>
                      <a:r>
                        <a:rPr lang="en-US" sz="1800" dirty="0"/>
                        <a:t>"],    "</a:t>
                      </a:r>
                      <a:r>
                        <a:rPr lang="en-US" sz="1800" dirty="0" err="1"/>
                        <a:t>min_samples_split</a:t>
                      </a:r>
                      <a:r>
                        <a:rPr lang="en-US" sz="1800" dirty="0"/>
                        <a:t>": [10, 20, 40],    "</a:t>
                      </a:r>
                      <a:r>
                        <a:rPr lang="en-US" sz="1800" dirty="0" err="1"/>
                        <a:t>max_depth</a:t>
                      </a:r>
                      <a:r>
                        <a:rPr lang="en-US" sz="1800" dirty="0"/>
                        <a:t>": [6, 7, 8, 10, 12],    "</a:t>
                      </a:r>
                      <a:r>
                        <a:rPr lang="en-US" sz="1800" dirty="0" err="1"/>
                        <a:t>min_samples_leaf</a:t>
                      </a:r>
                      <a:r>
                        <a:rPr lang="en-US" sz="1800" dirty="0"/>
                        <a:t>": [10,15, 18, 20, 22, 25],    "</a:t>
                      </a:r>
                      <a:r>
                        <a:rPr lang="en-US" sz="1800" dirty="0" err="1"/>
                        <a:t>max_leaf_nodes</a:t>
                      </a:r>
                      <a:r>
                        <a:rPr lang="en-US" sz="1800" dirty="0"/>
                        <a:t>": [15, 18, 20, 22, 25, 30],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"</a:t>
                      </a:r>
                      <a:r>
                        <a:rPr lang="en-US" sz="1800" dirty="0" err="1"/>
                        <a:t>random_state</a:t>
                      </a:r>
                      <a:r>
                        <a:rPr lang="en-US" sz="1800" dirty="0"/>
                        <a:t>": [4, 5, 6, 7], }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 marL="158628" marR="158628" marT="79314" marB="793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 marL="158628" marR="158628" marT="79314" marB="79314"/>
                </a:tc>
                <a:extLst>
                  <a:ext uri="{0D108BD9-81ED-4DB2-BD59-A6C34878D82A}">
                    <a16:rowId xmlns:a16="http://schemas.microsoft.com/office/drawing/2014/main" val="376997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8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D16D00B3-7B54-6477-CF70-48AFEBB04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4137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7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451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Abalones</a:t>
            </a:r>
            <a:r>
              <a:rPr lang="en-US" sz="1500" dirty="0"/>
              <a:t> are marine snails.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flesh of abalones is widely considered to be a </a:t>
            </a:r>
            <a:r>
              <a:rPr lang="en-US" sz="1500" b="1" dirty="0"/>
              <a:t>desirable food</a:t>
            </a:r>
            <a:r>
              <a:rPr lang="en-US" sz="1500" dirty="0"/>
              <a:t>, and is consumed </a:t>
            </a:r>
            <a:r>
              <a:rPr lang="en-US" sz="1500" b="1" dirty="0"/>
              <a:t>raw</a:t>
            </a:r>
            <a:r>
              <a:rPr lang="en-US" sz="1500" dirty="0"/>
              <a:t> or </a:t>
            </a:r>
            <a:r>
              <a:rPr lang="en-US" sz="1500" b="1" dirty="0"/>
              <a:t>cooked</a:t>
            </a:r>
            <a:r>
              <a:rPr lang="en-US" sz="1500" dirty="0"/>
              <a:t> by a variety of </a:t>
            </a:r>
            <a:r>
              <a:rPr lang="en-US" sz="1500" b="1" dirty="0"/>
              <a:t>cultures</a:t>
            </a:r>
            <a:r>
              <a:rPr lang="en-US" sz="15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age of </a:t>
            </a:r>
            <a:r>
              <a:rPr lang="en-US" sz="1500" b="1" dirty="0"/>
              <a:t>abalone</a:t>
            </a:r>
            <a:r>
              <a:rPr lang="en-US" sz="1500" dirty="0"/>
              <a:t> is determined by cutting the shell through the cone, staining it, and counting the </a:t>
            </a:r>
            <a:r>
              <a:rPr lang="en-US" sz="1500" b="1" dirty="0"/>
              <a:t>number of rings</a:t>
            </a:r>
            <a:r>
              <a:rPr lang="en-US" sz="1500" dirty="0"/>
              <a:t> through a microscope.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 </a:t>
            </a:r>
            <a:r>
              <a:rPr lang="en-US" sz="1500" b="1" dirty="0"/>
              <a:t>economic value</a:t>
            </a:r>
            <a:r>
              <a:rPr lang="en-US" sz="1500" dirty="0"/>
              <a:t> of </a:t>
            </a:r>
            <a:r>
              <a:rPr lang="en-US" sz="1500" b="1" dirty="0"/>
              <a:t>abalone</a:t>
            </a:r>
            <a:r>
              <a:rPr lang="en-US" sz="1500" dirty="0"/>
              <a:t> is </a:t>
            </a:r>
            <a:r>
              <a:rPr lang="en-US" sz="1500" b="1" dirty="0"/>
              <a:t>positively correlated</a:t>
            </a:r>
            <a:r>
              <a:rPr lang="en-US" sz="1500" dirty="0"/>
              <a:t> with its </a:t>
            </a:r>
            <a:r>
              <a:rPr lang="en-US" sz="1500" b="1" dirty="0"/>
              <a:t>age</a:t>
            </a:r>
            <a:r>
              <a:rPr lang="en-US" sz="1500" dirty="0"/>
              <a:t>. Therefore, to detect the </a:t>
            </a:r>
            <a:r>
              <a:rPr lang="en-US" sz="1500" b="1" dirty="0"/>
              <a:t>age of abalone</a:t>
            </a:r>
            <a:r>
              <a:rPr lang="en-US" sz="1500" dirty="0"/>
              <a:t> accurately is important for both farmers and customers to determine its price.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case study considers a report collected from various parameters of the abalones like their sex, length, diameter, height, weight, etc.</a:t>
            </a: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hell Transparent Abalone - Abalone Shell Transparent Background, HD Png  Download , Transparent Png Image - PNGitem">
            <a:extLst>
              <a:ext uri="{FF2B5EF4-FFF2-40B4-BE49-F238E27FC236}">
                <a16:creationId xmlns:a16="http://schemas.microsoft.com/office/drawing/2014/main" id="{05EB95F8-E234-F678-D618-1249812A9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r="5234" b="1"/>
          <a:stretch/>
        </p:blipFill>
        <p:spPr bwMode="auto">
          <a:xfrm>
            <a:off x="6855189" y="-2"/>
            <a:ext cx="5336811" cy="554577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0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493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Predicting the </a:t>
            </a:r>
            <a:r>
              <a:rPr lang="en-IN" b="1" dirty="0"/>
              <a:t>age</a:t>
            </a:r>
            <a:r>
              <a:rPr lang="en-IN" dirty="0"/>
              <a:t> of abalone without </a:t>
            </a:r>
            <a:r>
              <a:rPr lang="en-IN" b="1" dirty="0"/>
              <a:t>cone and staining</a:t>
            </a:r>
            <a:r>
              <a:rPr lang="en-IN" dirty="0"/>
              <a:t> is very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can be done by </a:t>
            </a:r>
            <a:r>
              <a:rPr lang="en-IN" b="1" dirty="0"/>
              <a:t>predicting a number of rings</a:t>
            </a:r>
            <a:r>
              <a:rPr lang="en-IN" dirty="0"/>
              <a:t> by its various other parameters like sex, length, diameters, height and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 </a:t>
            </a:r>
            <a:r>
              <a:rPr lang="en-IN" b="1" dirty="0"/>
              <a:t>data science</a:t>
            </a:r>
            <a:r>
              <a:rPr lang="en-IN" dirty="0"/>
              <a:t> role I have been hired to analyse and create a model which can predict </a:t>
            </a:r>
            <a:r>
              <a:rPr lang="en-IN" b="1" dirty="0"/>
              <a:t>rings</a:t>
            </a:r>
            <a:r>
              <a:rPr lang="en-IN" dirty="0"/>
              <a:t> in abalone.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Adding rings with </a:t>
            </a:r>
            <a:r>
              <a:rPr lang="en-IN" b="1" dirty="0"/>
              <a:t>1.5</a:t>
            </a:r>
            <a:r>
              <a:rPr lang="en-IN" dirty="0"/>
              <a:t> will give </a:t>
            </a:r>
            <a:r>
              <a:rPr lang="en-IN" b="1" dirty="0" err="1"/>
              <a:t>approx</a:t>
            </a:r>
            <a:r>
              <a:rPr lang="en-IN" b="1" dirty="0"/>
              <a:t> age</a:t>
            </a:r>
            <a:r>
              <a:rPr lang="en-IN" dirty="0"/>
              <a:t> of abalone and thus provide an appropriate </a:t>
            </a:r>
            <a:r>
              <a:rPr lang="en-IN" b="1" dirty="0"/>
              <a:t>price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would be a </a:t>
            </a:r>
            <a:r>
              <a:rPr lang="en-IN" b="1" dirty="0"/>
              <a:t>leading step</a:t>
            </a:r>
            <a:r>
              <a:rPr lang="en-IN" dirty="0"/>
              <a:t> to helping the farmers and customers.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hell Transparent Abalone - Abalone Shell Transparent Background, HD Png  Download , Transparent Png Image - PNGitem">
            <a:extLst>
              <a:ext uri="{FF2B5EF4-FFF2-40B4-BE49-F238E27FC236}">
                <a16:creationId xmlns:a16="http://schemas.microsoft.com/office/drawing/2014/main" id="{05EB95F8-E234-F678-D618-1249812A9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r="5234" b="1"/>
          <a:stretch/>
        </p:blipFill>
        <p:spPr bwMode="auto">
          <a:xfrm>
            <a:off x="6855189" y="-2"/>
            <a:ext cx="5336811" cy="554577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0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What is the percentage ratio of different sex of Abalone?</a:t>
            </a:r>
          </a:p>
        </p:txBody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We have a total of </a:t>
            </a:r>
            <a:r>
              <a:rPr lang="en-US" sz="1700" b="1" dirty="0">
                <a:solidFill>
                  <a:schemeClr val="bg1"/>
                </a:solidFill>
              </a:rPr>
              <a:t>40% Male, 31.5% Infant</a:t>
            </a:r>
            <a:r>
              <a:rPr lang="en-US" sz="1700" dirty="0">
                <a:solidFill>
                  <a:schemeClr val="bg1"/>
                </a:solidFill>
              </a:rPr>
              <a:t> and </a:t>
            </a:r>
            <a:r>
              <a:rPr lang="en-US" sz="1700" b="1" dirty="0">
                <a:solidFill>
                  <a:schemeClr val="bg1"/>
                </a:solidFill>
              </a:rPr>
              <a:t>31.7 % Female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Data is almost </a:t>
            </a:r>
            <a:r>
              <a:rPr lang="en-US" sz="1700" b="1" dirty="0">
                <a:solidFill>
                  <a:schemeClr val="bg1"/>
                </a:solidFill>
              </a:rPr>
              <a:t>equally</a:t>
            </a:r>
            <a:r>
              <a:rPr lang="en-US" sz="1700" dirty="0">
                <a:solidFill>
                  <a:schemeClr val="bg1"/>
                </a:solidFill>
              </a:rPr>
              <a:t> distributed among sex.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We will not get a </a:t>
            </a:r>
            <a:r>
              <a:rPr lang="en-US" sz="1700" b="1" dirty="0">
                <a:solidFill>
                  <a:schemeClr val="bg1"/>
                </a:solidFill>
              </a:rPr>
              <a:t>biased</a:t>
            </a:r>
            <a:r>
              <a:rPr lang="en-US" sz="1700" dirty="0">
                <a:solidFill>
                  <a:schemeClr val="bg1"/>
                </a:solidFill>
              </a:rPr>
              <a:t> problem.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04EB77-79C1-B2AF-5879-6A7E0D39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39" y="153284"/>
            <a:ext cx="4792410" cy="46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29DA38-F382-3EAB-48DA-94A89C01B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9" r="-1" b="1235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What is a frequency distribution of length in abalone?</a:t>
            </a:r>
          </a:p>
        </p:txBody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length of the abalone is </a:t>
            </a:r>
            <a:r>
              <a:rPr lang="en-US" sz="1700" b="1" dirty="0">
                <a:solidFill>
                  <a:schemeClr val="bg1"/>
                </a:solidFill>
              </a:rPr>
              <a:t>right-skewed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There is a </a:t>
            </a:r>
            <a:r>
              <a:rPr lang="en-US" sz="1700" b="1" dirty="0">
                <a:solidFill>
                  <a:schemeClr val="bg1"/>
                </a:solidFill>
              </a:rPr>
              <a:t>0.019 mm</a:t>
            </a:r>
            <a:r>
              <a:rPr lang="en-US" sz="1700" dirty="0">
                <a:solidFill>
                  <a:schemeClr val="bg1"/>
                </a:solidFill>
              </a:rPr>
              <a:t> difference between the mean and median.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Most of the data is in between the </a:t>
            </a:r>
            <a:r>
              <a:rPr lang="en-US" sz="1700" b="1" dirty="0">
                <a:solidFill>
                  <a:schemeClr val="bg1"/>
                </a:solidFill>
              </a:rPr>
              <a:t>0.5 mm</a:t>
            </a:r>
            <a:r>
              <a:rPr lang="en-US" sz="1700" dirty="0">
                <a:solidFill>
                  <a:schemeClr val="bg1"/>
                </a:solidFill>
              </a:rPr>
              <a:t> to </a:t>
            </a:r>
            <a:r>
              <a:rPr lang="en-US" sz="1700" b="1" dirty="0">
                <a:solidFill>
                  <a:schemeClr val="bg1"/>
                </a:solidFill>
              </a:rPr>
              <a:t>0.7 mm</a:t>
            </a:r>
            <a:r>
              <a:rPr lang="en-US" sz="1700" dirty="0">
                <a:solidFill>
                  <a:schemeClr val="bg1"/>
                </a:solidFill>
              </a:rPr>
              <a:t> range.</a:t>
            </a:r>
          </a:p>
        </p:txBody>
      </p:sp>
    </p:spTree>
    <p:extLst>
      <p:ext uri="{BB962C8B-B14F-4D97-AF65-F5344CB8AC3E}">
        <p14:creationId xmlns:p14="http://schemas.microsoft.com/office/powerpoint/2010/main" val="218470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ECE7CCC-8CE6-6010-5F89-528EA5643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5" r="-1" b="11890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What is the frequency distribution of diameter in abalone?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diameter of the abalone is </a:t>
            </a:r>
            <a:r>
              <a:rPr lang="en-US" sz="1700" b="1" dirty="0">
                <a:solidFill>
                  <a:schemeClr val="bg1"/>
                </a:solidFill>
              </a:rPr>
              <a:t>right-skewed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There is a </a:t>
            </a:r>
            <a:r>
              <a:rPr lang="en-US" sz="1700" b="1" dirty="0">
                <a:solidFill>
                  <a:schemeClr val="bg1"/>
                </a:solidFill>
              </a:rPr>
              <a:t>0.016 mm</a:t>
            </a:r>
            <a:r>
              <a:rPr lang="en-US" sz="1700" dirty="0">
                <a:solidFill>
                  <a:schemeClr val="bg1"/>
                </a:solidFill>
              </a:rPr>
              <a:t> difference between the mean and median.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Most of the data is in between the </a:t>
            </a:r>
            <a:r>
              <a:rPr lang="en-US" sz="1700" b="1" dirty="0">
                <a:solidFill>
                  <a:schemeClr val="bg1"/>
                </a:solidFill>
              </a:rPr>
              <a:t>0.4 mm</a:t>
            </a:r>
            <a:r>
              <a:rPr lang="en-US" sz="1700" dirty="0">
                <a:solidFill>
                  <a:schemeClr val="bg1"/>
                </a:solidFill>
              </a:rPr>
              <a:t> to </a:t>
            </a:r>
            <a:r>
              <a:rPr lang="en-US" sz="1700" b="1" dirty="0">
                <a:solidFill>
                  <a:schemeClr val="bg1"/>
                </a:solidFill>
              </a:rPr>
              <a:t>0.5 mm</a:t>
            </a:r>
            <a:r>
              <a:rPr lang="en-US" sz="1700" dirty="0">
                <a:solidFill>
                  <a:schemeClr val="bg1"/>
                </a:solidFill>
              </a:rPr>
              <a:t> range.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5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Chart&#10;&#10;Description automatically generated">
            <a:extLst>
              <a:ext uri="{FF2B5EF4-FFF2-40B4-BE49-F238E27FC236}">
                <a16:creationId xmlns:a16="http://schemas.microsoft.com/office/drawing/2014/main" id="{03E96B22-7787-9A78-9A8F-711B256BA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3" r="-1" b="12398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What is the frequency distribution of height in abalone?</a:t>
            </a:r>
          </a:p>
        </p:txBody>
      </p:sp>
      <p:cxnSp>
        <p:nvCxnSpPr>
          <p:cNvPr id="14347" name="Straight Connector 1434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Height is normally distributed.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There are very few abalones whose height is between 0.3 to 1.13.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It is very negligible.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6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58BFA-1605-FE04-9020-D69D603208E9}"/>
              </a:ext>
            </a:extLst>
          </p:cNvPr>
          <p:cNvSpPr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sz="2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What is the frequency distribution of weight in abalone?</a:t>
            </a:r>
          </a:p>
        </p:txBody>
      </p:sp>
      <p:cxnSp>
        <p:nvCxnSpPr>
          <p:cNvPr id="14347" name="Straight Connector 1434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6A688-C678-6629-5929-08D28D573A33}"/>
              </a:ext>
            </a:extLst>
          </p:cNvPr>
          <p:cNvSpPr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Weight is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There are many abalones whose height is between 0.1 to 1.4.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E50751E-0F85-A155-C88C-DCCCB53F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92" y="61414"/>
            <a:ext cx="9476636" cy="47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9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529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8F9471D2-A748-021E-14F6-345BD75F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35" y="0"/>
            <a:ext cx="9980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1A42D1-DB0F-39DD-0227-FEDD57C79ACE}"/>
              </a:ext>
            </a:extLst>
          </p:cNvPr>
          <p:cNvSpPr/>
          <p:nvPr/>
        </p:nvSpPr>
        <p:spPr>
          <a:xfrm>
            <a:off x="0" y="1543175"/>
            <a:ext cx="2192357" cy="3469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Observations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 </a:t>
            </a:r>
            <a:r>
              <a:rPr lang="en-IN" b="1" dirty="0"/>
              <a:t>rings increases</a:t>
            </a:r>
            <a:r>
              <a:rPr lang="en-IN" dirty="0"/>
              <a:t> with an increase in </a:t>
            </a:r>
            <a:r>
              <a:rPr lang="en-IN" b="1" dirty="0"/>
              <a:t>length</a:t>
            </a:r>
            <a:r>
              <a:rPr lang="en-IN" dirty="0"/>
              <a:t>, </a:t>
            </a:r>
            <a:r>
              <a:rPr lang="en-IN" b="1" dirty="0"/>
              <a:t>diameter</a:t>
            </a:r>
            <a:r>
              <a:rPr lang="en-IN" dirty="0"/>
              <a:t>, </a:t>
            </a:r>
            <a:r>
              <a:rPr lang="en-IN" b="1" dirty="0"/>
              <a:t>height</a:t>
            </a:r>
            <a:r>
              <a:rPr lang="en-IN" dirty="0"/>
              <a:t> and </a:t>
            </a:r>
            <a:r>
              <a:rPr lang="en-IN" b="1" dirty="0"/>
              <a:t>weight</a:t>
            </a:r>
            <a:r>
              <a:rPr lang="en-IN" dirty="0"/>
              <a:t> of abalone.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after 10 rings length, diameter, height and weight are almost </a:t>
            </a:r>
            <a:r>
              <a:rPr lang="en-IN" b="1" dirty="0"/>
              <a:t>constant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small deflection after 20 rings.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12733</TotalTime>
  <Words>716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Ranjan</dc:creator>
  <cp:lastModifiedBy>Ravi Ranjan</cp:lastModifiedBy>
  <cp:revision>7</cp:revision>
  <dcterms:created xsi:type="dcterms:W3CDTF">2022-02-15T16:51:30Z</dcterms:created>
  <dcterms:modified xsi:type="dcterms:W3CDTF">2022-06-12T10:15:42Z</dcterms:modified>
</cp:coreProperties>
</file>