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7" r:id="rId3"/>
    <p:sldId id="278" r:id="rId4"/>
    <p:sldId id="25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3E0C-4690-7E48-ABF7-E9CE5BC9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8190C-C772-434F-B277-4EB399825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588A-23A0-9B42-A733-F5BB7F15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C396-E970-4F43-9D4B-75126DB1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4D75-4303-F048-BD08-708C1DD4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CEC1-9A67-C54D-99F4-F5DA683F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9E57C-2E98-1E4F-9723-B49966BF1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9216-9D04-0D4A-A856-4DD9F3B0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9F39-3C32-A246-A95B-4489D964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2489-F715-D34A-8EFB-86C6A713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36A45-29A7-FB4F-B940-EFB574CAA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4AE81-25C5-484E-ADE5-B06DD600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108D-65C6-DF49-BD23-55DA7CC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91DE-EC48-A541-8CC7-A25ADB45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8F7C-0253-E541-9425-9FED07AF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DC8F-0F03-B448-99A8-98C430F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E632-1BB1-044C-B220-C62A8949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5AC1-47DF-BE44-B51B-904C397D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419D4-5146-AE4F-BB6C-A9F4B744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78DD-46A5-D44E-B272-BD353610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9AD-FBD4-6F47-AC39-A965EE1C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0E43-D4FB-DF4D-9C69-CA319A835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98FD-33D8-9A43-892B-23C4781E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90F5-BDF2-CE45-BB35-8BD779FA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F751-53EC-2D4C-83A0-CFD2180B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6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49AF-6F32-134B-B1AE-C5885B9B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4FA0-EC85-1D41-9FD1-388D657A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62FE5-A379-3C48-A709-A692D2C38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F3B4-21D8-7644-9ED9-3017332D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8C44-9D58-4C46-9A6B-87E2A19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88C1-A397-DE49-93E0-A0D6983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1C0C-5E8C-614A-B5B0-CF8972E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63930-E570-8547-8054-8E9B95AF3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F363-829D-AD4B-9BC2-8F939F4EA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AF79-E77C-6146-ACFD-73FA7DEA2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42CC-E755-9942-89C3-2F3C26228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7824B-3C09-7347-91CA-8004031F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C8A92-9C74-4943-A07D-398C6EA9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5C875-08A6-224A-8F29-9840D679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0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C43A-71DD-D24A-BEA2-77333EA1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91E30-F120-1740-874A-A3E1CC4F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E84D2-4C63-EE49-8D67-76D756E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39504-82AA-CA4A-9AC2-14FB78B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9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A2E6-6B0D-4F40-BE58-02CC531A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BF61E-BD4A-3D46-A25F-2896F1D1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8CE9B-867A-3E4E-9C90-A13A71E4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045F-45B9-8B4B-9FEC-17E4D5F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02D7-401E-2A45-BF38-13386022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D80F-39B4-A341-8AD0-E4EF9D87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C84A5-D844-B149-81EB-1976C886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A78B-98D7-2E4E-871C-754D6372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F673B-DF15-E24E-B66E-4798F223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E0B2-5346-C649-AC89-7C6CCD05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B4085-C511-2D49-915C-950AE899E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D812D-2C47-424F-B44C-E8FFC239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71E1-3266-9D49-93D0-554CA95A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CD226-D387-A245-89E5-055981DD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C074-BA2F-2443-B39F-0416C090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A6D17-BA2F-0B42-A3FC-0257DBB7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E705-FF60-D041-BC5B-F15E6BD3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3185-EE4B-4A47-8B03-4B8E9E83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7371E-8916-1246-9734-06C05CEC7C61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DB90-C504-8743-80AD-D738E5D4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62FC-8AC0-7846-B0E0-7DD8B609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554F-C13A-FD4C-93E0-7468A6654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68EB597-9EF0-670D-D10A-AFC3F738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45" y="688756"/>
            <a:ext cx="5480488" cy="5480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21D8FE-DA5F-2CEC-6A8A-6EF4B3949FF3}"/>
              </a:ext>
            </a:extLst>
          </p:cNvPr>
          <p:cNvSpPr/>
          <p:nvPr/>
        </p:nvSpPr>
        <p:spPr>
          <a:xfrm>
            <a:off x="436836" y="1305341"/>
            <a:ext cx="557508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Predicting person will have heart disease using classifier model</a:t>
            </a:r>
          </a:p>
        </p:txBody>
      </p:sp>
    </p:spTree>
    <p:extLst>
      <p:ext uri="{BB962C8B-B14F-4D97-AF65-F5344CB8AC3E}">
        <p14:creationId xmlns:p14="http://schemas.microsoft.com/office/powerpoint/2010/main" val="37642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09903" y="1153572"/>
            <a:ext cx="3477331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 &amp; Evaluation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9BAFE-4708-7F71-9377-A6EC9EA5F4C3}"/>
              </a:ext>
            </a:extLst>
          </p:cNvPr>
          <p:cNvSpPr/>
          <p:nvPr/>
        </p:nvSpPr>
        <p:spPr>
          <a:xfrm>
            <a:off x="5041734" y="419427"/>
            <a:ext cx="4080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Logistic Regression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120AE-7307-A1BC-935E-1BE96AA80209}"/>
              </a:ext>
            </a:extLst>
          </p:cNvPr>
          <p:cNvSpPr txBox="1"/>
          <p:nvPr/>
        </p:nvSpPr>
        <p:spPr>
          <a:xfrm>
            <a:off x="4574127" y="1892632"/>
            <a:ext cx="6906491" cy="260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 per the problem statement reducing False negatives is more important hence improving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of </a:t>
            </a:r>
            <a:r>
              <a:rPr lang="en-IN" b="1" dirty="0"/>
              <a:t>train</a:t>
            </a:r>
            <a:r>
              <a:rPr lang="en-IN" dirty="0"/>
              <a:t> and </a:t>
            </a:r>
            <a:r>
              <a:rPr lang="en-IN" b="1" dirty="0"/>
              <a:t>test</a:t>
            </a:r>
            <a:r>
              <a:rPr lang="en-IN" dirty="0"/>
              <a:t> data are </a:t>
            </a:r>
            <a:r>
              <a:rPr lang="en-IN" b="1" dirty="0"/>
              <a:t>88%</a:t>
            </a:r>
            <a:r>
              <a:rPr lang="en-IN" dirty="0"/>
              <a:t> and </a:t>
            </a:r>
            <a:r>
              <a:rPr lang="en-IN" b="1" dirty="0"/>
              <a:t>83%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is towards </a:t>
            </a:r>
            <a:r>
              <a:rPr lang="en-IN" b="1" dirty="0"/>
              <a:t>overfitting</a:t>
            </a:r>
            <a:r>
              <a:rPr lang="en-IN" dirty="0"/>
              <a:t> and will try to improve.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Recall of train and test is </a:t>
            </a:r>
            <a:r>
              <a:rPr lang="en-IN" b="1" dirty="0"/>
              <a:t>91%</a:t>
            </a:r>
            <a:r>
              <a:rPr lang="en-IN" dirty="0"/>
              <a:t> and </a:t>
            </a:r>
            <a:r>
              <a:rPr lang="en-IN" b="1" dirty="0"/>
              <a:t>87%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definitely need to improve our model.</a:t>
            </a:r>
          </a:p>
        </p:txBody>
      </p:sp>
    </p:spTree>
    <p:extLst>
      <p:ext uri="{BB962C8B-B14F-4D97-AF65-F5344CB8AC3E}">
        <p14:creationId xmlns:p14="http://schemas.microsoft.com/office/powerpoint/2010/main" val="394676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09903" y="1153572"/>
            <a:ext cx="3477331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 &amp; Evaluation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9BAFE-4708-7F71-9377-A6EC9EA5F4C3}"/>
              </a:ext>
            </a:extLst>
          </p:cNvPr>
          <p:cNvSpPr/>
          <p:nvPr/>
        </p:nvSpPr>
        <p:spPr>
          <a:xfrm>
            <a:off x="5041734" y="419427"/>
            <a:ext cx="4695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Decision Tree Classifier Report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DA40910-DDC8-2C78-E5F6-D529FB72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2" y="1362074"/>
            <a:ext cx="7871873" cy="43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09903" y="1153572"/>
            <a:ext cx="3477331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 &amp; Evaluation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9BAFE-4708-7F71-9377-A6EC9EA5F4C3}"/>
              </a:ext>
            </a:extLst>
          </p:cNvPr>
          <p:cNvSpPr/>
          <p:nvPr/>
        </p:nvSpPr>
        <p:spPr>
          <a:xfrm>
            <a:off x="5041734" y="419427"/>
            <a:ext cx="4695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Decision Tree Classifier 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120AE-7307-A1BC-935E-1BE96AA80209}"/>
              </a:ext>
            </a:extLst>
          </p:cNvPr>
          <p:cNvSpPr txBox="1"/>
          <p:nvPr/>
        </p:nvSpPr>
        <p:spPr>
          <a:xfrm>
            <a:off x="4574127" y="1892632"/>
            <a:ext cx="6906491" cy="260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is working very well in </a:t>
            </a:r>
            <a:r>
              <a:rPr lang="en-IN" b="1" dirty="0"/>
              <a:t>train</a:t>
            </a:r>
            <a:r>
              <a:rPr lang="en-IN" dirty="0"/>
              <a:t> 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 is not working very well on test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a very much </a:t>
            </a:r>
            <a:r>
              <a:rPr lang="en-IN" b="1" dirty="0"/>
              <a:t>overfitted</a:t>
            </a:r>
            <a:r>
              <a:rPr lang="en-IN" dirty="0"/>
              <a:t> 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select the </a:t>
            </a:r>
            <a:r>
              <a:rPr lang="en-IN" b="1" dirty="0" err="1"/>
              <a:t>LogisticRegression</a:t>
            </a:r>
            <a:r>
              <a:rPr lang="en-IN" dirty="0"/>
              <a:t> 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use other model techniques in future terms to increase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56946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09903" y="1153572"/>
            <a:ext cx="3477331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</a:rPr>
              <a:t>Conclusion</a:t>
            </a: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120AE-7307-A1BC-935E-1BE96AA80209}"/>
              </a:ext>
            </a:extLst>
          </p:cNvPr>
          <p:cNvSpPr txBox="1"/>
          <p:nvPr/>
        </p:nvSpPr>
        <p:spPr>
          <a:xfrm>
            <a:off x="4574127" y="1892632"/>
            <a:ext cx="6906491" cy="260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DecisionTreeClassifier</a:t>
            </a:r>
            <a:r>
              <a:rPr lang="en-IN" dirty="0"/>
              <a:t> is known for overfitting, which is very evident in this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 have better result in dataset, but there is scope of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use another model or hyperparameter to increase the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64221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</a:t>
            </a: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ction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Heart</a:t>
            </a:r>
            <a:r>
              <a:rPr lang="en-US"/>
              <a:t> is an essential organ of living things.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It is a kind of motor of the body which helps in </a:t>
            </a:r>
            <a:r>
              <a:rPr lang="en-US" b="1"/>
              <a:t>transporting oxygenated/deoxygenated blood</a:t>
            </a:r>
            <a:r>
              <a:rPr lang="en-US"/>
              <a:t>, </a:t>
            </a:r>
            <a:r>
              <a:rPr lang="en-US" b="1"/>
              <a:t>hormones</a:t>
            </a:r>
            <a:r>
              <a:rPr lang="en-US"/>
              <a:t> other </a:t>
            </a:r>
            <a:r>
              <a:rPr lang="en-US" b="1"/>
              <a:t>vital</a:t>
            </a:r>
            <a:r>
              <a:rPr lang="en-US"/>
              <a:t> substances, </a:t>
            </a:r>
            <a:r>
              <a:rPr lang="en-US" b="1"/>
              <a:t>body waste</a:t>
            </a:r>
            <a:r>
              <a:rPr lang="en-US"/>
              <a:t>, and maintaining </a:t>
            </a:r>
            <a:r>
              <a:rPr lang="en-US" b="1"/>
              <a:t>blood pressure</a:t>
            </a:r>
            <a:r>
              <a:rPr lang="en-US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Keeping the heart healthy is one of the most priority things in life.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case study considers a report collected from various people about their health and if they have heart conditions.</a:t>
            </a:r>
          </a:p>
        </p:txBody>
      </p:sp>
    </p:spTree>
    <p:extLst>
      <p:ext uri="{BB962C8B-B14F-4D97-AF65-F5344CB8AC3E}">
        <p14:creationId xmlns:p14="http://schemas.microsoft.com/office/powerpoint/2010/main" val="53420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</a:t>
            </a:r>
            <a:r>
              <a:rPr lang="en-IN" b="1" dirty="0"/>
              <a:t> </a:t>
            </a: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Statement</a:t>
            </a: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56B35-C081-F34B-BA77-54E9D073446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Keeping the heart healthy should be the most priority thing in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Because of the tight schedule and hectic life, people are neglecting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 data science role I have been hired to analyse and create a model which can predict person will have </a:t>
            </a:r>
            <a:r>
              <a:rPr lang="en-IN" b="1" dirty="0"/>
              <a:t>heart disease</a:t>
            </a:r>
            <a:r>
              <a:rPr lang="en-IN" dirty="0"/>
              <a:t> 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With help of this analysis person can be cautious and plan his routine health </a:t>
            </a:r>
            <a:r>
              <a:rPr lang="en-IN" dirty="0" err="1"/>
              <a:t>checkup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would be a </a:t>
            </a:r>
            <a:r>
              <a:rPr lang="en-IN" b="1" dirty="0"/>
              <a:t>leading step</a:t>
            </a:r>
            <a:r>
              <a:rPr lang="en-IN" dirty="0"/>
              <a:t> to help the user to get their health right.</a:t>
            </a:r>
          </a:p>
        </p:txBody>
      </p:sp>
    </p:spTree>
    <p:extLst>
      <p:ext uri="{BB962C8B-B14F-4D97-AF65-F5344CB8AC3E}">
        <p14:creationId xmlns:p14="http://schemas.microsoft.com/office/powerpoint/2010/main" val="247167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144756-3BE6-80A5-E053-629E8DF5E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90" y="90055"/>
            <a:ext cx="6401713" cy="618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538EED-7BF1-29BC-5CE1-296B4D35CAB7}"/>
              </a:ext>
            </a:extLst>
          </p:cNvPr>
          <p:cNvSpPr/>
          <p:nvPr/>
        </p:nvSpPr>
        <p:spPr>
          <a:xfrm>
            <a:off x="752393" y="816429"/>
            <a:ext cx="2579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What is the ratio of person having heard disease or not?</a:t>
            </a:r>
            <a:endParaRPr 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23A6B-C5CF-7F9B-931D-2AF9978C7FB5}"/>
              </a:ext>
            </a:extLst>
          </p:cNvPr>
          <p:cNvSpPr/>
          <p:nvPr/>
        </p:nvSpPr>
        <p:spPr>
          <a:xfrm>
            <a:off x="671653" y="2179299"/>
            <a:ext cx="344840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 is a </a:t>
            </a:r>
            <a:r>
              <a:rPr lang="en-IN" sz="1400" b="1" dirty="0"/>
              <a:t>balanced</a:t>
            </a:r>
            <a:r>
              <a:rPr lang="en-IN" sz="1400" dirty="0"/>
              <a:t> 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Around </a:t>
            </a:r>
            <a:r>
              <a:rPr lang="en-IN" sz="1400" b="1" dirty="0"/>
              <a:t>55%</a:t>
            </a:r>
            <a:r>
              <a:rPr lang="en-IN" sz="1400" dirty="0"/>
              <a:t> of people have heart disease.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2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38EED-7BF1-29BC-5CE1-296B4D35CAB7}"/>
              </a:ext>
            </a:extLst>
          </p:cNvPr>
          <p:cNvSpPr/>
          <p:nvPr/>
        </p:nvSpPr>
        <p:spPr>
          <a:xfrm>
            <a:off x="177667" y="1057667"/>
            <a:ext cx="2579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en-IN" sz="1400" dirty="0"/>
              <a:t>Age distribution in recorded data?</a:t>
            </a:r>
            <a:endParaRPr 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23A6B-C5CF-7F9B-931D-2AF9978C7FB5}"/>
              </a:ext>
            </a:extLst>
          </p:cNvPr>
          <p:cNvSpPr/>
          <p:nvPr/>
        </p:nvSpPr>
        <p:spPr>
          <a:xfrm>
            <a:off x="177667" y="2765838"/>
            <a:ext cx="305802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Between ages </a:t>
            </a:r>
            <a:r>
              <a:rPr lang="en-IN" sz="1400" b="1" dirty="0"/>
              <a:t>50</a:t>
            </a:r>
            <a:r>
              <a:rPr lang="en-IN" sz="1400" dirty="0"/>
              <a:t> to </a:t>
            </a:r>
            <a:r>
              <a:rPr lang="en-IN" sz="1400" b="1" dirty="0"/>
              <a:t>65</a:t>
            </a:r>
            <a:r>
              <a:rPr lang="en-IN" sz="1400" dirty="0"/>
              <a:t> most people have reported about their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</a:t>
            </a:r>
            <a:r>
              <a:rPr lang="en-IN" sz="1400" b="1" dirty="0"/>
              <a:t> mean</a:t>
            </a:r>
            <a:r>
              <a:rPr lang="en-IN" sz="1400" dirty="0"/>
              <a:t> and </a:t>
            </a:r>
            <a:r>
              <a:rPr lang="en-IN" sz="1400" b="1" dirty="0"/>
              <a:t>median</a:t>
            </a:r>
            <a:r>
              <a:rPr lang="en-IN" sz="1400" dirty="0"/>
              <a:t> are close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Dataset is normally distributed.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07ADD4-35E9-B6C1-22E4-685320B4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736" y="631322"/>
            <a:ext cx="8775597" cy="437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38EED-7BF1-29BC-5CE1-296B4D35CAB7}"/>
              </a:ext>
            </a:extLst>
          </p:cNvPr>
          <p:cNvSpPr/>
          <p:nvPr/>
        </p:nvSpPr>
        <p:spPr>
          <a:xfrm>
            <a:off x="177667" y="1057667"/>
            <a:ext cx="2579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en-IN" sz="1400" dirty="0"/>
              <a:t>Age distribution in a person having heart disease?</a:t>
            </a:r>
            <a:endParaRPr 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23A6B-C5CF-7F9B-931D-2AF9978C7FB5}"/>
              </a:ext>
            </a:extLst>
          </p:cNvPr>
          <p:cNvSpPr/>
          <p:nvPr/>
        </p:nvSpPr>
        <p:spPr>
          <a:xfrm>
            <a:off x="177667" y="2765838"/>
            <a:ext cx="30580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Between the ages of </a:t>
            </a:r>
            <a:r>
              <a:rPr lang="en-IN" sz="1400" b="1" dirty="0"/>
              <a:t>50</a:t>
            </a:r>
            <a:r>
              <a:rPr lang="en-IN" sz="1400" dirty="0"/>
              <a:t> and </a:t>
            </a:r>
            <a:r>
              <a:rPr lang="en-IN" sz="1400" b="1" dirty="0"/>
              <a:t>65,</a:t>
            </a:r>
            <a:r>
              <a:rPr lang="en-IN" sz="1400" dirty="0"/>
              <a:t> most people have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The mean</a:t>
            </a:r>
            <a:r>
              <a:rPr lang="en-IN" sz="1400" dirty="0"/>
              <a:t> and </a:t>
            </a:r>
            <a:r>
              <a:rPr lang="en-IN" sz="1400" b="1" dirty="0"/>
              <a:t>median</a:t>
            </a:r>
            <a:r>
              <a:rPr lang="en-IN" sz="1400" dirty="0"/>
              <a:t> are almost close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There is a very small right-skewed.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AA0F2A-44EE-9DF5-E3E4-BDE16D23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82" y="714704"/>
            <a:ext cx="8782851" cy="437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38EED-7BF1-29BC-5CE1-296B4D35CAB7}"/>
              </a:ext>
            </a:extLst>
          </p:cNvPr>
          <p:cNvSpPr/>
          <p:nvPr/>
        </p:nvSpPr>
        <p:spPr>
          <a:xfrm>
            <a:off x="177667" y="1057667"/>
            <a:ext cx="25793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Q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 </a:t>
            </a:r>
            <a:r>
              <a:rPr lang="en-IN" sz="1400" dirty="0"/>
              <a:t>Sex ratio for total reported cases and person have heart disease?</a:t>
            </a:r>
            <a:endParaRPr lang="en-US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23A6B-C5CF-7F9B-931D-2AF9978C7FB5}"/>
              </a:ext>
            </a:extLst>
          </p:cNvPr>
          <p:cNvSpPr/>
          <p:nvPr/>
        </p:nvSpPr>
        <p:spPr>
          <a:xfrm>
            <a:off x="177667" y="2765838"/>
            <a:ext cx="30580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70%</a:t>
            </a:r>
            <a:r>
              <a:rPr lang="en-IN" sz="1400" dirty="0"/>
              <a:t> of reported cases are 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The ratio is not balanced.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People who have heart diseases have </a:t>
            </a:r>
            <a:r>
              <a:rPr lang="en-IN" sz="1400" b="1" dirty="0"/>
              <a:t>90%</a:t>
            </a:r>
            <a:r>
              <a:rPr lang="en-IN" sz="1400" dirty="0"/>
              <a:t> male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It might be the case that many females who are suffering from heart disease are not reporting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53111E-413F-E6FF-F2FC-3228976F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03" y="1266277"/>
            <a:ext cx="9146316" cy="432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23A6B-C5CF-7F9B-931D-2AF9978C7FB5}"/>
              </a:ext>
            </a:extLst>
          </p:cNvPr>
          <p:cNvSpPr/>
          <p:nvPr/>
        </p:nvSpPr>
        <p:spPr>
          <a:xfrm>
            <a:off x="177667" y="2765838"/>
            <a:ext cx="371116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Observations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All features are not highly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Some of features are negative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8BE3886-1292-9500-E1FF-6B0817C0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48" y="427511"/>
            <a:ext cx="6694928" cy="511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8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48663-7E7C-A34B-87D9-1F0E2A01D75F}"/>
              </a:ext>
            </a:extLst>
          </p:cNvPr>
          <p:cNvSpPr txBox="1"/>
          <p:nvPr/>
        </p:nvSpPr>
        <p:spPr>
          <a:xfrm>
            <a:off x="409903" y="1153572"/>
            <a:ext cx="3477331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Development &amp; Evaluation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IN" b="1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59BAFE-4708-7F71-9377-A6EC9EA5F4C3}"/>
              </a:ext>
            </a:extLst>
          </p:cNvPr>
          <p:cNvSpPr/>
          <p:nvPr/>
        </p:nvSpPr>
        <p:spPr>
          <a:xfrm>
            <a:off x="5041734" y="419427"/>
            <a:ext cx="40806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Logistic Regression Report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7A3FA03-2FFB-221C-B41B-D009921E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88" y="1230286"/>
            <a:ext cx="7894863" cy="2198714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A5A8ADCC-0670-51D3-196E-D941E13E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088" y="4144053"/>
            <a:ext cx="7733251" cy="20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12789</TotalTime>
  <Words>543</Words>
  <Application>Microsoft Macintosh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Ranjan</dc:creator>
  <cp:lastModifiedBy>Ravi Ranjan</cp:lastModifiedBy>
  <cp:revision>7</cp:revision>
  <dcterms:created xsi:type="dcterms:W3CDTF">2022-02-15T16:51:30Z</dcterms:created>
  <dcterms:modified xsi:type="dcterms:W3CDTF">2022-05-12T04:55:33Z</dcterms:modified>
</cp:coreProperties>
</file>