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8" r:id="rId6"/>
    <p:sldId id="271" r:id="rId7"/>
    <p:sldId id="259" r:id="rId8"/>
    <p:sldId id="275" r:id="rId9"/>
    <p:sldId id="276" r:id="rId10"/>
    <p:sldId id="263" r:id="rId11"/>
    <p:sldId id="273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3E0C-4690-7E48-ABF7-E9CE5BC97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8190C-C772-434F-B277-4EB399825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588A-23A0-9B42-A733-F5BB7F15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C396-E970-4F43-9D4B-75126DB1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E4D75-4303-F048-BD08-708C1DD4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CEC1-9A67-C54D-99F4-F5DA683F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9E57C-2E98-1E4F-9723-B49966BF1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E9216-9D04-0D4A-A856-4DD9F3B0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9F39-3C32-A246-A95B-4489D964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12489-F715-D34A-8EFB-86C6A713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36A45-29A7-FB4F-B940-EFB574CAA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4AE81-25C5-484E-ADE5-B06DD600D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D108D-65C6-DF49-BD23-55DA7CC0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791DE-EC48-A541-8CC7-A25ADB45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08F7C-0253-E541-9425-9FED07AF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9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DC8F-0F03-B448-99A8-98C430F5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E632-1BB1-044C-B220-C62A8949A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5AC1-47DF-BE44-B51B-904C397D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419D4-5146-AE4F-BB6C-A9F4B744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878DD-46A5-D44E-B272-BD353610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3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B9AD-FBD4-6F47-AC39-A965EE1C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B0E43-D4FB-DF4D-9C69-CA319A835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898FD-33D8-9A43-892B-23C4781E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890F5-BDF2-CE45-BB35-8BD779FA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3F751-53EC-2D4C-83A0-CFD2180B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6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49AF-6F32-134B-B1AE-C5885B9B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4FA0-EC85-1D41-9FD1-388D657A5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62FE5-A379-3C48-A709-A692D2C38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DF3B4-21D8-7644-9ED9-3017332D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08C44-9D58-4C46-9A6B-87E2A19E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888C1-A397-DE49-93E0-A0D6983D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3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1C0C-5E8C-614A-B5B0-CF8972E7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63930-E570-8547-8054-8E9B95AF3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DF363-829D-AD4B-9BC2-8F939F4EA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FAF79-E77C-6146-ACFD-73FA7DEA2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342CC-E755-9942-89C3-2F3C26228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7824B-3C09-7347-91CA-8004031F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C8A92-9C74-4943-A07D-398C6EA9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5C875-08A6-224A-8F29-9840D679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0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C43A-71DD-D24A-BEA2-77333EA1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91E30-F120-1740-874A-A3E1CC4F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E84D2-4C63-EE49-8D67-76D756E8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39504-82AA-CA4A-9AC2-14FB78BA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9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CA2E6-6B0D-4F40-BE58-02CC531A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BF61E-BD4A-3D46-A25F-2896F1D1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8CE9B-867A-3E4E-9C90-A13A71E4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1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045F-45B9-8B4B-9FEC-17E4D5F1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02D7-401E-2A45-BF38-133860224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3D80F-39B4-A341-8AD0-E4EF9D878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C84A5-D844-B149-81EB-1976C886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AA78B-98D7-2E4E-871C-754D6372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F673B-DF15-E24E-B66E-4798F223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E0B2-5346-C649-AC89-7C6CCD05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B4085-C511-2D49-915C-950AE899E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D812D-2C47-424F-B44C-E8FFC2392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D71E1-3266-9D49-93D0-554CA95A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CD226-D387-A245-89E5-055981DD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4C074-BA2F-2443-B39F-0416C090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9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A6D17-BA2F-0B42-A3FC-0257DBB7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3E705-FF60-D041-BC5B-F15E6BD3B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73185-EE4B-4A47-8B03-4B8E9E83D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7371E-8916-1246-9734-06C05CEC7C61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4DB90-C504-8743-80AD-D738E5D4B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862FC-8AC0-7846-B0E0-7DD8B609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9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B018F8-A86F-074F-9FE3-7A81954D1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" r="16822" b="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87E32E-E354-0646-8A63-DEDA32A9944E}"/>
              </a:ext>
            </a:extLst>
          </p:cNvPr>
          <p:cNvSpPr txBox="1"/>
          <p:nvPr/>
        </p:nvSpPr>
        <p:spPr>
          <a:xfrm>
            <a:off x="1524000" y="1511244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Selling price prediction of Cars secondhand market using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217860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848663-7E7C-A34B-87D9-1F0E2A01D75F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Linear regression model 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56B35-C081-F34B-BA77-54E9D073446D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will </a:t>
            </a:r>
            <a:r>
              <a:rPr lang="en-IN" b="1" dirty="0"/>
              <a:t>develop Linear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will made different linear model by changing test size and it’s randomness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Then we will </a:t>
            </a:r>
            <a:r>
              <a:rPr lang="en-IN" b="1" dirty="0" err="1"/>
              <a:t>analyze</a:t>
            </a:r>
            <a:r>
              <a:rPr lang="en-IN" b="1" dirty="0"/>
              <a:t> the results</a:t>
            </a:r>
            <a:r>
              <a:rPr lang="en-IN" dirty="0"/>
              <a:t> obtained and </a:t>
            </a:r>
            <a:r>
              <a:rPr lang="en-IN" b="1" dirty="0"/>
              <a:t>make our observations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 </a:t>
            </a:r>
            <a:r>
              <a:rPr lang="en-IN" b="1" dirty="0"/>
              <a:t>evaluation purpose</a:t>
            </a:r>
            <a:r>
              <a:rPr lang="en-IN" dirty="0"/>
              <a:t> we will </a:t>
            </a:r>
            <a:r>
              <a:rPr lang="en-IN" b="1" dirty="0"/>
              <a:t>focus</a:t>
            </a:r>
            <a:r>
              <a:rPr lang="en-IN" dirty="0"/>
              <a:t> on </a:t>
            </a:r>
            <a:r>
              <a:rPr lang="en-IN" b="1" dirty="0"/>
              <a:t>RMSE</a:t>
            </a:r>
            <a:r>
              <a:rPr lang="en-IN" dirty="0"/>
              <a:t>, </a:t>
            </a:r>
            <a:r>
              <a:rPr lang="en-IN" b="1" dirty="0"/>
              <a:t>R2</a:t>
            </a:r>
            <a:r>
              <a:rPr lang="en-IN" dirty="0"/>
              <a:t> and </a:t>
            </a:r>
            <a:r>
              <a:rPr lang="en-IN" b="1" dirty="0"/>
              <a:t>Adjusted R2</a:t>
            </a:r>
            <a:r>
              <a:rPr lang="en-IN" dirty="0"/>
              <a:t> 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will conclude  if our model have is </a:t>
            </a:r>
            <a:r>
              <a:rPr lang="en-IN" b="1" dirty="0"/>
              <a:t>right fitted</a:t>
            </a:r>
            <a:r>
              <a:rPr lang="en-IN" dirty="0"/>
              <a:t>,</a:t>
            </a:r>
            <a:r>
              <a:rPr lang="en-IN" b="1" dirty="0"/>
              <a:t> overfitted </a:t>
            </a:r>
            <a:r>
              <a:rPr lang="en-IN" dirty="0"/>
              <a:t>or</a:t>
            </a:r>
            <a:r>
              <a:rPr lang="en-IN" b="1" dirty="0"/>
              <a:t> underfitted.</a:t>
            </a:r>
          </a:p>
        </p:txBody>
      </p:sp>
    </p:spTree>
    <p:extLst>
      <p:ext uri="{BB962C8B-B14F-4D97-AF65-F5344CB8AC3E}">
        <p14:creationId xmlns:p14="http://schemas.microsoft.com/office/powerpoint/2010/main" val="133443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848663-7E7C-A34B-87D9-1F0E2A01D75F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Evaluation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56B35-C081-F34B-BA77-54E9D073446D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Model 1 </a:t>
            </a:r>
            <a:r>
              <a:rPr lang="en-IN" dirty="0"/>
              <a:t>is not so good. Different between train and test id 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Model 2 </a:t>
            </a:r>
            <a:r>
              <a:rPr lang="en-IN" dirty="0"/>
              <a:t>is an </a:t>
            </a:r>
            <a:r>
              <a:rPr lang="en-IN" b="1" dirty="0"/>
              <a:t>under-fitted</a:t>
            </a:r>
            <a:r>
              <a:rPr lang="en-IN" dirty="0"/>
              <a:t>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Model 3 </a:t>
            </a:r>
            <a:r>
              <a:rPr lang="en-IN" dirty="0"/>
              <a:t>is little better that </a:t>
            </a:r>
            <a:r>
              <a:rPr lang="en-IN" b="1" dirty="0"/>
              <a:t>model 1</a:t>
            </a:r>
            <a:r>
              <a:rPr lang="en-IN" dirty="0"/>
              <a:t>. But we will work on finding some better model.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51FDA6-127F-6471-8C6C-45EC20C6C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253951"/>
              </p:ext>
            </p:extLst>
          </p:nvPr>
        </p:nvGraphicFramePr>
        <p:xfrm>
          <a:off x="4887832" y="409903"/>
          <a:ext cx="6837446" cy="1519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720">
                  <a:extLst>
                    <a:ext uri="{9D8B030D-6E8A-4147-A177-3AD203B41FA5}">
                      <a16:colId xmlns:a16="http://schemas.microsoft.com/office/drawing/2014/main" val="4002501793"/>
                    </a:ext>
                  </a:extLst>
                </a:gridCol>
                <a:gridCol w="2803280">
                  <a:extLst>
                    <a:ext uri="{9D8B030D-6E8A-4147-A177-3AD203B41FA5}">
                      <a16:colId xmlns:a16="http://schemas.microsoft.com/office/drawing/2014/main" val="1133105506"/>
                    </a:ext>
                  </a:extLst>
                </a:gridCol>
                <a:gridCol w="1354550">
                  <a:extLst>
                    <a:ext uri="{9D8B030D-6E8A-4147-A177-3AD203B41FA5}">
                      <a16:colId xmlns:a16="http://schemas.microsoft.com/office/drawing/2014/main" val="2739789734"/>
                    </a:ext>
                  </a:extLst>
                </a:gridCol>
                <a:gridCol w="1418896">
                  <a:extLst>
                    <a:ext uri="{9D8B030D-6E8A-4147-A177-3AD203B41FA5}">
                      <a16:colId xmlns:a16="http://schemas.microsoft.com/office/drawing/2014/main" val="1276809153"/>
                    </a:ext>
                  </a:extLst>
                </a:gridCol>
              </a:tblGrid>
              <a:tr h="407334">
                <a:tc>
                  <a:txBody>
                    <a:bodyPr/>
                    <a:lstStyle/>
                    <a:p>
                      <a:r>
                        <a:rPr lang="en-US" dirty="0"/>
                        <a:t>Model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Criteria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Adjusted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1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State: 1, Split 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85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State: 2, Split 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7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State: 3, Split 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97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48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848663-7E7C-A34B-87D9-1F0E2A01D75F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56B35-C081-F34B-BA77-54E9D073446D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Diesel</a:t>
            </a:r>
            <a:r>
              <a:rPr lang="en-IN" dirty="0"/>
              <a:t> cars are more popular in the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2011</a:t>
            </a:r>
            <a:r>
              <a:rPr lang="en-IN" dirty="0"/>
              <a:t> to </a:t>
            </a:r>
            <a:r>
              <a:rPr lang="en-IN" b="1" dirty="0"/>
              <a:t>2018</a:t>
            </a:r>
            <a:r>
              <a:rPr lang="en-IN" dirty="0"/>
              <a:t> may people opted for pre-owned cars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Maruti, Hyundai, Mahindra and Tata</a:t>
            </a:r>
            <a:r>
              <a:rPr lang="en-IN" dirty="0"/>
              <a:t> are top-selling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cars of range of </a:t>
            </a:r>
            <a:r>
              <a:rPr lang="en-IN" b="1" dirty="0"/>
              <a:t>1000</a:t>
            </a:r>
            <a:r>
              <a:rPr lang="en-IN" dirty="0"/>
              <a:t> to </a:t>
            </a:r>
            <a:r>
              <a:rPr lang="en-IN" b="1" dirty="0"/>
              <a:t>1500</a:t>
            </a:r>
            <a:r>
              <a:rPr lang="en-IN" dirty="0"/>
              <a:t> 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Automatic</a:t>
            </a:r>
            <a:r>
              <a:rPr lang="en-IN" dirty="0"/>
              <a:t> transmission cards are getting popularity, instead of little advantage in mileage in </a:t>
            </a:r>
            <a:r>
              <a:rPr lang="en-IN" b="1" dirty="0"/>
              <a:t>manual</a:t>
            </a:r>
            <a:r>
              <a:rPr lang="en-IN" dirty="0"/>
              <a:t> 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didn’t get good model to predict car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try to leverage other model techniques to improve </a:t>
            </a:r>
            <a:r>
              <a:rPr lang="en-IN" b="1" dirty="0"/>
              <a:t>R2</a:t>
            </a:r>
            <a:r>
              <a:rPr lang="en-IN" dirty="0"/>
              <a:t> and </a:t>
            </a:r>
            <a:r>
              <a:rPr lang="en-IN" b="1" dirty="0"/>
              <a:t>Adjusted R2</a:t>
            </a:r>
          </a:p>
        </p:txBody>
      </p:sp>
    </p:spTree>
    <p:extLst>
      <p:ext uri="{BB962C8B-B14F-4D97-AF65-F5344CB8AC3E}">
        <p14:creationId xmlns:p14="http://schemas.microsoft.com/office/powerpoint/2010/main" val="380473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848663-7E7C-A34B-87D9-1F0E2A01D75F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56B35-C081-F34B-BA77-54E9D073446D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Even as new car sales have slowed down in the recent past, the </a:t>
            </a:r>
            <a:r>
              <a:rPr lang="en-US" sz="2000" b="1"/>
              <a:t>pre-owned car market</a:t>
            </a:r>
            <a:r>
              <a:rPr lang="en-US" sz="2000"/>
              <a:t> has continued to grow over the past year and is larger than the new car market now.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Experts said a slowdown in new car sales could mean the demand is shifting towards the pre-owned market. In fact, some car sellers replace their old cars with </a:t>
            </a:r>
            <a:r>
              <a:rPr lang="en-US" sz="2000" b="1"/>
              <a:t>pre-owned cars</a:t>
            </a:r>
            <a:r>
              <a:rPr lang="en-US" sz="2000"/>
              <a:t> instead of buying new ones.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 the increasingly </a:t>
            </a:r>
            <a:r>
              <a:rPr lang="en-US" sz="2000" b="1"/>
              <a:t>competitive environment</a:t>
            </a:r>
            <a:r>
              <a:rPr lang="en-US" sz="2000"/>
              <a:t>, enterprises have to create a decision-making model for precision marketing on provide right value to particular brand.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case study considers a </a:t>
            </a:r>
            <a:r>
              <a:rPr lang="en-US" sz="2000" b="1"/>
              <a:t>marketing problem</a:t>
            </a:r>
            <a:r>
              <a:rPr lang="en-US" sz="2000"/>
              <a:t> of find right value and good condition </a:t>
            </a:r>
            <a:r>
              <a:rPr lang="en-US" sz="2000" b="1"/>
              <a:t>pre-owned car</a:t>
            </a:r>
            <a:r>
              <a:rPr lang="en-US" sz="200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This case study demonstrates that our </a:t>
            </a:r>
            <a:r>
              <a:rPr lang="en-US" sz="2000" b="1"/>
              <a:t>proposed decisions</a:t>
            </a:r>
            <a:r>
              <a:rPr lang="en-US" sz="2000"/>
              <a:t> and insights are capable of providing a good </a:t>
            </a:r>
            <a:r>
              <a:rPr lang="en-US" sz="2000" b="1"/>
              <a:t>precision marketing strategy</a:t>
            </a:r>
            <a:r>
              <a:rPr lang="en-US" sz="200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real-world data from a Car Dekho were collected and used in this case study to illustrate how to implement EDA.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3420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BB4928A-1514-B545-BE88-3162634F3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8" b="1"/>
          <a:stretch/>
        </p:blipFill>
        <p:spPr bwMode="auto">
          <a:xfrm>
            <a:off x="3141543" y="757024"/>
            <a:ext cx="8767237" cy="556530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E196EFF1-91CC-0045-B395-22613CD9D80D}"/>
              </a:ext>
            </a:extLst>
          </p:cNvPr>
          <p:cNvSpPr/>
          <p:nvPr/>
        </p:nvSpPr>
        <p:spPr>
          <a:xfrm>
            <a:off x="4221222" y="691953"/>
            <a:ext cx="543697" cy="506627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80D24-3D73-2CF6-24D2-91F46D470EA6}"/>
              </a:ext>
            </a:extLst>
          </p:cNvPr>
          <p:cNvSpPr/>
          <p:nvPr/>
        </p:nvSpPr>
        <p:spPr>
          <a:xfrm>
            <a:off x="119111" y="1899358"/>
            <a:ext cx="24849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Q</a:t>
            </a:r>
            <a:r>
              <a:rPr lang="en-US" sz="1400" dirty="0"/>
              <a:t>: What is the sale of car across each year?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F64F85-84E6-FE98-AF74-F48695C360F8}"/>
              </a:ext>
            </a:extLst>
          </p:cNvPr>
          <p:cNvSpPr/>
          <p:nvPr/>
        </p:nvSpPr>
        <p:spPr>
          <a:xfrm>
            <a:off x="113286" y="3351177"/>
            <a:ext cx="27697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Observations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In </a:t>
            </a: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2017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 we had the highest number of sales of pre-owned cars.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There is an increase in sales from 2003 to 2017.</a:t>
            </a:r>
            <a:endParaRPr lang="en-IN" sz="1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52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13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3" name="Freeform: Shape 13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4" name="Rectangle 14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14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6" name="Freeform: Shape 14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07" name="Isosceles Triangle 14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2FD1C0E-C154-934B-A83A-E638EABC0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4863" y="1213650"/>
            <a:ext cx="9584760" cy="455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8" name="Isosceles Triangle 14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E37907-DE7D-2AF4-2507-E492370603A3}"/>
              </a:ext>
            </a:extLst>
          </p:cNvPr>
          <p:cNvSpPr/>
          <p:nvPr/>
        </p:nvSpPr>
        <p:spPr>
          <a:xfrm>
            <a:off x="170502" y="2467100"/>
            <a:ext cx="22660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>
                <a:solidFill>
                  <a:srgbClr val="000000"/>
                </a:solidFill>
                <a:latin typeface="Helvetica Neue" panose="02000503000000020004" pitchFamily="2" charset="0"/>
              </a:rPr>
              <a:t>Q</a:t>
            </a:r>
            <a:r>
              <a:rPr lang="en-IN" sz="1400">
                <a:solidFill>
                  <a:srgbClr val="000000"/>
                </a:solidFill>
                <a:latin typeface="Helvetica Neue" panose="02000503000000020004" pitchFamily="2" charset="0"/>
              </a:rPr>
              <a:t>: Which brand is more popular in market?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CDF93D-6AEA-0700-1642-653AF48CC037}"/>
              </a:ext>
            </a:extLst>
          </p:cNvPr>
          <p:cNvSpPr/>
          <p:nvPr/>
        </p:nvSpPr>
        <p:spPr>
          <a:xfrm>
            <a:off x="170502" y="3709120"/>
            <a:ext cx="274086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Observations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Maruti, Hyundai, Mahindra and Tata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 hold most of the cars in the market.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Out of which </a:t>
            </a: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Maruti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 is almost double from second top </a:t>
            </a: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Hyundai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endParaRPr lang="en-IN" sz="1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5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690FC53-B47D-EB40-BEFE-86AFD4D36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8723" y="1253454"/>
            <a:ext cx="9668182" cy="449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6CB607-AE45-D22C-AF68-E781FF141452}"/>
              </a:ext>
            </a:extLst>
          </p:cNvPr>
          <p:cNvSpPr/>
          <p:nvPr/>
        </p:nvSpPr>
        <p:spPr>
          <a:xfrm>
            <a:off x="75204" y="1939195"/>
            <a:ext cx="25628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Q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: Which brand have most variety of cars in the market?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7A0033-A891-3E1E-43F1-299B0E416CC1}"/>
              </a:ext>
            </a:extLst>
          </p:cNvPr>
          <p:cNvSpPr/>
          <p:nvPr/>
        </p:nvSpPr>
        <p:spPr>
          <a:xfrm>
            <a:off x="75204" y="3951306"/>
            <a:ext cx="23737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Observations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Maruti, Tata, Mahindra, </a:t>
            </a:r>
            <a:r>
              <a:rPr lang="en-IN" sz="1400" b="1" dirty="0" err="1">
                <a:solidFill>
                  <a:srgbClr val="000000"/>
                </a:solidFill>
                <a:latin typeface="Helvetica Neue" panose="02000503000000020004" pitchFamily="2" charset="0"/>
              </a:rPr>
              <a:t>Hundai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 have most number of </a:t>
            </a:r>
            <a:r>
              <a:rPr lang="en-IN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varient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in market.</a:t>
            </a:r>
            <a:endParaRPr lang="en-IN" sz="1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9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2DBA18-6348-1A42-A22E-E37865CBB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925" y="2810760"/>
            <a:ext cx="3934385" cy="384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82578F-AA64-1EE2-F8AD-F2CCD111EEDB}"/>
              </a:ext>
            </a:extLst>
          </p:cNvPr>
          <p:cNvSpPr/>
          <p:nvPr/>
        </p:nvSpPr>
        <p:spPr>
          <a:xfrm>
            <a:off x="168165" y="434824"/>
            <a:ext cx="39343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Q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:</a:t>
            </a: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What kind of sellers are there in the market?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C48045-2C16-39E6-D4E2-DC1D207482FB}"/>
              </a:ext>
            </a:extLst>
          </p:cNvPr>
          <p:cNvSpPr/>
          <p:nvPr/>
        </p:nvSpPr>
        <p:spPr>
          <a:xfrm>
            <a:off x="168165" y="1567832"/>
            <a:ext cx="39343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Observations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People prefer selling cars by themself.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Dealers are in market but very few of them are trusted </a:t>
            </a:r>
            <a:r>
              <a:rPr lang="en-IN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delaer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endParaRPr lang="en-IN" sz="1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FE59D9A-B621-739A-555C-5ADAF904E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3758" y="135197"/>
            <a:ext cx="4685259" cy="381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15910C-8CA8-6CD9-F6DC-5C05C66C19B9}"/>
              </a:ext>
            </a:extLst>
          </p:cNvPr>
          <p:cNvSpPr/>
          <p:nvPr/>
        </p:nvSpPr>
        <p:spPr>
          <a:xfrm>
            <a:off x="6795449" y="4089770"/>
            <a:ext cx="35917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Q: 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Which type of car has a better average?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66095A-FADF-0745-F464-DE2E3851A9F6}"/>
              </a:ext>
            </a:extLst>
          </p:cNvPr>
          <p:cNvSpPr/>
          <p:nvPr/>
        </p:nvSpPr>
        <p:spPr>
          <a:xfrm>
            <a:off x="6795449" y="4640515"/>
            <a:ext cx="4130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Observations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Manual cars have better average.</a:t>
            </a:r>
            <a:endParaRPr lang="en-IN" sz="1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20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146D27-5B94-244C-B3EB-E4801704C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0308" y="1201175"/>
            <a:ext cx="8841692" cy="428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CEC38B-AC37-2E7D-96A7-E4990B13DDDD}"/>
              </a:ext>
            </a:extLst>
          </p:cNvPr>
          <p:cNvSpPr/>
          <p:nvPr/>
        </p:nvSpPr>
        <p:spPr>
          <a:xfrm>
            <a:off x="40785" y="1742795"/>
            <a:ext cx="3309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Q: 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Range of CC common in most of cars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C6CB56-1702-B16E-8856-FDA2E70657F9}"/>
              </a:ext>
            </a:extLst>
          </p:cNvPr>
          <p:cNvSpPr/>
          <p:nvPr/>
        </p:nvSpPr>
        <p:spPr>
          <a:xfrm>
            <a:off x="40785" y="2769007"/>
            <a:ext cx="339609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Observations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Engine CC with a range of </a:t>
            </a: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1000 to 1500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 is more common in cars.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There are few cars of </a:t>
            </a: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2000 and 2500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 CC in the market.</a:t>
            </a:r>
            <a:endParaRPr lang="en-IN" sz="1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18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61D354D5-0609-E3EC-42FA-89E3648B2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914" y="604080"/>
            <a:ext cx="5291666" cy="350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hart&#10;&#10;Description automatically generated">
            <a:extLst>
              <a:ext uri="{FF2B5EF4-FFF2-40B4-BE49-F238E27FC236}">
                <a16:creationId xmlns:a16="http://schemas.microsoft.com/office/drawing/2014/main" id="{E9E59840-6FE9-89DF-EDE7-4B4E53879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0231" y="604080"/>
            <a:ext cx="6158855" cy="306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DA8094-34A7-9D14-D0CB-304D35F5C70B}"/>
              </a:ext>
            </a:extLst>
          </p:cNvPr>
          <p:cNvSpPr/>
          <p:nvPr/>
        </p:nvSpPr>
        <p:spPr>
          <a:xfrm>
            <a:off x="388883" y="4109808"/>
            <a:ext cx="46665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Q: 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Which fuel type has more demand among owners?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2925A8-53A5-9A0F-0422-E25872D02704}"/>
              </a:ext>
            </a:extLst>
          </p:cNvPr>
          <p:cNvSpPr/>
          <p:nvPr/>
        </p:nvSpPr>
        <p:spPr>
          <a:xfrm>
            <a:off x="493987" y="4838177"/>
            <a:ext cx="38888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Observations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Test drives are mostly done on petrol variant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Diesel cars are used most out of all variant</a:t>
            </a:r>
            <a:endParaRPr lang="en-IN" sz="1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610A4-E971-699F-D8FA-F6009B5621D4}"/>
              </a:ext>
            </a:extLst>
          </p:cNvPr>
          <p:cNvSpPr/>
          <p:nvPr/>
        </p:nvSpPr>
        <p:spPr>
          <a:xfrm>
            <a:off x="6540917" y="410980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Q: 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Which fuel type of car has better selling price?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66A5B2-BCB8-6F7A-9793-83145C36C870}"/>
              </a:ext>
            </a:extLst>
          </p:cNvPr>
          <p:cNvSpPr/>
          <p:nvPr/>
        </p:nvSpPr>
        <p:spPr>
          <a:xfrm>
            <a:off x="6540917" y="4730455"/>
            <a:ext cx="54128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Observations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Automatic diesel has better resale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The resale of the Manual variant is almost similar to all fuel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LPG and CNG are not much popular in Automatic.</a:t>
            </a:r>
            <a:endParaRPr lang="en-IN" sz="1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06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06900B-AF18-421B-211A-7C0B2B2E0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555" y="434824"/>
            <a:ext cx="6533121" cy="487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087FD9-8B9B-3B47-2E8A-B12260F5DDA9}"/>
              </a:ext>
            </a:extLst>
          </p:cNvPr>
          <p:cNvSpPr/>
          <p:nvPr/>
        </p:nvSpPr>
        <p:spPr>
          <a:xfrm>
            <a:off x="401029" y="1899358"/>
            <a:ext cx="35193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Observations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The selling price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 is increasing with an increase in </a:t>
            </a: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Engine CC and Power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Mileage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 doesn't have much impact on the selling price of the car.</a:t>
            </a:r>
            <a:endParaRPr lang="en-IN" sz="1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4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12608</TotalTime>
  <Words>701</Words>
  <Application>Microsoft Macintosh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Ranjan</dc:creator>
  <cp:lastModifiedBy>Ravi Ranjan</cp:lastModifiedBy>
  <cp:revision>6</cp:revision>
  <dcterms:created xsi:type="dcterms:W3CDTF">2022-02-15T16:51:30Z</dcterms:created>
  <dcterms:modified xsi:type="dcterms:W3CDTF">2022-05-05T03:18:56Z</dcterms:modified>
</cp:coreProperties>
</file>