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7" r:id="rId2"/>
    <p:sldId id="258" r:id="rId3"/>
    <p:sldId id="290" r:id="rId4"/>
    <p:sldId id="264" r:id="rId5"/>
    <p:sldId id="291" r:id="rId6"/>
    <p:sldId id="292" r:id="rId7"/>
    <p:sldId id="260" r:id="rId8"/>
    <p:sldId id="261" r:id="rId9"/>
    <p:sldId id="275" r:id="rId10"/>
    <p:sldId id="276" r:id="rId11"/>
    <p:sldId id="277" r:id="rId12"/>
    <p:sldId id="278" r:id="rId13"/>
    <p:sldId id="293" r:id="rId14"/>
    <p:sldId id="295" r:id="rId15"/>
    <p:sldId id="269" r:id="rId16"/>
    <p:sldId id="270" r:id="rId17"/>
    <p:sldId id="279" r:id="rId18"/>
    <p:sldId id="272" r:id="rId19"/>
    <p:sldId id="280" r:id="rId20"/>
    <p:sldId id="281" r:id="rId21"/>
    <p:sldId id="273" r:id="rId22"/>
    <p:sldId id="288" r:id="rId23"/>
    <p:sldId id="282" r:id="rId24"/>
    <p:sldId id="283" r:id="rId25"/>
    <p:sldId id="284" r:id="rId26"/>
    <p:sldId id="285" r:id="rId27"/>
    <p:sldId id="286" r:id="rId28"/>
    <p:sldId id="287" r:id="rId29"/>
    <p:sldId id="289" r:id="rId30"/>
    <p:sldId id="274" r:id="rId31"/>
    <p:sldId id="296" r:id="rId32"/>
    <p:sldId id="297" r:id="rId33"/>
    <p:sldId id="298" r:id="rId34"/>
    <p:sldId id="299" r:id="rId35"/>
    <p:sldId id="300" r:id="rId36"/>
    <p:sldId id="30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lsure, Rohan" initials="HR" lastIdx="1" clrIdx="0">
    <p:extLst>
      <p:ext uri="{19B8F6BF-5375-455C-9EA6-DF929625EA0E}">
        <p15:presenceInfo xmlns:p15="http://schemas.microsoft.com/office/powerpoint/2012/main" userId="Hulsure, Ro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74768" autoAdjust="0"/>
  </p:normalViewPr>
  <p:slideViewPr>
    <p:cSldViewPr snapToGrid="0">
      <p:cViewPr varScale="1">
        <p:scale>
          <a:sx n="86" d="100"/>
          <a:sy n="86" d="100"/>
        </p:scale>
        <p:origin x="734" y="58"/>
      </p:cViewPr>
      <p:guideLst/>
    </p:cSldViewPr>
  </p:slideViewPr>
  <p:outlineViewPr>
    <p:cViewPr>
      <p:scale>
        <a:sx n="33" d="100"/>
        <a:sy n="33" d="100"/>
      </p:scale>
      <p:origin x="0" y="-536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87FFA-1EEC-40B7-B534-238B724E7B39}" type="datetimeFigureOut">
              <a:rPr lang="en-IN" smtClean="0"/>
              <a:t>23-04-2019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FC125-CB9A-4F12-ADB5-1E4E445F4FD6}" type="slidenum">
              <a:rPr lang="en-IN" smtClean="0"/>
              <a:t>‹#›</a:t>
            </a:fld>
            <a:endParaRPr lang="en-IN"/>
          </a:p>
        </p:txBody>
      </p:sp>
    </p:spTree>
    <p:extLst>
      <p:ext uri="{BB962C8B-B14F-4D97-AF65-F5344CB8AC3E}">
        <p14:creationId xmlns:p14="http://schemas.microsoft.com/office/powerpoint/2010/main" val="3099893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56e4fde9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56e4fde9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global fluctuations</a:t>
            </a:r>
          </a:p>
        </p:txBody>
      </p:sp>
      <p:sp>
        <p:nvSpPr>
          <p:cNvPr id="4" name="Slide Number Placeholder 3"/>
          <p:cNvSpPr>
            <a:spLocks noGrp="1"/>
          </p:cNvSpPr>
          <p:nvPr>
            <p:ph type="sldNum" sz="quarter" idx="10"/>
          </p:nvPr>
        </p:nvSpPr>
        <p:spPr/>
        <p:txBody>
          <a:bodyPr/>
          <a:lstStyle/>
          <a:p>
            <a:fld id="{CC6FC125-CB9A-4F12-ADB5-1E4E445F4FD6}" type="slidenum">
              <a:rPr lang="en-IN" smtClean="0"/>
              <a:t>14</a:t>
            </a:fld>
            <a:endParaRPr lang="en-IN"/>
          </a:p>
        </p:txBody>
      </p:sp>
    </p:spTree>
    <p:extLst>
      <p:ext uri="{BB962C8B-B14F-4D97-AF65-F5344CB8AC3E}">
        <p14:creationId xmlns:p14="http://schemas.microsoft.com/office/powerpoint/2010/main" val="4030990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partitioning</a:t>
            </a:r>
            <a:r>
              <a:rPr lang="en-US" baseline="0" dirty="0"/>
              <a:t> and why its important for ADPG</a:t>
            </a:r>
            <a:endParaRPr lang="en-US" dirty="0"/>
          </a:p>
        </p:txBody>
      </p:sp>
      <p:sp>
        <p:nvSpPr>
          <p:cNvPr id="4" name="Slide Number Placeholder 3"/>
          <p:cNvSpPr>
            <a:spLocks noGrp="1"/>
          </p:cNvSpPr>
          <p:nvPr>
            <p:ph type="sldNum" sz="quarter" idx="10"/>
          </p:nvPr>
        </p:nvSpPr>
        <p:spPr/>
        <p:txBody>
          <a:bodyPr/>
          <a:lstStyle/>
          <a:p>
            <a:fld id="{CC6FC125-CB9A-4F12-ADB5-1E4E445F4FD6}" type="slidenum">
              <a:rPr lang="en-IN" smtClean="0"/>
              <a:t>4</a:t>
            </a:fld>
            <a:endParaRPr lang="en-IN"/>
          </a:p>
        </p:txBody>
      </p:sp>
    </p:spTree>
    <p:extLst>
      <p:ext uri="{BB962C8B-B14F-4D97-AF65-F5344CB8AC3E}">
        <p14:creationId xmlns:p14="http://schemas.microsoft.com/office/powerpoint/2010/main" val="3639681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Zoomed version of previous slide section</a:t>
            </a:r>
          </a:p>
          <a:p>
            <a:endParaRPr lang="en-US" dirty="0"/>
          </a:p>
        </p:txBody>
      </p:sp>
      <p:sp>
        <p:nvSpPr>
          <p:cNvPr id="4" name="Slide Number Placeholder 3"/>
          <p:cNvSpPr>
            <a:spLocks noGrp="1"/>
          </p:cNvSpPr>
          <p:nvPr>
            <p:ph type="sldNum" sz="quarter" idx="5"/>
          </p:nvPr>
        </p:nvSpPr>
        <p:spPr/>
        <p:txBody>
          <a:bodyPr/>
          <a:lstStyle/>
          <a:p>
            <a:fld id="{CC6FC125-CB9A-4F12-ADB5-1E4E445F4FD6}" type="slidenum">
              <a:rPr lang="en-IN" smtClean="0"/>
              <a:t>5</a:t>
            </a:fld>
            <a:endParaRPr lang="en-IN"/>
          </a:p>
        </p:txBody>
      </p:sp>
    </p:spTree>
    <p:extLst>
      <p:ext uri="{BB962C8B-B14F-4D97-AF65-F5344CB8AC3E}">
        <p14:creationId xmlns:p14="http://schemas.microsoft.com/office/powerpoint/2010/main" val="2606218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about IDPS in detail according to time we have</a:t>
            </a:r>
          </a:p>
          <a:p>
            <a:endParaRPr lang="en-US" dirty="0"/>
          </a:p>
        </p:txBody>
      </p:sp>
      <p:sp>
        <p:nvSpPr>
          <p:cNvPr id="4" name="Slide Number Placeholder 3"/>
          <p:cNvSpPr>
            <a:spLocks noGrp="1"/>
          </p:cNvSpPr>
          <p:nvPr>
            <p:ph type="sldNum" sz="quarter" idx="5"/>
          </p:nvPr>
        </p:nvSpPr>
        <p:spPr/>
        <p:txBody>
          <a:bodyPr/>
          <a:lstStyle/>
          <a:p>
            <a:fld id="{CC6FC125-CB9A-4F12-ADB5-1E4E445F4FD6}" type="slidenum">
              <a:rPr lang="en-IN" smtClean="0"/>
              <a:t>6</a:t>
            </a:fld>
            <a:endParaRPr lang="en-IN"/>
          </a:p>
        </p:txBody>
      </p:sp>
    </p:spTree>
    <p:extLst>
      <p:ext uri="{BB962C8B-B14F-4D97-AF65-F5344CB8AC3E}">
        <p14:creationId xmlns:p14="http://schemas.microsoft.com/office/powerpoint/2010/main" val="2464095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OBJECTIVE : Large, Fast and Cheap memory</a:t>
            </a:r>
          </a:p>
        </p:txBody>
      </p:sp>
      <p:sp>
        <p:nvSpPr>
          <p:cNvPr id="4" name="Slide Number Placeholder 3"/>
          <p:cNvSpPr>
            <a:spLocks noGrp="1"/>
          </p:cNvSpPr>
          <p:nvPr>
            <p:ph type="sldNum" sz="quarter" idx="5"/>
          </p:nvPr>
        </p:nvSpPr>
        <p:spPr/>
        <p:txBody>
          <a:bodyPr/>
          <a:lstStyle/>
          <a:p>
            <a:fld id="{CC6FC125-CB9A-4F12-ADB5-1E4E445F4FD6}" type="slidenum">
              <a:rPr lang="en-IN" smtClean="0"/>
              <a:t>7</a:t>
            </a:fld>
            <a:endParaRPr lang="en-IN"/>
          </a:p>
        </p:txBody>
      </p:sp>
    </p:spTree>
    <p:extLst>
      <p:ext uri="{BB962C8B-B14F-4D97-AF65-F5344CB8AC3E}">
        <p14:creationId xmlns:p14="http://schemas.microsoft.com/office/powerpoint/2010/main" val="3920398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program access a relatively small portion of address space at any instant of time,</a:t>
            </a:r>
          </a:p>
          <a:p>
            <a:r>
              <a:rPr lang="en-IN" dirty="0"/>
              <a:t>temporal (time) locality is something which is referenced has high probability to be referenced again soon,</a:t>
            </a:r>
          </a:p>
          <a:p>
            <a:r>
              <a:rPr lang="en-IN" dirty="0"/>
              <a:t>spatial (space) locality is something which is referenced, its close address are having high probability to referenced soon,</a:t>
            </a:r>
          </a:p>
          <a:p>
            <a:r>
              <a:rPr lang="en-IN" dirty="0"/>
              <a:t>and that is the key for hardware to rely on speed for last couple of years.</a:t>
            </a:r>
          </a:p>
          <a:p>
            <a:endParaRPr lang="en-IN" dirty="0"/>
          </a:p>
          <a:p>
            <a:r>
              <a:rPr lang="en-IN" dirty="0"/>
              <a:t>Cache are like hash table but the difference is that in hash table we can keep inserting keys so eventually it will grow big but here we have to replace those old keys with new one</a:t>
            </a:r>
          </a:p>
          <a:p>
            <a:r>
              <a:rPr lang="en-IN" dirty="0"/>
              <a:t>so we need some sort of mechanism which will map big address range to small cache memory that we have so we come up with the concept of set associativity or we can say that we</a:t>
            </a:r>
          </a:p>
          <a:p>
            <a:r>
              <a:rPr lang="en-IN" dirty="0"/>
              <a:t>partitions the cache. It helps in locality.</a:t>
            </a:r>
          </a:p>
        </p:txBody>
      </p:sp>
      <p:sp>
        <p:nvSpPr>
          <p:cNvPr id="4" name="Slide Number Placeholder 3"/>
          <p:cNvSpPr>
            <a:spLocks noGrp="1"/>
          </p:cNvSpPr>
          <p:nvPr>
            <p:ph type="sldNum" sz="quarter" idx="5"/>
          </p:nvPr>
        </p:nvSpPr>
        <p:spPr/>
        <p:txBody>
          <a:bodyPr/>
          <a:lstStyle/>
          <a:p>
            <a:fld id="{CC6FC125-CB9A-4F12-ADB5-1E4E445F4FD6}" type="slidenum">
              <a:rPr lang="en-IN" smtClean="0"/>
              <a:t>8</a:t>
            </a:fld>
            <a:endParaRPr lang="en-IN"/>
          </a:p>
        </p:txBody>
      </p:sp>
    </p:spTree>
    <p:extLst>
      <p:ext uri="{BB962C8B-B14F-4D97-AF65-F5344CB8AC3E}">
        <p14:creationId xmlns:p14="http://schemas.microsoft.com/office/powerpoint/2010/main" val="3217638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Things to consider that when there is incoming block with lower priority value then already present in set then that incoming block won’t be referred and instead without re-reference it get evicted.</a:t>
            </a:r>
          </a:p>
          <a:p>
            <a:endParaRPr lang="en-IN" dirty="0"/>
          </a:p>
          <a:p>
            <a:r>
              <a:rPr lang="en-IN" dirty="0"/>
              <a:t>Where are in situation like initial propriety of incoming block is higher than already present in the group then it supports temporal locality.</a:t>
            </a:r>
          </a:p>
        </p:txBody>
      </p:sp>
      <p:sp>
        <p:nvSpPr>
          <p:cNvPr id="4" name="Slide Number Placeholder 3"/>
          <p:cNvSpPr>
            <a:spLocks noGrp="1"/>
          </p:cNvSpPr>
          <p:nvPr>
            <p:ph type="sldNum" sz="quarter" idx="5"/>
          </p:nvPr>
        </p:nvSpPr>
        <p:spPr/>
        <p:txBody>
          <a:bodyPr/>
          <a:lstStyle/>
          <a:p>
            <a:fld id="{CC6FC125-CB9A-4F12-ADB5-1E4E445F4FD6}" type="slidenum">
              <a:rPr lang="en-IN" smtClean="0"/>
              <a:t>9</a:t>
            </a:fld>
            <a:endParaRPr lang="en-IN"/>
          </a:p>
        </p:txBody>
      </p:sp>
    </p:spTree>
    <p:extLst>
      <p:ext uri="{BB962C8B-B14F-4D97-AF65-F5344CB8AC3E}">
        <p14:creationId xmlns:p14="http://schemas.microsoft.com/office/powerpoint/2010/main" val="1209641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6FC125-CB9A-4F12-ADB5-1E4E445F4FD6}" type="slidenum">
              <a:rPr lang="en-IN" smtClean="0"/>
              <a:t>10</a:t>
            </a:fld>
            <a:endParaRPr lang="en-IN"/>
          </a:p>
        </p:txBody>
      </p:sp>
    </p:spTree>
    <p:extLst>
      <p:ext uri="{BB962C8B-B14F-4D97-AF65-F5344CB8AC3E}">
        <p14:creationId xmlns:p14="http://schemas.microsoft.com/office/powerpoint/2010/main" val="2838587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 about register mappings</a:t>
            </a:r>
          </a:p>
          <a:p>
            <a:endParaRPr lang="en-US" dirty="0"/>
          </a:p>
        </p:txBody>
      </p:sp>
      <p:sp>
        <p:nvSpPr>
          <p:cNvPr id="4" name="Slide Number Placeholder 3"/>
          <p:cNvSpPr>
            <a:spLocks noGrp="1"/>
          </p:cNvSpPr>
          <p:nvPr>
            <p:ph type="sldNum" sz="quarter" idx="5"/>
          </p:nvPr>
        </p:nvSpPr>
        <p:spPr/>
        <p:txBody>
          <a:bodyPr/>
          <a:lstStyle/>
          <a:p>
            <a:fld id="{CC6FC125-CB9A-4F12-ADB5-1E4E445F4FD6}" type="slidenum">
              <a:rPr lang="en-IN" smtClean="0"/>
              <a:t>13</a:t>
            </a:fld>
            <a:endParaRPr lang="en-IN"/>
          </a:p>
        </p:txBody>
      </p:sp>
    </p:spTree>
    <p:extLst>
      <p:ext uri="{BB962C8B-B14F-4D97-AF65-F5344CB8AC3E}">
        <p14:creationId xmlns:p14="http://schemas.microsoft.com/office/powerpoint/2010/main" val="3881707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3779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7115560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6037211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03333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1227489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85165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0922594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615812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46639195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4/23/2019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916366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4/23/2019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40330947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4679143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4/23/2019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0000000-1234-1234-1234-123412341234}" type="slidenum">
              <a:rPr lang="en" smtClean="0"/>
              <a:pPr/>
              <a:t>‹#›</a:t>
            </a:fld>
            <a:endParaRPr lang="e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8148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7"/>
          <p:cNvSpPr txBox="1">
            <a:spLocks noGrp="1"/>
          </p:cNvSpPr>
          <p:nvPr>
            <p:ph type="ctrTitle"/>
          </p:nvPr>
        </p:nvSpPr>
        <p:spPr>
          <a:prstGeom prst="rect">
            <a:avLst/>
          </a:prstGeom>
        </p:spPr>
        <p:txBody>
          <a:bodyPr spcFirstLastPara="1" wrap="square" lIns="121900" tIns="121900" rIns="121900" bIns="121900" anchor="b" anchorCtr="0">
            <a:noAutofit/>
          </a:bodyPr>
          <a:lstStyle/>
          <a:p>
            <a:r>
              <a:rPr lang="en" b="1" dirty="0"/>
              <a:t>ADPG</a:t>
            </a:r>
            <a:endParaRPr b="1" dirty="0"/>
          </a:p>
          <a:p>
            <a:pPr>
              <a:buSzPts val="1100"/>
            </a:pPr>
            <a:r>
              <a:rPr lang="en" sz="3733" b="1" dirty="0">
                <a:solidFill>
                  <a:schemeClr val="dk2"/>
                </a:solidFill>
              </a:rPr>
              <a:t>Adaptive Demotion Policy with Global fluctuations of Priority Values</a:t>
            </a:r>
            <a:endParaRPr b="1" dirty="0"/>
          </a:p>
        </p:txBody>
      </p:sp>
      <p:sp>
        <p:nvSpPr>
          <p:cNvPr id="149" name="Google Shape;149;p37"/>
          <p:cNvSpPr txBox="1">
            <a:spLocks noGrp="1"/>
          </p:cNvSpPr>
          <p:nvPr>
            <p:ph type="subTitle" idx="1"/>
          </p:nvPr>
        </p:nvSpPr>
        <p:spPr>
          <a:xfrm>
            <a:off x="202862" y="4142790"/>
            <a:ext cx="10967747" cy="2108719"/>
          </a:xfrm>
          <a:prstGeom prst="rect">
            <a:avLst/>
          </a:prstGeom>
        </p:spPr>
        <p:txBody>
          <a:bodyPr spcFirstLastPara="1" wrap="square" lIns="121900" tIns="121900" rIns="121900" bIns="121900" anchor="t" anchorCtr="0">
            <a:noAutofit/>
          </a:bodyPr>
          <a:lstStyle/>
          <a:p>
            <a:pPr marL="0" indent="0" algn="r">
              <a:buClr>
                <a:schemeClr val="dk1"/>
              </a:buClr>
              <a:buSzPts val="1100"/>
            </a:pPr>
            <a:r>
              <a:rPr lang="en" dirty="0"/>
              <a:t>Piyush Deshpande</a:t>
            </a:r>
            <a:endParaRPr dirty="0"/>
          </a:p>
          <a:p>
            <a:pPr marL="0" indent="0" algn="r"/>
            <a:r>
              <a:rPr lang="en" dirty="0"/>
              <a:t>Ranjan Raut</a:t>
            </a:r>
            <a:endParaRPr dirty="0"/>
          </a:p>
          <a:p>
            <a:pPr marL="0" indent="0" algn="r">
              <a:buClr>
                <a:schemeClr val="dk1"/>
              </a:buClr>
              <a:buSzPts val="1100"/>
            </a:pPr>
            <a:r>
              <a:rPr lang="en" dirty="0"/>
              <a:t>Rohan Hulsure</a:t>
            </a:r>
            <a:endParaRPr dirty="0"/>
          </a:p>
          <a:p>
            <a:pPr marL="0" indent="0" algn="r"/>
            <a:r>
              <a:rPr lang="en" dirty="0"/>
              <a:t>Vatsal Vador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CDB8-EE20-4659-811A-0D068654C34A}"/>
              </a:ext>
            </a:extLst>
          </p:cNvPr>
          <p:cNvSpPr>
            <a:spLocks noGrp="1"/>
          </p:cNvSpPr>
          <p:nvPr>
            <p:ph type="title"/>
          </p:nvPr>
        </p:nvSpPr>
        <p:spPr>
          <a:xfrm>
            <a:off x="1097280" y="880532"/>
            <a:ext cx="10058400" cy="856828"/>
          </a:xfrm>
        </p:spPr>
        <p:txBody>
          <a:bodyPr/>
          <a:lstStyle/>
          <a:p>
            <a:r>
              <a:rPr lang="en-IN" b="1" dirty="0">
                <a:solidFill>
                  <a:schemeClr val="tx1"/>
                </a:solidFill>
              </a:rPr>
              <a:t>Promotion Policy</a:t>
            </a:r>
          </a:p>
        </p:txBody>
      </p:sp>
      <p:sp>
        <p:nvSpPr>
          <p:cNvPr id="3" name="Content Placeholder 2">
            <a:extLst>
              <a:ext uri="{FF2B5EF4-FFF2-40B4-BE49-F238E27FC236}">
                <a16:creationId xmlns:a16="http://schemas.microsoft.com/office/drawing/2014/main" id="{A4F91D9E-E892-4CE7-BE3D-C06C0C11EAE5}"/>
              </a:ext>
            </a:extLst>
          </p:cNvPr>
          <p:cNvSpPr>
            <a:spLocks noGrp="1"/>
          </p:cNvSpPr>
          <p:nvPr>
            <p:ph idx="1"/>
          </p:nvPr>
        </p:nvSpPr>
        <p:spPr/>
        <p:txBody>
          <a:bodyPr>
            <a:normAutofit/>
          </a:bodyPr>
          <a:lstStyle/>
          <a:p>
            <a:pPr marL="465138" indent="-465138" algn="just">
              <a:lnSpc>
                <a:spcPct val="100000"/>
              </a:lnSpc>
              <a:buFont typeface="Wingdings" panose="05000000000000000000" pitchFamily="2" charset="2"/>
              <a:buChar char="q"/>
            </a:pPr>
            <a:r>
              <a:rPr lang="en-IN" sz="2400" dirty="0">
                <a:solidFill>
                  <a:schemeClr val="tx1"/>
                </a:solidFill>
              </a:rPr>
              <a:t>It cares to improve the priority of hit block when we get hot. </a:t>
            </a:r>
          </a:p>
          <a:p>
            <a:pPr marL="465138" indent="-465138" algn="just">
              <a:lnSpc>
                <a:spcPct val="100000"/>
              </a:lnSpc>
              <a:buFont typeface="Wingdings" panose="05000000000000000000" pitchFamily="2" charset="2"/>
              <a:buChar char="q"/>
            </a:pPr>
            <a:r>
              <a:rPr lang="en-IN" sz="2400" dirty="0">
                <a:solidFill>
                  <a:schemeClr val="tx1"/>
                </a:solidFill>
              </a:rPr>
              <a:t>Possible policies are Highest Priority  in which it will be set to highest priority in block  where for Frequently Priority it will increase the priority by one value.</a:t>
            </a:r>
          </a:p>
          <a:p>
            <a:pPr marL="465138" indent="-465138" algn="just">
              <a:lnSpc>
                <a:spcPct val="100000"/>
              </a:lnSpc>
              <a:buFont typeface="Wingdings" panose="05000000000000000000" pitchFamily="2" charset="2"/>
              <a:buChar char="q"/>
            </a:pPr>
            <a:r>
              <a:rPr lang="en-IN" sz="2400" dirty="0">
                <a:solidFill>
                  <a:schemeClr val="tx1"/>
                </a:solidFill>
              </a:rPr>
              <a:t> Code Snippet:</a:t>
            </a:r>
          </a:p>
        </p:txBody>
      </p:sp>
      <p:pic>
        <p:nvPicPr>
          <p:cNvPr id="7" name="Picture 6">
            <a:extLst>
              <a:ext uri="{FF2B5EF4-FFF2-40B4-BE49-F238E27FC236}">
                <a16:creationId xmlns:a16="http://schemas.microsoft.com/office/drawing/2014/main" id="{9F42AD8B-6AA4-410C-AC73-11096B5BE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4091518"/>
            <a:ext cx="10058400" cy="1885950"/>
          </a:xfrm>
          <a:prstGeom prst="rect">
            <a:avLst/>
          </a:prstGeom>
        </p:spPr>
      </p:pic>
    </p:spTree>
    <p:extLst>
      <p:ext uri="{BB962C8B-B14F-4D97-AF65-F5344CB8AC3E}">
        <p14:creationId xmlns:p14="http://schemas.microsoft.com/office/powerpoint/2010/main" val="314282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D6EFB-C007-4333-B9B4-B633EA5AB417}"/>
              </a:ext>
            </a:extLst>
          </p:cNvPr>
          <p:cNvSpPr>
            <a:spLocks noGrp="1"/>
          </p:cNvSpPr>
          <p:nvPr>
            <p:ph type="title"/>
          </p:nvPr>
        </p:nvSpPr>
        <p:spPr>
          <a:xfrm>
            <a:off x="1097280" y="848139"/>
            <a:ext cx="10058400" cy="889221"/>
          </a:xfrm>
        </p:spPr>
        <p:txBody>
          <a:bodyPr/>
          <a:lstStyle/>
          <a:p>
            <a:r>
              <a:rPr lang="en-IN" b="1" dirty="0">
                <a:solidFill>
                  <a:schemeClr val="tx1"/>
                </a:solidFill>
              </a:rPr>
              <a:t>Demotion Policy</a:t>
            </a:r>
          </a:p>
        </p:txBody>
      </p:sp>
      <p:sp>
        <p:nvSpPr>
          <p:cNvPr id="3" name="Content Placeholder 2">
            <a:extLst>
              <a:ext uri="{FF2B5EF4-FFF2-40B4-BE49-F238E27FC236}">
                <a16:creationId xmlns:a16="http://schemas.microsoft.com/office/drawing/2014/main" id="{C45C23E3-2A81-4CE2-896A-4842F9EE8E08}"/>
              </a:ext>
            </a:extLst>
          </p:cNvPr>
          <p:cNvSpPr>
            <a:spLocks noGrp="1"/>
          </p:cNvSpPr>
          <p:nvPr>
            <p:ph idx="1"/>
          </p:nvPr>
        </p:nvSpPr>
        <p:spPr>
          <a:xfrm>
            <a:off x="1152939" y="1845733"/>
            <a:ext cx="4943062" cy="4369391"/>
          </a:xfrm>
        </p:spPr>
        <p:txBody>
          <a:bodyPr>
            <a:noAutofit/>
          </a:bodyPr>
          <a:lstStyle/>
          <a:p>
            <a:pPr marL="465138" indent="-465138" algn="just">
              <a:lnSpc>
                <a:spcPct val="100000"/>
              </a:lnSpc>
              <a:buFont typeface="Wingdings" panose="05000000000000000000" pitchFamily="2" charset="2"/>
              <a:buChar char="q"/>
            </a:pPr>
            <a:r>
              <a:rPr lang="en-IN" sz="2400" dirty="0">
                <a:solidFill>
                  <a:schemeClr val="tx1"/>
                </a:solidFill>
              </a:rPr>
              <a:t>It decides how to reduce the priority of the blocks when the cache is accessed .</a:t>
            </a:r>
          </a:p>
          <a:p>
            <a:pPr marL="465138" indent="-465138" algn="just">
              <a:lnSpc>
                <a:spcPct val="100000"/>
              </a:lnSpc>
              <a:buFont typeface="Wingdings" panose="05000000000000000000" pitchFamily="2" charset="2"/>
              <a:buChar char="q"/>
            </a:pPr>
            <a:r>
              <a:rPr lang="en-IN" sz="2400" dirty="0">
                <a:solidFill>
                  <a:schemeClr val="tx1"/>
                </a:solidFill>
              </a:rPr>
              <a:t>Possible demotion policies we have are Half Of Average (HOA) and Average Policy for same where HOA will decrease the priority of all blocks by half of average of all priority values in set. And average policy will decrease priority values by average of all blocks  in set.</a:t>
            </a:r>
          </a:p>
          <a:p>
            <a:pPr marL="465138" indent="-465138" algn="just"/>
            <a:endParaRPr lang="en-IN" sz="2400" dirty="0">
              <a:solidFill>
                <a:schemeClr val="tx1"/>
              </a:solidFill>
            </a:endParaRPr>
          </a:p>
        </p:txBody>
      </p:sp>
      <p:pic>
        <p:nvPicPr>
          <p:cNvPr id="5" name="Picture 4">
            <a:extLst>
              <a:ext uri="{FF2B5EF4-FFF2-40B4-BE49-F238E27FC236}">
                <a16:creationId xmlns:a16="http://schemas.microsoft.com/office/drawing/2014/main" id="{63697D66-568B-4EBF-8122-9B4D2177F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914" y="1845733"/>
            <a:ext cx="4943061" cy="4369391"/>
          </a:xfrm>
          <a:prstGeom prst="rect">
            <a:avLst/>
          </a:prstGeom>
        </p:spPr>
      </p:pic>
    </p:spTree>
    <p:extLst>
      <p:ext uri="{BB962C8B-B14F-4D97-AF65-F5344CB8AC3E}">
        <p14:creationId xmlns:p14="http://schemas.microsoft.com/office/powerpoint/2010/main" val="3200694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EC17-11B2-4307-8925-6DBC587755AA}"/>
              </a:ext>
            </a:extLst>
          </p:cNvPr>
          <p:cNvSpPr>
            <a:spLocks noGrp="1"/>
          </p:cNvSpPr>
          <p:nvPr>
            <p:ph type="title"/>
          </p:nvPr>
        </p:nvSpPr>
        <p:spPr>
          <a:xfrm>
            <a:off x="1097280" y="874643"/>
            <a:ext cx="10058400" cy="862717"/>
          </a:xfrm>
        </p:spPr>
        <p:txBody>
          <a:bodyPr/>
          <a:lstStyle/>
          <a:p>
            <a:r>
              <a:rPr lang="en-IN" b="1" dirty="0">
                <a:solidFill>
                  <a:schemeClr val="tx1"/>
                </a:solidFill>
              </a:rPr>
              <a:t>Selection Policy</a:t>
            </a:r>
          </a:p>
        </p:txBody>
      </p:sp>
      <p:sp>
        <p:nvSpPr>
          <p:cNvPr id="3" name="Content Placeholder 2">
            <a:extLst>
              <a:ext uri="{FF2B5EF4-FFF2-40B4-BE49-F238E27FC236}">
                <a16:creationId xmlns:a16="http://schemas.microsoft.com/office/drawing/2014/main" id="{003AB1D0-7CD7-4973-BA6E-C1FB13E82949}"/>
              </a:ext>
            </a:extLst>
          </p:cNvPr>
          <p:cNvSpPr>
            <a:spLocks noGrp="1"/>
          </p:cNvSpPr>
          <p:nvPr>
            <p:ph idx="1"/>
          </p:nvPr>
        </p:nvSpPr>
        <p:spPr>
          <a:xfrm>
            <a:off x="1097280" y="1845734"/>
            <a:ext cx="4494628" cy="4023360"/>
          </a:xfrm>
        </p:spPr>
        <p:txBody>
          <a:bodyPr>
            <a:normAutofit/>
          </a:bodyPr>
          <a:lstStyle/>
          <a:p>
            <a:pPr marL="465138" indent="-465138" algn="just">
              <a:lnSpc>
                <a:spcPct val="100000"/>
              </a:lnSpc>
              <a:buFont typeface="Wingdings" panose="05000000000000000000" pitchFamily="2" charset="2"/>
              <a:buChar char="q"/>
            </a:pPr>
            <a:r>
              <a:rPr lang="en-IN" sz="2400" dirty="0">
                <a:solidFill>
                  <a:schemeClr val="tx1"/>
                </a:solidFill>
              </a:rPr>
              <a:t>This policy helps to select victim by selecting the block which has the smallest priority value.</a:t>
            </a:r>
          </a:p>
          <a:p>
            <a:pPr marL="465138" indent="-465138" algn="just">
              <a:lnSpc>
                <a:spcPct val="100000"/>
              </a:lnSpc>
              <a:buFont typeface="Wingdings" panose="05000000000000000000" pitchFamily="2" charset="2"/>
              <a:buChar char="q"/>
            </a:pPr>
            <a:r>
              <a:rPr lang="en-IN" sz="2400" dirty="0">
                <a:solidFill>
                  <a:schemeClr val="tx1"/>
                </a:solidFill>
              </a:rPr>
              <a:t>If multiple blocks have same minimum priority then either Left-side Selection Policy in which leftmost candidate or Random Selection Policy in which random candidate is selected is applicable.  </a:t>
            </a:r>
          </a:p>
        </p:txBody>
      </p:sp>
      <p:pic>
        <p:nvPicPr>
          <p:cNvPr id="10" name="Picture 9">
            <a:extLst>
              <a:ext uri="{FF2B5EF4-FFF2-40B4-BE49-F238E27FC236}">
                <a16:creationId xmlns:a16="http://schemas.microsoft.com/office/drawing/2014/main" id="{73D8F5C7-4378-4E79-AD59-AC0239927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4694" y="1845734"/>
            <a:ext cx="5390986" cy="4449049"/>
          </a:xfrm>
          <a:prstGeom prst="rect">
            <a:avLst/>
          </a:prstGeom>
        </p:spPr>
      </p:pic>
    </p:spTree>
    <p:extLst>
      <p:ext uri="{BB962C8B-B14F-4D97-AF65-F5344CB8AC3E}">
        <p14:creationId xmlns:p14="http://schemas.microsoft.com/office/powerpoint/2010/main" val="3727661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04889C-7F7B-44D4-B063-4969B5DF6CA2}"/>
              </a:ext>
            </a:extLst>
          </p:cNvPr>
          <p:cNvPicPr>
            <a:picLocks noChangeAspect="1"/>
          </p:cNvPicPr>
          <p:nvPr/>
        </p:nvPicPr>
        <p:blipFill>
          <a:blip r:embed="rId3"/>
          <a:stretch>
            <a:fillRect/>
          </a:stretch>
        </p:blipFill>
        <p:spPr>
          <a:xfrm>
            <a:off x="1097280" y="1864658"/>
            <a:ext cx="10058400" cy="4353261"/>
          </a:xfrm>
          <a:prstGeom prst="rect">
            <a:avLst/>
          </a:prstGeom>
        </p:spPr>
      </p:pic>
      <p:sp>
        <p:nvSpPr>
          <p:cNvPr id="2" name="Title 1">
            <a:extLst>
              <a:ext uri="{FF2B5EF4-FFF2-40B4-BE49-F238E27FC236}">
                <a16:creationId xmlns:a16="http://schemas.microsoft.com/office/drawing/2014/main" id="{A739F975-D2CE-412D-9421-CB902DDCDC1D}"/>
              </a:ext>
            </a:extLst>
          </p:cNvPr>
          <p:cNvSpPr>
            <a:spLocks noGrp="1"/>
          </p:cNvSpPr>
          <p:nvPr>
            <p:ph type="title"/>
          </p:nvPr>
        </p:nvSpPr>
        <p:spPr>
          <a:xfrm>
            <a:off x="1097280" y="858129"/>
            <a:ext cx="10058400" cy="879231"/>
          </a:xfrm>
        </p:spPr>
        <p:txBody>
          <a:bodyPr/>
          <a:lstStyle/>
          <a:p>
            <a:r>
              <a:rPr lang="en-US" b="1" dirty="0">
                <a:ln w="0"/>
                <a:solidFill>
                  <a:schemeClr val="tx1"/>
                </a:solidFill>
              </a:rPr>
              <a:t>Mapping GTR &amp; PTR</a:t>
            </a:r>
            <a:endParaRPr lang="en-US" b="1" dirty="0">
              <a:solidFill>
                <a:schemeClr val="tx1"/>
              </a:solidFill>
            </a:endParaRPr>
          </a:p>
        </p:txBody>
      </p:sp>
    </p:spTree>
    <p:extLst>
      <p:ext uri="{BB962C8B-B14F-4D97-AF65-F5344CB8AC3E}">
        <p14:creationId xmlns:p14="http://schemas.microsoft.com/office/powerpoint/2010/main" val="2611350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404;p72"/>
          <p:cNvPicPr preferRelativeResize="0"/>
          <p:nvPr/>
        </p:nvPicPr>
        <p:blipFill rotWithShape="1">
          <a:blip r:embed="rId3">
            <a:extLst>
              <a:ext uri="{28A0092B-C50C-407E-A947-70E740481C1C}">
                <a14:useLocalDpi xmlns:a14="http://schemas.microsoft.com/office/drawing/2010/main" val="0"/>
              </a:ext>
            </a:extLst>
          </a:blip>
          <a:srcRect l="5061" t="22026" r="5382" b="17758"/>
          <a:stretch/>
        </p:blipFill>
        <p:spPr>
          <a:xfrm>
            <a:off x="400050" y="1828800"/>
            <a:ext cx="11791950" cy="4457700"/>
          </a:xfrm>
          <a:prstGeom prst="rect">
            <a:avLst/>
          </a:prstGeom>
          <a:noFill/>
          <a:ln>
            <a:noFill/>
          </a:ln>
        </p:spPr>
      </p:pic>
      <p:sp>
        <p:nvSpPr>
          <p:cNvPr id="4" name="Oval 3"/>
          <p:cNvSpPr/>
          <p:nvPr/>
        </p:nvSpPr>
        <p:spPr>
          <a:xfrm>
            <a:off x="8174516" y="2467778"/>
            <a:ext cx="1112704" cy="111270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State 1</a:t>
            </a:r>
          </a:p>
        </p:txBody>
      </p:sp>
      <p:sp>
        <p:nvSpPr>
          <p:cNvPr id="5" name="Oval 4"/>
          <p:cNvSpPr/>
          <p:nvPr/>
        </p:nvSpPr>
        <p:spPr>
          <a:xfrm>
            <a:off x="10431137" y="2467778"/>
            <a:ext cx="1112704" cy="111270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State 2</a:t>
            </a:r>
          </a:p>
        </p:txBody>
      </p:sp>
      <p:sp>
        <p:nvSpPr>
          <p:cNvPr id="6" name="Oval 5"/>
          <p:cNvSpPr/>
          <p:nvPr/>
        </p:nvSpPr>
        <p:spPr>
          <a:xfrm>
            <a:off x="10431137" y="4360843"/>
            <a:ext cx="1112704" cy="111270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State 3</a:t>
            </a:r>
          </a:p>
        </p:txBody>
      </p:sp>
      <p:sp>
        <p:nvSpPr>
          <p:cNvPr id="7" name="Oval 6"/>
          <p:cNvSpPr/>
          <p:nvPr/>
        </p:nvSpPr>
        <p:spPr>
          <a:xfrm>
            <a:off x="8174516" y="4360843"/>
            <a:ext cx="1112704" cy="111270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State 4</a:t>
            </a:r>
          </a:p>
        </p:txBody>
      </p:sp>
      <p:sp>
        <p:nvSpPr>
          <p:cNvPr id="8" name="Title 1">
            <a:extLst>
              <a:ext uri="{FF2B5EF4-FFF2-40B4-BE49-F238E27FC236}">
                <a16:creationId xmlns:a16="http://schemas.microsoft.com/office/drawing/2014/main" id="{7620273F-320A-486A-A141-E10C970BB7AF}"/>
              </a:ext>
            </a:extLst>
          </p:cNvPr>
          <p:cNvSpPr txBox="1">
            <a:spLocks/>
          </p:cNvSpPr>
          <p:nvPr/>
        </p:nvSpPr>
        <p:spPr>
          <a:xfrm>
            <a:off x="1097280" y="821635"/>
            <a:ext cx="10058400" cy="915725"/>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ln w="0"/>
              </a:rPr>
              <a:t>Global Fluctuations</a:t>
            </a:r>
            <a:endParaRPr lang="en-US" b="1" dirty="0"/>
          </a:p>
        </p:txBody>
      </p:sp>
    </p:spTree>
    <p:extLst>
      <p:ext uri="{BB962C8B-B14F-4D97-AF65-F5344CB8AC3E}">
        <p14:creationId xmlns:p14="http://schemas.microsoft.com/office/powerpoint/2010/main" val="66811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solidFill>
                  <a:schemeClr val="tx1"/>
                </a:solidFill>
              </a:rPr>
              <a:t>Implementation</a:t>
            </a:r>
          </a:p>
        </p:txBody>
      </p:sp>
    </p:spTree>
    <p:extLst>
      <p:ext uri="{BB962C8B-B14F-4D97-AF65-F5344CB8AC3E}">
        <p14:creationId xmlns:p14="http://schemas.microsoft.com/office/powerpoint/2010/main" val="2921440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97280" y="737937"/>
            <a:ext cx="10058400" cy="999423"/>
          </a:xfrm>
        </p:spPr>
        <p:txBody>
          <a:bodyPr/>
          <a:lstStyle/>
          <a:p>
            <a:r>
              <a:rPr lang="en-US" b="1" dirty="0">
                <a:solidFill>
                  <a:schemeClr val="tx1"/>
                </a:solidFill>
              </a:rPr>
              <a:t>Environment Setup</a:t>
            </a:r>
          </a:p>
        </p:txBody>
      </p:sp>
      <p:sp>
        <p:nvSpPr>
          <p:cNvPr id="7" name="Content Placeholder 6"/>
          <p:cNvSpPr>
            <a:spLocks noGrp="1"/>
          </p:cNvSpPr>
          <p:nvPr>
            <p:ph idx="1"/>
          </p:nvPr>
        </p:nvSpPr>
        <p:spPr>
          <a:xfrm>
            <a:off x="1097280" y="1845734"/>
            <a:ext cx="10058400" cy="4023360"/>
          </a:xfrm>
        </p:spPr>
        <p:txBody>
          <a:bodyPr>
            <a:normAutofit/>
          </a:bodyPr>
          <a:lstStyle/>
          <a:p>
            <a:pPr marL="457200" indent="-457200">
              <a:lnSpc>
                <a:spcPct val="150000"/>
              </a:lnSpc>
              <a:spcBef>
                <a:spcPts val="1000"/>
              </a:spcBef>
              <a:spcAft>
                <a:spcPts val="0"/>
              </a:spcAft>
              <a:buClr>
                <a:schemeClr val="dk1"/>
              </a:buClr>
              <a:buSzPts val="2400"/>
              <a:buFont typeface="Calibri" panose="020F0502020204030204" pitchFamily="34" charset="0"/>
              <a:buChar char="❏"/>
            </a:pPr>
            <a:r>
              <a:rPr lang="en-IN" sz="2400" dirty="0">
                <a:solidFill>
                  <a:schemeClr val="dk1"/>
                </a:solidFill>
              </a:rPr>
              <a:t>GEM5 provides system-level architecture. Simulation helps to analyse real-time performance.</a:t>
            </a:r>
          </a:p>
          <a:p>
            <a:pPr marL="457200" indent="-457200">
              <a:lnSpc>
                <a:spcPct val="150000"/>
              </a:lnSpc>
              <a:spcBef>
                <a:spcPts val="0"/>
              </a:spcBef>
              <a:spcAft>
                <a:spcPts val="0"/>
              </a:spcAft>
              <a:buClr>
                <a:schemeClr val="dk1"/>
              </a:buClr>
              <a:buSzPts val="2400"/>
              <a:buFont typeface="Calibri" panose="020F0502020204030204" pitchFamily="34" charset="0"/>
              <a:buChar char="❏"/>
            </a:pPr>
            <a:r>
              <a:rPr lang="en-IN" sz="2400" dirty="0">
                <a:solidFill>
                  <a:schemeClr val="dk1"/>
                </a:solidFill>
              </a:rPr>
              <a:t>RUBY memory module used.</a:t>
            </a:r>
          </a:p>
          <a:p>
            <a:pPr marL="457200" indent="-457200">
              <a:lnSpc>
                <a:spcPct val="150000"/>
              </a:lnSpc>
              <a:spcBef>
                <a:spcPts val="0"/>
              </a:spcBef>
              <a:spcAft>
                <a:spcPts val="0"/>
              </a:spcAft>
              <a:buClr>
                <a:schemeClr val="dk1"/>
              </a:buClr>
              <a:buSzPts val="2400"/>
              <a:buFont typeface="Calibri" panose="020F0502020204030204" pitchFamily="34" charset="0"/>
              <a:buChar char="❏"/>
            </a:pPr>
            <a:r>
              <a:rPr lang="en-IN" sz="2400" dirty="0">
                <a:solidFill>
                  <a:schemeClr val="dk1"/>
                </a:solidFill>
              </a:rPr>
              <a:t>Protocol used: MESI_THREE_LEVEL.</a:t>
            </a:r>
          </a:p>
          <a:p>
            <a:pPr marL="457200" indent="-457200">
              <a:lnSpc>
                <a:spcPct val="150000"/>
              </a:lnSpc>
              <a:spcBef>
                <a:spcPts val="0"/>
              </a:spcBef>
              <a:spcAft>
                <a:spcPts val="0"/>
              </a:spcAft>
              <a:buClr>
                <a:schemeClr val="dk1"/>
              </a:buClr>
              <a:buSzPts val="2400"/>
              <a:buFont typeface="Calibri" panose="020F0502020204030204" pitchFamily="34" charset="0"/>
              <a:buChar char="❏"/>
            </a:pPr>
            <a:r>
              <a:rPr lang="en-IN" sz="2400" dirty="0">
                <a:solidFill>
                  <a:schemeClr val="dk1"/>
                </a:solidFill>
              </a:rPr>
              <a:t>Architecture : X86</a:t>
            </a:r>
          </a:p>
          <a:p>
            <a:pPr marL="457200" indent="-457200">
              <a:lnSpc>
                <a:spcPct val="150000"/>
              </a:lnSpc>
              <a:spcBef>
                <a:spcPts val="0"/>
              </a:spcBef>
              <a:spcAft>
                <a:spcPts val="0"/>
              </a:spcAft>
              <a:buClr>
                <a:schemeClr val="dk1"/>
              </a:buClr>
              <a:buSzPts val="2400"/>
              <a:buFont typeface="Calibri" panose="020F0502020204030204" pitchFamily="34" charset="0"/>
              <a:buChar char="❏"/>
            </a:pPr>
            <a:r>
              <a:rPr lang="en-IN" sz="2400" dirty="0">
                <a:solidFill>
                  <a:schemeClr val="dk1"/>
                </a:solidFill>
              </a:rPr>
              <a:t>Output Dir : gem5/m5out/stats.txt</a:t>
            </a:r>
          </a:p>
          <a:p>
            <a:pPr marL="457200" indent="-457200">
              <a:lnSpc>
                <a:spcPct val="150000"/>
              </a:lnSpc>
              <a:spcBef>
                <a:spcPts val="0"/>
              </a:spcBef>
              <a:spcAft>
                <a:spcPts val="0"/>
              </a:spcAft>
              <a:buClr>
                <a:schemeClr val="dk1"/>
              </a:buClr>
              <a:buSzPts val="2400"/>
              <a:buFont typeface="Calibri" panose="020F0502020204030204" pitchFamily="34" charset="0"/>
              <a:buChar char="❏"/>
            </a:pPr>
            <a:r>
              <a:rPr lang="en-IN" sz="2400" dirty="0">
                <a:solidFill>
                  <a:schemeClr val="dk1"/>
                </a:solidFill>
              </a:rPr>
              <a:t>Integrated Spec CPU 2017 with GEM5 for benchmarking.</a:t>
            </a:r>
          </a:p>
        </p:txBody>
      </p:sp>
    </p:spTree>
    <p:extLst>
      <p:ext uri="{BB962C8B-B14F-4D97-AF65-F5344CB8AC3E}">
        <p14:creationId xmlns:p14="http://schemas.microsoft.com/office/powerpoint/2010/main" val="364949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97280" y="855654"/>
            <a:ext cx="10058400" cy="881706"/>
          </a:xfrm>
        </p:spPr>
        <p:txBody>
          <a:bodyPr/>
          <a:lstStyle/>
          <a:p>
            <a:r>
              <a:rPr lang="en-US" b="1" dirty="0">
                <a:solidFill>
                  <a:schemeClr val="tx1"/>
                </a:solidFill>
              </a:rPr>
              <a:t>Environment Setup: Config</a:t>
            </a:r>
          </a:p>
        </p:txBody>
      </p:sp>
      <p:sp>
        <p:nvSpPr>
          <p:cNvPr id="7" name="Content Placeholder 6"/>
          <p:cNvSpPr>
            <a:spLocks noGrp="1"/>
          </p:cNvSpPr>
          <p:nvPr>
            <p:ph idx="1"/>
          </p:nvPr>
        </p:nvSpPr>
        <p:spPr/>
        <p:txBody>
          <a:bodyPr>
            <a:normAutofit/>
          </a:bodyPr>
          <a:lstStyle/>
          <a:p>
            <a:pPr marL="465138" indent="-465138">
              <a:lnSpc>
                <a:spcPct val="115000"/>
              </a:lnSpc>
              <a:spcBef>
                <a:spcPts val="1000"/>
              </a:spcBef>
              <a:spcAft>
                <a:spcPts val="0"/>
              </a:spcAft>
              <a:buClr>
                <a:schemeClr val="dk1"/>
              </a:buClr>
              <a:buSzPts val="2400"/>
              <a:buFont typeface="Wingdings" panose="05000000000000000000" pitchFamily="2" charset="2"/>
              <a:buChar char="q"/>
            </a:pPr>
            <a:r>
              <a:rPr lang="en-IN" sz="2400" dirty="0">
                <a:solidFill>
                  <a:schemeClr val="dk1"/>
                </a:solidFill>
              </a:rPr>
              <a:t>Cache Parameters Used</a:t>
            </a:r>
          </a:p>
          <a:p>
            <a:pPr marL="76200" indent="0">
              <a:lnSpc>
                <a:spcPct val="115000"/>
              </a:lnSpc>
              <a:spcBef>
                <a:spcPts val="1000"/>
              </a:spcBef>
              <a:spcAft>
                <a:spcPts val="0"/>
              </a:spcAft>
              <a:buClr>
                <a:schemeClr val="dk1"/>
              </a:buClr>
              <a:buSzPts val="2400"/>
              <a:buNone/>
            </a:pPr>
            <a:endParaRPr lang="en-IN" sz="2400" dirty="0">
              <a:solidFill>
                <a:schemeClr val="dk1"/>
              </a:solidFill>
            </a:endParaRPr>
          </a:p>
        </p:txBody>
      </p:sp>
      <p:graphicFrame>
        <p:nvGraphicFramePr>
          <p:cNvPr id="2" name="Table 1">
            <a:extLst>
              <a:ext uri="{FF2B5EF4-FFF2-40B4-BE49-F238E27FC236}">
                <a16:creationId xmlns:a16="http://schemas.microsoft.com/office/drawing/2014/main" id="{13A0204D-ECF4-402A-B27F-D6EC12261E7C}"/>
              </a:ext>
            </a:extLst>
          </p:cNvPr>
          <p:cNvGraphicFramePr>
            <a:graphicFrameLocks noGrp="1"/>
          </p:cNvGraphicFramePr>
          <p:nvPr>
            <p:extLst>
              <p:ext uri="{D42A27DB-BD31-4B8C-83A1-F6EECF244321}">
                <p14:modId xmlns:p14="http://schemas.microsoft.com/office/powerpoint/2010/main" val="2800729340"/>
              </p:ext>
            </p:extLst>
          </p:nvPr>
        </p:nvGraphicFramePr>
        <p:xfrm>
          <a:off x="1620253" y="2653973"/>
          <a:ext cx="9224208" cy="2712330"/>
        </p:xfrm>
        <a:graphic>
          <a:graphicData uri="http://schemas.openxmlformats.org/drawingml/2006/table">
            <a:tbl>
              <a:tblPr firstRow="1" bandRow="1">
                <a:tableStyleId>{5C22544A-7EE6-4342-B048-85BDC9FD1C3A}</a:tableStyleId>
              </a:tblPr>
              <a:tblGrid>
                <a:gridCol w="3074736">
                  <a:extLst>
                    <a:ext uri="{9D8B030D-6E8A-4147-A177-3AD203B41FA5}">
                      <a16:colId xmlns:a16="http://schemas.microsoft.com/office/drawing/2014/main" val="2929042945"/>
                    </a:ext>
                  </a:extLst>
                </a:gridCol>
                <a:gridCol w="3074736">
                  <a:extLst>
                    <a:ext uri="{9D8B030D-6E8A-4147-A177-3AD203B41FA5}">
                      <a16:colId xmlns:a16="http://schemas.microsoft.com/office/drawing/2014/main" val="2333432002"/>
                    </a:ext>
                  </a:extLst>
                </a:gridCol>
                <a:gridCol w="3074736">
                  <a:extLst>
                    <a:ext uri="{9D8B030D-6E8A-4147-A177-3AD203B41FA5}">
                      <a16:colId xmlns:a16="http://schemas.microsoft.com/office/drawing/2014/main" val="36308334"/>
                    </a:ext>
                  </a:extLst>
                </a:gridCol>
              </a:tblGrid>
              <a:tr h="452055">
                <a:tc>
                  <a:txBody>
                    <a:bodyPr/>
                    <a:lstStyle/>
                    <a:p>
                      <a:r>
                        <a:rPr lang="en-IN" dirty="0"/>
                        <a:t>Cache Level</a:t>
                      </a:r>
                    </a:p>
                  </a:txBody>
                  <a:tcPr/>
                </a:tc>
                <a:tc>
                  <a:txBody>
                    <a:bodyPr/>
                    <a:lstStyle/>
                    <a:p>
                      <a:r>
                        <a:rPr lang="en-IN" dirty="0"/>
                        <a:t>Size</a:t>
                      </a:r>
                    </a:p>
                  </a:txBody>
                  <a:tcPr/>
                </a:tc>
                <a:tc>
                  <a:txBody>
                    <a:bodyPr/>
                    <a:lstStyle/>
                    <a:p>
                      <a:r>
                        <a:rPr lang="en-IN" dirty="0"/>
                        <a:t>Assoc.</a:t>
                      </a:r>
                    </a:p>
                  </a:txBody>
                  <a:tcPr/>
                </a:tc>
                <a:extLst>
                  <a:ext uri="{0D108BD9-81ED-4DB2-BD59-A6C34878D82A}">
                    <a16:rowId xmlns:a16="http://schemas.microsoft.com/office/drawing/2014/main" val="1963917625"/>
                  </a:ext>
                </a:extLst>
              </a:tr>
              <a:tr h="452055">
                <a:tc>
                  <a:txBody>
                    <a:bodyPr/>
                    <a:lstStyle/>
                    <a:p>
                      <a:r>
                        <a:rPr lang="en-IN" dirty="0"/>
                        <a:t>L1I</a:t>
                      </a:r>
                    </a:p>
                  </a:txBody>
                  <a:tcPr/>
                </a:tc>
                <a:tc>
                  <a:txBody>
                    <a:bodyPr/>
                    <a:lstStyle/>
                    <a:p>
                      <a:r>
                        <a:rPr lang="en-IN" dirty="0"/>
                        <a:t>32Kb</a:t>
                      </a:r>
                    </a:p>
                  </a:txBody>
                  <a:tcPr/>
                </a:tc>
                <a:tc>
                  <a:txBody>
                    <a:bodyPr/>
                    <a:lstStyle/>
                    <a:p>
                      <a:r>
                        <a:rPr lang="en-IN" dirty="0"/>
                        <a:t>8</a:t>
                      </a:r>
                    </a:p>
                  </a:txBody>
                  <a:tcPr/>
                </a:tc>
                <a:extLst>
                  <a:ext uri="{0D108BD9-81ED-4DB2-BD59-A6C34878D82A}">
                    <a16:rowId xmlns:a16="http://schemas.microsoft.com/office/drawing/2014/main" val="923274582"/>
                  </a:ext>
                </a:extLst>
              </a:tr>
              <a:tr h="452055">
                <a:tc>
                  <a:txBody>
                    <a:bodyPr/>
                    <a:lstStyle/>
                    <a:p>
                      <a:r>
                        <a:rPr lang="en-IN" dirty="0"/>
                        <a:t>L1D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32Kb</a:t>
                      </a:r>
                    </a:p>
                  </a:txBody>
                  <a:tcPr/>
                </a:tc>
                <a:tc>
                  <a:txBody>
                    <a:bodyPr/>
                    <a:lstStyle/>
                    <a:p>
                      <a:r>
                        <a:rPr lang="en-IN" dirty="0"/>
                        <a:t>8</a:t>
                      </a:r>
                    </a:p>
                  </a:txBody>
                  <a:tcPr/>
                </a:tc>
                <a:extLst>
                  <a:ext uri="{0D108BD9-81ED-4DB2-BD59-A6C34878D82A}">
                    <a16:rowId xmlns:a16="http://schemas.microsoft.com/office/drawing/2014/main" val="3579256161"/>
                  </a:ext>
                </a:extLst>
              </a:tr>
              <a:tr h="452055">
                <a:tc>
                  <a:txBody>
                    <a:bodyPr/>
                    <a:lstStyle/>
                    <a:p>
                      <a:r>
                        <a:rPr lang="en-IN" dirty="0"/>
                        <a:t>L2</a:t>
                      </a:r>
                    </a:p>
                  </a:txBody>
                  <a:tcPr/>
                </a:tc>
                <a:tc>
                  <a:txBody>
                    <a:bodyPr/>
                    <a:lstStyle/>
                    <a:p>
                      <a:r>
                        <a:rPr lang="en-IN" dirty="0"/>
                        <a:t>256Kb</a:t>
                      </a:r>
                    </a:p>
                  </a:txBody>
                  <a:tcPr/>
                </a:tc>
                <a:tc>
                  <a:txBody>
                    <a:bodyPr/>
                    <a:lstStyle/>
                    <a:p>
                      <a:r>
                        <a:rPr lang="en-IN" dirty="0"/>
                        <a:t>8</a:t>
                      </a:r>
                    </a:p>
                  </a:txBody>
                  <a:tcPr/>
                </a:tc>
                <a:extLst>
                  <a:ext uri="{0D108BD9-81ED-4DB2-BD59-A6C34878D82A}">
                    <a16:rowId xmlns:a16="http://schemas.microsoft.com/office/drawing/2014/main" val="3326102612"/>
                  </a:ext>
                </a:extLst>
              </a:tr>
              <a:tr h="452055">
                <a:tc>
                  <a:txBody>
                    <a:bodyPr/>
                    <a:lstStyle/>
                    <a:p>
                      <a:r>
                        <a:rPr lang="en-IN" dirty="0"/>
                        <a:t>L3</a:t>
                      </a:r>
                    </a:p>
                  </a:txBody>
                  <a:tcPr/>
                </a:tc>
                <a:tc>
                  <a:txBody>
                    <a:bodyPr/>
                    <a:lstStyle/>
                    <a:p>
                      <a:r>
                        <a:rPr lang="en-IN" dirty="0"/>
                        <a:t>2MB</a:t>
                      </a:r>
                    </a:p>
                  </a:txBody>
                  <a:tcPr/>
                </a:tc>
                <a:tc>
                  <a:txBody>
                    <a:bodyPr/>
                    <a:lstStyle/>
                    <a:p>
                      <a:r>
                        <a:rPr lang="en-IN" dirty="0"/>
                        <a:t>16</a:t>
                      </a:r>
                    </a:p>
                  </a:txBody>
                  <a:tcPr/>
                </a:tc>
                <a:extLst>
                  <a:ext uri="{0D108BD9-81ED-4DB2-BD59-A6C34878D82A}">
                    <a16:rowId xmlns:a16="http://schemas.microsoft.com/office/drawing/2014/main" val="586171258"/>
                  </a:ext>
                </a:extLst>
              </a:tr>
              <a:tr h="452055">
                <a:tc>
                  <a:txBody>
                    <a:bodyPr/>
                    <a:lstStyle/>
                    <a:p>
                      <a:r>
                        <a:rPr lang="en-IN" dirty="0"/>
                        <a:t>Main Memory</a:t>
                      </a:r>
                    </a:p>
                  </a:txBody>
                  <a:tcPr/>
                </a:tc>
                <a:tc>
                  <a:txBody>
                    <a:bodyPr/>
                    <a:lstStyle/>
                    <a:p>
                      <a:r>
                        <a:rPr lang="en-IN" dirty="0"/>
                        <a:t>4GB</a:t>
                      </a:r>
                    </a:p>
                  </a:txBody>
                  <a:tcPr/>
                </a:tc>
                <a:tc>
                  <a:txBody>
                    <a:bodyPr/>
                    <a:lstStyle/>
                    <a:p>
                      <a:r>
                        <a:rPr lang="en-IN" dirty="0"/>
                        <a:t>-</a:t>
                      </a:r>
                    </a:p>
                  </a:txBody>
                  <a:tcPr/>
                </a:tc>
                <a:extLst>
                  <a:ext uri="{0D108BD9-81ED-4DB2-BD59-A6C34878D82A}">
                    <a16:rowId xmlns:a16="http://schemas.microsoft.com/office/drawing/2014/main" val="2818081075"/>
                  </a:ext>
                </a:extLst>
              </a:tr>
            </a:tbl>
          </a:graphicData>
        </a:graphic>
      </p:graphicFrame>
      <p:sp>
        <p:nvSpPr>
          <p:cNvPr id="3" name="TextBox 2">
            <a:extLst>
              <a:ext uri="{FF2B5EF4-FFF2-40B4-BE49-F238E27FC236}">
                <a16:creationId xmlns:a16="http://schemas.microsoft.com/office/drawing/2014/main" id="{CB9D5E29-0148-4291-8F51-2B537FD600C4}"/>
              </a:ext>
            </a:extLst>
          </p:cNvPr>
          <p:cNvSpPr txBox="1"/>
          <p:nvPr/>
        </p:nvSpPr>
        <p:spPr>
          <a:xfrm>
            <a:off x="4356357" y="5452668"/>
            <a:ext cx="3479285" cy="461665"/>
          </a:xfrm>
          <a:prstGeom prst="rect">
            <a:avLst/>
          </a:prstGeom>
          <a:noFill/>
        </p:spPr>
        <p:txBody>
          <a:bodyPr wrap="square" rtlCol="0">
            <a:spAutoFit/>
          </a:bodyPr>
          <a:lstStyle/>
          <a:p>
            <a:r>
              <a:rPr lang="en-IN" sz="2400" dirty="0"/>
              <a:t>Table 1: Cache Parameters</a:t>
            </a:r>
          </a:p>
        </p:txBody>
      </p:sp>
    </p:spTree>
    <p:extLst>
      <p:ext uri="{BB962C8B-B14F-4D97-AF65-F5344CB8AC3E}">
        <p14:creationId xmlns:p14="http://schemas.microsoft.com/office/powerpoint/2010/main" val="1805876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00100"/>
            <a:ext cx="10058400" cy="937260"/>
          </a:xfrm>
        </p:spPr>
        <p:txBody>
          <a:bodyPr/>
          <a:lstStyle/>
          <a:p>
            <a:r>
              <a:rPr lang="en-US" b="1" dirty="0">
                <a:solidFill>
                  <a:schemeClr val="tx1"/>
                </a:solidFill>
              </a:rPr>
              <a:t>Benchmark Results</a:t>
            </a:r>
          </a:p>
        </p:txBody>
      </p:sp>
      <p:pic>
        <p:nvPicPr>
          <p:cNvPr id="4" name="Google Shape;102;p21">
            <a:extLst>
              <a:ext uri="{FF2B5EF4-FFF2-40B4-BE49-F238E27FC236}">
                <a16:creationId xmlns:a16="http://schemas.microsoft.com/office/drawing/2014/main" id="{3322616E-B573-46D9-A495-4BEED83CD7D5}"/>
              </a:ext>
            </a:extLst>
          </p:cNvPr>
          <p:cNvPicPr preferRelativeResize="0"/>
          <p:nvPr/>
        </p:nvPicPr>
        <p:blipFill>
          <a:blip r:embed="rId2">
            <a:alphaModFix/>
          </a:blip>
          <a:stretch>
            <a:fillRect/>
          </a:stretch>
        </p:blipFill>
        <p:spPr>
          <a:xfrm>
            <a:off x="1097280" y="1864550"/>
            <a:ext cx="5207266" cy="4320540"/>
          </a:xfrm>
          <a:prstGeom prst="rect">
            <a:avLst/>
          </a:prstGeom>
          <a:noFill/>
          <a:ln>
            <a:noFill/>
          </a:ln>
        </p:spPr>
      </p:pic>
      <p:pic>
        <p:nvPicPr>
          <p:cNvPr id="5" name="Google Shape;103;p21">
            <a:extLst>
              <a:ext uri="{FF2B5EF4-FFF2-40B4-BE49-F238E27FC236}">
                <a16:creationId xmlns:a16="http://schemas.microsoft.com/office/drawing/2014/main" id="{3B34A16C-3994-4D20-B54F-0055135EC3CE}"/>
              </a:ext>
            </a:extLst>
          </p:cNvPr>
          <p:cNvPicPr preferRelativeResize="0"/>
          <p:nvPr/>
        </p:nvPicPr>
        <p:blipFill>
          <a:blip r:embed="rId3">
            <a:alphaModFix/>
          </a:blip>
          <a:stretch>
            <a:fillRect/>
          </a:stretch>
        </p:blipFill>
        <p:spPr>
          <a:xfrm>
            <a:off x="6304546" y="1864550"/>
            <a:ext cx="4851133" cy="4320540"/>
          </a:xfrm>
          <a:prstGeom prst="rect">
            <a:avLst/>
          </a:prstGeom>
          <a:noFill/>
          <a:ln>
            <a:noFill/>
          </a:ln>
        </p:spPr>
      </p:pic>
    </p:spTree>
    <p:extLst>
      <p:ext uri="{BB962C8B-B14F-4D97-AF65-F5344CB8AC3E}">
        <p14:creationId xmlns:p14="http://schemas.microsoft.com/office/powerpoint/2010/main" val="129371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p:tgtEl>
                                          <p:spTgt spid="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p:tgtEl>
                                          <p:spTgt spid="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85944"/>
            <a:ext cx="10058400" cy="851416"/>
          </a:xfrm>
        </p:spPr>
        <p:txBody>
          <a:bodyPr/>
          <a:lstStyle/>
          <a:p>
            <a:r>
              <a:rPr lang="en-US" b="1" dirty="0">
                <a:solidFill>
                  <a:schemeClr val="tx1"/>
                </a:solidFill>
              </a:rPr>
              <a:t>Benchmark Results</a:t>
            </a:r>
          </a:p>
        </p:txBody>
      </p:sp>
      <p:pic>
        <p:nvPicPr>
          <p:cNvPr id="6" name="Google Shape;109;p22">
            <a:extLst>
              <a:ext uri="{FF2B5EF4-FFF2-40B4-BE49-F238E27FC236}">
                <a16:creationId xmlns:a16="http://schemas.microsoft.com/office/drawing/2014/main" id="{2201069A-B1BB-44D4-B5A3-8953C4F48E01}"/>
              </a:ext>
            </a:extLst>
          </p:cNvPr>
          <p:cNvPicPr preferRelativeResize="0"/>
          <p:nvPr/>
        </p:nvPicPr>
        <p:blipFill>
          <a:blip r:embed="rId2">
            <a:alphaModFix/>
          </a:blip>
          <a:stretch>
            <a:fillRect/>
          </a:stretch>
        </p:blipFill>
        <p:spPr>
          <a:xfrm>
            <a:off x="1097280" y="1892731"/>
            <a:ext cx="5279220" cy="4299522"/>
          </a:xfrm>
          <a:prstGeom prst="rect">
            <a:avLst/>
          </a:prstGeom>
          <a:noFill/>
          <a:ln>
            <a:noFill/>
          </a:ln>
        </p:spPr>
      </p:pic>
      <p:pic>
        <p:nvPicPr>
          <p:cNvPr id="7" name="Google Shape;110;p22">
            <a:extLst>
              <a:ext uri="{FF2B5EF4-FFF2-40B4-BE49-F238E27FC236}">
                <a16:creationId xmlns:a16="http://schemas.microsoft.com/office/drawing/2014/main" id="{777B8C40-94EC-4501-A97D-6687E69A77FF}"/>
              </a:ext>
            </a:extLst>
          </p:cNvPr>
          <p:cNvPicPr preferRelativeResize="0"/>
          <p:nvPr/>
        </p:nvPicPr>
        <p:blipFill>
          <a:blip r:embed="rId3">
            <a:alphaModFix/>
          </a:blip>
          <a:stretch>
            <a:fillRect/>
          </a:stretch>
        </p:blipFill>
        <p:spPr>
          <a:xfrm>
            <a:off x="6376500" y="1892731"/>
            <a:ext cx="4779180" cy="4299522"/>
          </a:xfrm>
          <a:prstGeom prst="rect">
            <a:avLst/>
          </a:prstGeom>
          <a:noFill/>
          <a:ln>
            <a:noFill/>
          </a:ln>
        </p:spPr>
      </p:pic>
    </p:spTree>
    <p:extLst>
      <p:ext uri="{BB962C8B-B14F-4D97-AF65-F5344CB8AC3E}">
        <p14:creationId xmlns:p14="http://schemas.microsoft.com/office/powerpoint/2010/main" val="371489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p:tgtEl>
                                          <p:spTgt spid="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D26E-E2BC-445E-B5C5-4F47B26FABD7}"/>
              </a:ext>
            </a:extLst>
          </p:cNvPr>
          <p:cNvSpPr>
            <a:spLocks noGrp="1"/>
          </p:cNvSpPr>
          <p:nvPr>
            <p:ph type="title"/>
          </p:nvPr>
        </p:nvSpPr>
        <p:spPr/>
        <p:txBody>
          <a:bodyPr/>
          <a:lstStyle/>
          <a:p>
            <a:r>
              <a:rPr lang="en-IN" b="1" dirty="0">
                <a:solidFill>
                  <a:schemeClr val="tx1"/>
                </a:solidFill>
              </a:rPr>
              <a:t>Outline</a:t>
            </a:r>
          </a:p>
        </p:txBody>
      </p:sp>
      <p:sp>
        <p:nvSpPr>
          <p:cNvPr id="3" name="Content Placeholder 2">
            <a:extLst>
              <a:ext uri="{FF2B5EF4-FFF2-40B4-BE49-F238E27FC236}">
                <a16:creationId xmlns:a16="http://schemas.microsoft.com/office/drawing/2014/main" id="{259D9180-5F5F-43C6-932A-3D5DA5887C78}"/>
              </a:ext>
            </a:extLst>
          </p:cNvPr>
          <p:cNvSpPr>
            <a:spLocks noGrp="1"/>
          </p:cNvSpPr>
          <p:nvPr>
            <p:ph idx="1"/>
          </p:nvPr>
        </p:nvSpPr>
        <p:spPr>
          <a:xfrm>
            <a:off x="1097279" y="1845733"/>
            <a:ext cx="10808582" cy="4202141"/>
          </a:xfrm>
        </p:spPr>
        <p:txBody>
          <a:bodyPr>
            <a:normAutofit/>
          </a:bodyPr>
          <a:lstStyle/>
          <a:p>
            <a:pPr marL="465138" indent="-465138">
              <a:lnSpc>
                <a:spcPct val="100000"/>
              </a:lnSpc>
              <a:buFont typeface="Wingdings" panose="05000000000000000000" pitchFamily="2" charset="2"/>
              <a:buChar char="q"/>
            </a:pPr>
            <a:r>
              <a:rPr lang="en-IN" sz="2600" b="1" dirty="0">
                <a:solidFill>
                  <a:schemeClr val="tx1"/>
                </a:solidFill>
              </a:rPr>
              <a:t>ADPG Recap</a:t>
            </a:r>
          </a:p>
          <a:p>
            <a:pPr marL="465138" indent="-465138">
              <a:lnSpc>
                <a:spcPct val="100000"/>
              </a:lnSpc>
              <a:buFont typeface="Wingdings" panose="05000000000000000000" pitchFamily="2" charset="2"/>
              <a:buChar char="q"/>
            </a:pPr>
            <a:r>
              <a:rPr lang="en-IN" sz="2800" b="1" dirty="0">
                <a:solidFill>
                  <a:schemeClr val="tx1"/>
                </a:solidFill>
              </a:rPr>
              <a:t>Environment setup</a:t>
            </a:r>
          </a:p>
          <a:p>
            <a:pPr marL="465138" indent="-465138">
              <a:lnSpc>
                <a:spcPct val="100000"/>
              </a:lnSpc>
              <a:buFont typeface="Wingdings" panose="05000000000000000000" pitchFamily="2" charset="2"/>
              <a:buChar char="q"/>
            </a:pPr>
            <a:r>
              <a:rPr lang="en-IN" sz="2600" b="1" dirty="0">
                <a:solidFill>
                  <a:schemeClr val="tx1"/>
                </a:solidFill>
              </a:rPr>
              <a:t>Benchmark Results</a:t>
            </a:r>
          </a:p>
          <a:p>
            <a:pPr marL="465138" indent="-465138">
              <a:lnSpc>
                <a:spcPct val="100000"/>
              </a:lnSpc>
              <a:buFont typeface="Wingdings" panose="05000000000000000000" pitchFamily="2" charset="2"/>
              <a:buChar char="q"/>
            </a:pPr>
            <a:r>
              <a:rPr lang="en-IN" sz="2600" b="1" dirty="0">
                <a:solidFill>
                  <a:schemeClr val="tx1"/>
                </a:solidFill>
              </a:rPr>
              <a:t>Analysis</a:t>
            </a:r>
          </a:p>
          <a:p>
            <a:pPr marL="465138" indent="-465138">
              <a:lnSpc>
                <a:spcPct val="100000"/>
              </a:lnSpc>
              <a:buFont typeface="Wingdings" panose="05000000000000000000" pitchFamily="2" charset="2"/>
              <a:buChar char="q"/>
            </a:pPr>
            <a:r>
              <a:rPr lang="en-IN" sz="2600" b="1" dirty="0">
                <a:solidFill>
                  <a:schemeClr val="tx1"/>
                </a:solidFill>
              </a:rPr>
              <a:t>Conclusion</a:t>
            </a:r>
          </a:p>
          <a:p>
            <a:pPr marL="465138" indent="-465138">
              <a:lnSpc>
                <a:spcPct val="100000"/>
              </a:lnSpc>
              <a:buFont typeface="Wingdings" panose="05000000000000000000" pitchFamily="2" charset="2"/>
              <a:buChar char="q"/>
            </a:pPr>
            <a:r>
              <a:rPr lang="en-IN" sz="2600" b="1" dirty="0">
                <a:solidFill>
                  <a:schemeClr val="tx1"/>
                </a:solidFill>
              </a:rPr>
              <a:t>References</a:t>
            </a:r>
          </a:p>
        </p:txBody>
      </p:sp>
    </p:spTree>
    <p:extLst>
      <p:ext uri="{BB962C8B-B14F-4D97-AF65-F5344CB8AC3E}">
        <p14:creationId xmlns:p14="http://schemas.microsoft.com/office/powerpoint/2010/main" val="3837886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18147"/>
            <a:ext cx="10058400" cy="919213"/>
          </a:xfrm>
        </p:spPr>
        <p:txBody>
          <a:bodyPr/>
          <a:lstStyle/>
          <a:p>
            <a:r>
              <a:rPr lang="en-US" b="1" dirty="0">
                <a:solidFill>
                  <a:schemeClr val="tx1"/>
                </a:solidFill>
              </a:rPr>
              <a:t>Benchmark Results</a:t>
            </a:r>
          </a:p>
        </p:txBody>
      </p:sp>
      <p:pic>
        <p:nvPicPr>
          <p:cNvPr id="5" name="Google Shape;116;p23">
            <a:extLst>
              <a:ext uri="{FF2B5EF4-FFF2-40B4-BE49-F238E27FC236}">
                <a16:creationId xmlns:a16="http://schemas.microsoft.com/office/drawing/2014/main" id="{9FC102CE-C4ED-4D05-9596-1CCA3DE9CB35}"/>
              </a:ext>
            </a:extLst>
          </p:cNvPr>
          <p:cNvPicPr preferRelativeResize="0"/>
          <p:nvPr/>
        </p:nvPicPr>
        <p:blipFill>
          <a:blip r:embed="rId2">
            <a:alphaModFix/>
          </a:blip>
          <a:stretch>
            <a:fillRect/>
          </a:stretch>
        </p:blipFill>
        <p:spPr>
          <a:xfrm>
            <a:off x="1097280" y="2002463"/>
            <a:ext cx="10058400" cy="4205831"/>
          </a:xfrm>
          <a:prstGeom prst="rect">
            <a:avLst/>
          </a:prstGeom>
          <a:noFill/>
          <a:ln>
            <a:noFill/>
          </a:ln>
        </p:spPr>
      </p:pic>
    </p:spTree>
    <p:extLst>
      <p:ext uri="{BB962C8B-B14F-4D97-AF65-F5344CB8AC3E}">
        <p14:creationId xmlns:p14="http://schemas.microsoft.com/office/powerpoint/2010/main" val="339093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66274"/>
            <a:ext cx="10058400" cy="871086"/>
          </a:xfrm>
        </p:spPr>
        <p:txBody>
          <a:bodyPr/>
          <a:lstStyle/>
          <a:p>
            <a:r>
              <a:rPr lang="en-US" b="1" dirty="0">
                <a:solidFill>
                  <a:schemeClr val="tx1"/>
                </a:solidFill>
              </a:rPr>
              <a:t>Analysis : LRU </a:t>
            </a:r>
          </a:p>
        </p:txBody>
      </p:sp>
      <p:pic>
        <p:nvPicPr>
          <p:cNvPr id="5" name="Content Placeholder 4">
            <a:extLst>
              <a:ext uri="{FF2B5EF4-FFF2-40B4-BE49-F238E27FC236}">
                <a16:creationId xmlns:a16="http://schemas.microsoft.com/office/drawing/2014/main" id="{4E3BCB1F-4E1F-4DF2-8E53-50B549E330CC}"/>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245"/>
          <a:stretch/>
        </p:blipFill>
        <p:spPr>
          <a:xfrm>
            <a:off x="2807367" y="1956008"/>
            <a:ext cx="6930189" cy="1472992"/>
          </a:xfrm>
        </p:spPr>
      </p:pic>
      <p:pic>
        <p:nvPicPr>
          <p:cNvPr id="7" name="Picture 6">
            <a:extLst>
              <a:ext uri="{FF2B5EF4-FFF2-40B4-BE49-F238E27FC236}">
                <a16:creationId xmlns:a16="http://schemas.microsoft.com/office/drawing/2014/main" id="{533E27A6-8EA0-4A2E-8D4C-F818EEB0F814}"/>
              </a:ext>
            </a:extLst>
          </p:cNvPr>
          <p:cNvPicPr>
            <a:picLocks noChangeAspect="1"/>
          </p:cNvPicPr>
          <p:nvPr/>
        </p:nvPicPr>
        <p:blipFill rotWithShape="1">
          <a:blip r:embed="rId3">
            <a:extLst>
              <a:ext uri="{28A0092B-C50C-407E-A947-70E740481C1C}">
                <a14:useLocalDpi xmlns:a14="http://schemas.microsoft.com/office/drawing/2010/main" val="0"/>
              </a:ext>
            </a:extLst>
          </a:blip>
          <a:srcRect r="49901"/>
          <a:stretch/>
        </p:blipFill>
        <p:spPr>
          <a:xfrm>
            <a:off x="2807367" y="3612504"/>
            <a:ext cx="6930189" cy="2643917"/>
          </a:xfrm>
          <a:prstGeom prst="rect">
            <a:avLst/>
          </a:prstGeom>
        </p:spPr>
      </p:pic>
    </p:spTree>
    <p:extLst>
      <p:ext uri="{BB962C8B-B14F-4D97-AF65-F5344CB8AC3E}">
        <p14:creationId xmlns:p14="http://schemas.microsoft.com/office/powerpoint/2010/main" val="1234450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Analysis : MRU</a:t>
            </a:r>
          </a:p>
        </p:txBody>
      </p:sp>
      <p:pic>
        <p:nvPicPr>
          <p:cNvPr id="12" name="Picture 11">
            <a:extLst>
              <a:ext uri="{FF2B5EF4-FFF2-40B4-BE49-F238E27FC236}">
                <a16:creationId xmlns:a16="http://schemas.microsoft.com/office/drawing/2014/main" id="{041C6EE3-443B-4EFF-8BF7-17DDB5D8F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895" y="1909011"/>
            <a:ext cx="7652084" cy="4251157"/>
          </a:xfrm>
          <a:prstGeom prst="rect">
            <a:avLst/>
          </a:prstGeom>
        </p:spPr>
      </p:pic>
    </p:spTree>
    <p:extLst>
      <p:ext uri="{BB962C8B-B14F-4D97-AF65-F5344CB8AC3E}">
        <p14:creationId xmlns:p14="http://schemas.microsoft.com/office/powerpoint/2010/main" val="1188031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70021"/>
            <a:ext cx="10058400" cy="967339"/>
          </a:xfrm>
        </p:spPr>
        <p:txBody>
          <a:bodyPr/>
          <a:lstStyle/>
          <a:p>
            <a:r>
              <a:rPr lang="en-US" b="1" dirty="0">
                <a:solidFill>
                  <a:schemeClr val="tx1"/>
                </a:solidFill>
              </a:rPr>
              <a:t>Analysis : Random</a:t>
            </a:r>
          </a:p>
        </p:txBody>
      </p:sp>
      <p:pic>
        <p:nvPicPr>
          <p:cNvPr id="8" name="Content Placeholder 7">
            <a:extLst>
              <a:ext uri="{FF2B5EF4-FFF2-40B4-BE49-F238E27FC236}">
                <a16:creationId xmlns:a16="http://schemas.microsoft.com/office/drawing/2014/main" id="{5C945418-2FD6-46F4-AC4A-0679CCE4C8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5284" y="2666999"/>
            <a:ext cx="7443537" cy="1450757"/>
          </a:xfrm>
        </p:spPr>
      </p:pic>
    </p:spTree>
    <p:extLst>
      <p:ext uri="{BB962C8B-B14F-4D97-AF65-F5344CB8AC3E}">
        <p14:creationId xmlns:p14="http://schemas.microsoft.com/office/powerpoint/2010/main" val="1306671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97181"/>
            <a:ext cx="10058400" cy="840179"/>
          </a:xfrm>
        </p:spPr>
        <p:txBody>
          <a:bodyPr/>
          <a:lstStyle/>
          <a:p>
            <a:r>
              <a:rPr lang="en-US" b="1" dirty="0">
                <a:solidFill>
                  <a:schemeClr val="tx1"/>
                </a:solidFill>
              </a:rPr>
              <a:t>Analysis : ADP-G Hit</a:t>
            </a:r>
          </a:p>
        </p:txBody>
      </p:sp>
      <p:pic>
        <p:nvPicPr>
          <p:cNvPr id="6" name="Content Placeholder 5">
            <a:extLst>
              <a:ext uri="{FF2B5EF4-FFF2-40B4-BE49-F238E27FC236}">
                <a16:creationId xmlns:a16="http://schemas.microsoft.com/office/drawing/2014/main" id="{A670D171-846B-4AC4-B163-B5DE64A4D9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811" y="1925053"/>
            <a:ext cx="8037094" cy="4219073"/>
          </a:xfrm>
        </p:spPr>
      </p:pic>
    </p:spTree>
    <p:extLst>
      <p:ext uri="{BB962C8B-B14F-4D97-AF65-F5344CB8AC3E}">
        <p14:creationId xmlns:p14="http://schemas.microsoft.com/office/powerpoint/2010/main" val="3600683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Analysis : ADP-G Hit    </a:t>
            </a:r>
          </a:p>
        </p:txBody>
      </p:sp>
      <p:pic>
        <p:nvPicPr>
          <p:cNvPr id="7" name="Content Placeholder 6">
            <a:extLst>
              <a:ext uri="{FF2B5EF4-FFF2-40B4-BE49-F238E27FC236}">
                <a16:creationId xmlns:a16="http://schemas.microsoft.com/office/drawing/2014/main" id="{F376C19F-30A6-41C4-862E-C4C76EFFFD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5474" y="2247607"/>
            <a:ext cx="8117305" cy="1450757"/>
          </a:xfrm>
        </p:spPr>
      </p:pic>
      <p:pic>
        <p:nvPicPr>
          <p:cNvPr id="9" name="Picture 8">
            <a:extLst>
              <a:ext uri="{FF2B5EF4-FFF2-40B4-BE49-F238E27FC236}">
                <a16:creationId xmlns:a16="http://schemas.microsoft.com/office/drawing/2014/main" id="{3738CDE7-75A5-4C4F-8E0E-F34000CCD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474" y="4110904"/>
            <a:ext cx="8117305" cy="1327369"/>
          </a:xfrm>
          <a:prstGeom prst="rect">
            <a:avLst/>
          </a:prstGeom>
        </p:spPr>
      </p:pic>
    </p:spTree>
    <p:extLst>
      <p:ext uri="{BB962C8B-B14F-4D97-AF65-F5344CB8AC3E}">
        <p14:creationId xmlns:p14="http://schemas.microsoft.com/office/powerpoint/2010/main" val="3240794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13166"/>
            <a:ext cx="10058400" cy="924194"/>
          </a:xfrm>
        </p:spPr>
        <p:txBody>
          <a:bodyPr/>
          <a:lstStyle/>
          <a:p>
            <a:r>
              <a:rPr lang="en-US" b="1" dirty="0">
                <a:solidFill>
                  <a:schemeClr val="tx1"/>
                </a:solidFill>
              </a:rPr>
              <a:t>Analysis : ADP-G HIT Check State    </a:t>
            </a:r>
          </a:p>
        </p:txBody>
      </p:sp>
      <p:pic>
        <p:nvPicPr>
          <p:cNvPr id="6" name="Content Placeholder 5">
            <a:extLst>
              <a:ext uri="{FF2B5EF4-FFF2-40B4-BE49-F238E27FC236}">
                <a16:creationId xmlns:a16="http://schemas.microsoft.com/office/drawing/2014/main" id="{2B1F67C7-EB5A-4B2F-89F6-7105FD25F7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211" y="2022109"/>
            <a:ext cx="8999621" cy="4022725"/>
          </a:xfrm>
        </p:spPr>
      </p:pic>
    </p:spTree>
    <p:extLst>
      <p:ext uri="{BB962C8B-B14F-4D97-AF65-F5344CB8AC3E}">
        <p14:creationId xmlns:p14="http://schemas.microsoft.com/office/powerpoint/2010/main" val="2753747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Analysis : ADP-G HIT</a:t>
            </a:r>
          </a:p>
        </p:txBody>
      </p:sp>
      <p:pic>
        <p:nvPicPr>
          <p:cNvPr id="7" name="Content Placeholder 6">
            <a:extLst>
              <a:ext uri="{FF2B5EF4-FFF2-40B4-BE49-F238E27FC236}">
                <a16:creationId xmlns:a16="http://schemas.microsoft.com/office/drawing/2014/main" id="{AC7AACEB-5CBC-435C-AE73-99A95DD570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9347" y="2532647"/>
            <a:ext cx="6593305" cy="1792705"/>
          </a:xfrm>
        </p:spPr>
      </p:pic>
    </p:spTree>
    <p:extLst>
      <p:ext uri="{BB962C8B-B14F-4D97-AF65-F5344CB8AC3E}">
        <p14:creationId xmlns:p14="http://schemas.microsoft.com/office/powerpoint/2010/main" val="4173820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6FA87-1699-4924-8802-83E3567B3373}"/>
              </a:ext>
            </a:extLst>
          </p:cNvPr>
          <p:cNvSpPr>
            <a:spLocks noGrp="1"/>
          </p:cNvSpPr>
          <p:nvPr>
            <p:ph type="title"/>
          </p:nvPr>
        </p:nvSpPr>
        <p:spPr>
          <a:xfrm>
            <a:off x="1097280" y="866274"/>
            <a:ext cx="10058400" cy="871086"/>
          </a:xfrm>
        </p:spPr>
        <p:txBody>
          <a:bodyPr/>
          <a:lstStyle/>
          <a:p>
            <a:r>
              <a:rPr lang="en-US" b="1" dirty="0">
                <a:solidFill>
                  <a:schemeClr val="tx1"/>
                </a:solidFill>
              </a:rPr>
              <a:t>Analysis : ADP-G Miss</a:t>
            </a:r>
            <a:endParaRPr lang="en-IN" b="1" dirty="0">
              <a:solidFill>
                <a:schemeClr val="tx1"/>
              </a:solidFill>
            </a:endParaRPr>
          </a:p>
        </p:txBody>
      </p:sp>
      <p:pic>
        <p:nvPicPr>
          <p:cNvPr id="5" name="Content Placeholder 4">
            <a:extLst>
              <a:ext uri="{FF2B5EF4-FFF2-40B4-BE49-F238E27FC236}">
                <a16:creationId xmlns:a16="http://schemas.microsoft.com/office/drawing/2014/main" id="{36ED2800-89A5-47B6-84DB-EAF1424500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2013" y="3050543"/>
            <a:ext cx="4320640" cy="1986189"/>
          </a:xfrm>
        </p:spPr>
      </p:pic>
      <p:pic>
        <p:nvPicPr>
          <p:cNvPr id="11" name="Picture 10">
            <a:extLst>
              <a:ext uri="{FF2B5EF4-FFF2-40B4-BE49-F238E27FC236}">
                <a16:creationId xmlns:a16="http://schemas.microsoft.com/office/drawing/2014/main" id="{8DC8DE7F-23B8-4664-8C8B-F7A49366C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7242" y="1867227"/>
            <a:ext cx="5348438" cy="4458625"/>
          </a:xfrm>
          <a:prstGeom prst="rect">
            <a:avLst/>
          </a:prstGeom>
        </p:spPr>
      </p:pic>
    </p:spTree>
    <p:extLst>
      <p:ext uri="{BB962C8B-B14F-4D97-AF65-F5344CB8AC3E}">
        <p14:creationId xmlns:p14="http://schemas.microsoft.com/office/powerpoint/2010/main" val="2030353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6FA87-1699-4924-8802-83E3567B3373}"/>
              </a:ext>
            </a:extLst>
          </p:cNvPr>
          <p:cNvSpPr>
            <a:spLocks noGrp="1"/>
          </p:cNvSpPr>
          <p:nvPr>
            <p:ph type="title"/>
          </p:nvPr>
        </p:nvSpPr>
        <p:spPr>
          <a:xfrm>
            <a:off x="1097280" y="898358"/>
            <a:ext cx="10058400" cy="839002"/>
          </a:xfrm>
        </p:spPr>
        <p:txBody>
          <a:bodyPr/>
          <a:lstStyle/>
          <a:p>
            <a:r>
              <a:rPr lang="en-US" b="1" dirty="0">
                <a:solidFill>
                  <a:schemeClr val="tx1"/>
                </a:solidFill>
              </a:rPr>
              <a:t>Analysis : ADP-G Miss</a:t>
            </a:r>
            <a:endParaRPr lang="en-IN" b="1" dirty="0">
              <a:solidFill>
                <a:schemeClr val="tx1"/>
              </a:solidFill>
            </a:endParaRPr>
          </a:p>
        </p:txBody>
      </p:sp>
      <p:pic>
        <p:nvPicPr>
          <p:cNvPr id="7" name="Content Placeholder 6">
            <a:extLst>
              <a:ext uri="{FF2B5EF4-FFF2-40B4-BE49-F238E27FC236}">
                <a16:creationId xmlns:a16="http://schemas.microsoft.com/office/drawing/2014/main" id="{054115F4-7822-4D0C-A416-61A87D5786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0485" y="2700337"/>
            <a:ext cx="7748336" cy="2420304"/>
          </a:xfrm>
        </p:spPr>
      </p:pic>
    </p:spTree>
    <p:extLst>
      <p:ext uri="{BB962C8B-B14F-4D97-AF65-F5344CB8AC3E}">
        <p14:creationId xmlns:p14="http://schemas.microsoft.com/office/powerpoint/2010/main" val="1593867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7A9D621-5E13-43E4-980F-A40F5FB1015F}"/>
              </a:ext>
            </a:extLst>
          </p:cNvPr>
          <p:cNvSpPr txBox="1">
            <a:spLocks/>
          </p:cNvSpPr>
          <p:nvPr/>
        </p:nvSpPr>
        <p:spPr>
          <a:xfrm>
            <a:off x="1104713" y="2801539"/>
            <a:ext cx="11360800" cy="214487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b="1" dirty="0">
                <a:solidFill>
                  <a:schemeClr val="tx1"/>
                </a:solidFill>
              </a:rPr>
              <a:t>What is ADP-G ?</a:t>
            </a:r>
            <a:br>
              <a:rPr lang="en-US" b="1" dirty="0">
                <a:solidFill>
                  <a:schemeClr val="tx1"/>
                </a:solidFill>
              </a:rPr>
            </a:br>
            <a:r>
              <a:rPr lang="en-US" sz="3200" b="1" dirty="0">
                <a:solidFill>
                  <a:schemeClr val="tx1"/>
                </a:solidFill>
              </a:rPr>
              <a:t>Recap</a:t>
            </a:r>
          </a:p>
        </p:txBody>
      </p:sp>
    </p:spTree>
    <p:extLst>
      <p:ext uri="{BB962C8B-B14F-4D97-AF65-F5344CB8AC3E}">
        <p14:creationId xmlns:p14="http://schemas.microsoft.com/office/powerpoint/2010/main" val="1761470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Analysis – What went wrong !</a:t>
            </a:r>
          </a:p>
        </p:txBody>
      </p:sp>
      <p:sp>
        <p:nvSpPr>
          <p:cNvPr id="3" name="Content Placeholder 2"/>
          <p:cNvSpPr>
            <a:spLocks noGrp="1"/>
          </p:cNvSpPr>
          <p:nvPr>
            <p:ph idx="1"/>
          </p:nvPr>
        </p:nvSpPr>
        <p:spPr>
          <a:xfrm>
            <a:off x="1257701" y="1925944"/>
            <a:ext cx="10058400" cy="4170055"/>
          </a:xfrm>
        </p:spPr>
        <p:txBody>
          <a:bodyPr>
            <a:normAutofit/>
          </a:bodyPr>
          <a:lstStyle/>
          <a:p>
            <a:pPr marL="0" indent="0">
              <a:lnSpc>
                <a:spcPct val="150000"/>
              </a:lnSpc>
              <a:buNone/>
            </a:pPr>
            <a:r>
              <a:rPr lang="en-US" sz="2400" dirty="0">
                <a:solidFill>
                  <a:schemeClr val="tx1"/>
                </a:solidFill>
              </a:rPr>
              <a:t>Many Data Elements for this Algorithm:</a:t>
            </a:r>
          </a:p>
          <a:p>
            <a:pPr marL="465138" lvl="1" indent="-465138">
              <a:lnSpc>
                <a:spcPct val="150000"/>
              </a:lnSpc>
              <a:buFont typeface="Wingdings" panose="05000000000000000000" pitchFamily="2" charset="2"/>
              <a:buChar char="q"/>
            </a:pPr>
            <a:r>
              <a:rPr lang="en-US" sz="2400" dirty="0">
                <a:solidFill>
                  <a:schemeClr val="tx1"/>
                </a:solidFill>
              </a:rPr>
              <a:t>Priority[set][</a:t>
            </a:r>
            <a:r>
              <a:rPr lang="en-US" sz="2400" dirty="0" err="1">
                <a:solidFill>
                  <a:schemeClr val="tx1"/>
                </a:solidFill>
              </a:rPr>
              <a:t>assoc</a:t>
            </a:r>
            <a:r>
              <a:rPr lang="en-US" sz="2400" dirty="0">
                <a:solidFill>
                  <a:schemeClr val="tx1"/>
                </a:solidFill>
              </a:rPr>
              <a:t>]</a:t>
            </a:r>
          </a:p>
          <a:p>
            <a:pPr marL="465138" lvl="1" indent="-465138">
              <a:lnSpc>
                <a:spcPct val="150000"/>
              </a:lnSpc>
              <a:buFont typeface="Wingdings" panose="05000000000000000000" pitchFamily="2" charset="2"/>
              <a:buChar char="q"/>
            </a:pPr>
            <a:r>
              <a:rPr lang="en-US" sz="2400" dirty="0">
                <a:solidFill>
                  <a:schemeClr val="tx1"/>
                </a:solidFill>
              </a:rPr>
              <a:t>Partitions[n]</a:t>
            </a:r>
          </a:p>
          <a:p>
            <a:pPr marL="1090613" lvl="3" indent="-512763">
              <a:lnSpc>
                <a:spcPct val="150000"/>
              </a:lnSpc>
              <a:buFont typeface="Wingdings" panose="05000000000000000000" pitchFamily="2" charset="2"/>
              <a:buChar char="q"/>
            </a:pPr>
            <a:r>
              <a:rPr lang="en-US" sz="2400" dirty="0">
                <a:solidFill>
                  <a:schemeClr val="tx1"/>
                </a:solidFill>
              </a:rPr>
              <a:t>PTR, </a:t>
            </a:r>
            <a:r>
              <a:rPr lang="en-US" sz="2400" dirty="0" err="1">
                <a:solidFill>
                  <a:schemeClr val="tx1"/>
                </a:solidFill>
              </a:rPr>
              <a:t>prePTR</a:t>
            </a:r>
            <a:r>
              <a:rPr lang="en-US" sz="2400" dirty="0">
                <a:solidFill>
                  <a:schemeClr val="tx1"/>
                </a:solidFill>
              </a:rPr>
              <a:t>, </a:t>
            </a:r>
            <a:r>
              <a:rPr lang="en-US" sz="2400" dirty="0" err="1">
                <a:solidFill>
                  <a:schemeClr val="tx1"/>
                </a:solidFill>
              </a:rPr>
              <a:t>startSet</a:t>
            </a:r>
            <a:r>
              <a:rPr lang="en-US" sz="2400" dirty="0">
                <a:solidFill>
                  <a:schemeClr val="tx1"/>
                </a:solidFill>
              </a:rPr>
              <a:t>, </a:t>
            </a:r>
            <a:r>
              <a:rPr lang="en-US" sz="2400" dirty="0" err="1">
                <a:solidFill>
                  <a:schemeClr val="tx1"/>
                </a:solidFill>
              </a:rPr>
              <a:t>endSet</a:t>
            </a:r>
            <a:endParaRPr lang="en-US" sz="2400" dirty="0">
              <a:solidFill>
                <a:schemeClr val="tx1"/>
              </a:solidFill>
            </a:endParaRPr>
          </a:p>
          <a:p>
            <a:pPr marL="465138" lvl="1" indent="-465138">
              <a:lnSpc>
                <a:spcPct val="150000"/>
              </a:lnSpc>
              <a:buFont typeface="Wingdings" panose="05000000000000000000" pitchFamily="2" charset="2"/>
              <a:buChar char="q"/>
            </a:pPr>
            <a:r>
              <a:rPr lang="en-US" sz="2400" dirty="0" err="1">
                <a:solidFill>
                  <a:schemeClr val="tx1"/>
                </a:solidFill>
              </a:rPr>
              <a:t>SubtractionValue</a:t>
            </a:r>
            <a:r>
              <a:rPr lang="en-US" sz="2400" dirty="0">
                <a:solidFill>
                  <a:schemeClr val="tx1"/>
                </a:solidFill>
              </a:rPr>
              <a:t>[set]</a:t>
            </a:r>
          </a:p>
          <a:p>
            <a:pPr marL="465138" lvl="1" indent="-465138">
              <a:lnSpc>
                <a:spcPct val="150000"/>
              </a:lnSpc>
              <a:buFont typeface="Wingdings" panose="05000000000000000000" pitchFamily="2" charset="2"/>
              <a:buChar char="q"/>
            </a:pPr>
            <a:r>
              <a:rPr lang="en-US" sz="2400" dirty="0">
                <a:solidFill>
                  <a:schemeClr val="tx1"/>
                </a:solidFill>
              </a:rPr>
              <a:t>GTR, </a:t>
            </a:r>
            <a:r>
              <a:rPr lang="en-US" sz="2400" dirty="0" err="1">
                <a:solidFill>
                  <a:schemeClr val="tx1"/>
                </a:solidFill>
              </a:rPr>
              <a:t>prePTR</a:t>
            </a:r>
            <a:endParaRPr lang="en-US" sz="2400" dirty="0">
              <a:solidFill>
                <a:schemeClr val="tx1"/>
              </a:solidFill>
            </a:endParaRPr>
          </a:p>
        </p:txBody>
      </p:sp>
    </p:spTree>
    <p:extLst>
      <p:ext uri="{BB962C8B-B14F-4D97-AF65-F5344CB8AC3E}">
        <p14:creationId xmlns:p14="http://schemas.microsoft.com/office/powerpoint/2010/main" val="3749673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66274"/>
            <a:ext cx="10058400" cy="871086"/>
          </a:xfrm>
        </p:spPr>
        <p:txBody>
          <a:bodyPr/>
          <a:lstStyle/>
          <a:p>
            <a:r>
              <a:rPr lang="en-US" b="1" dirty="0">
                <a:solidFill>
                  <a:schemeClr val="tx1"/>
                </a:solidFill>
              </a:rPr>
              <a:t>Analysis : ADP-G HIT</a:t>
            </a:r>
          </a:p>
        </p:txBody>
      </p:sp>
      <p:sp>
        <p:nvSpPr>
          <p:cNvPr id="3" name="Content Placeholder 2"/>
          <p:cNvSpPr>
            <a:spLocks noGrp="1"/>
          </p:cNvSpPr>
          <p:nvPr>
            <p:ph idx="1"/>
          </p:nvPr>
        </p:nvSpPr>
        <p:spPr>
          <a:xfrm>
            <a:off x="1097280" y="2010076"/>
            <a:ext cx="10058400" cy="4254366"/>
          </a:xfrm>
        </p:spPr>
        <p:txBody>
          <a:bodyPr>
            <a:noAutofit/>
          </a:bodyPr>
          <a:lstStyle/>
          <a:p>
            <a:pPr marL="512763" indent="-512763" algn="just">
              <a:lnSpc>
                <a:spcPct val="100000"/>
              </a:lnSpc>
              <a:buFont typeface="Wingdings" panose="05000000000000000000" pitchFamily="2" charset="2"/>
              <a:buChar char="q"/>
            </a:pPr>
            <a:r>
              <a:rPr lang="en-US" sz="2400" dirty="0">
                <a:solidFill>
                  <a:schemeClr val="tx1"/>
                </a:solidFill>
              </a:rPr>
              <a:t>Check whether hit is after Miss</a:t>
            </a:r>
          </a:p>
          <a:p>
            <a:pPr marL="977900" lvl="1" indent="-512763" algn="just">
              <a:lnSpc>
                <a:spcPct val="100000"/>
              </a:lnSpc>
              <a:buFont typeface="Courier New" panose="02070309020205020404" pitchFamily="49" charset="0"/>
              <a:buChar char="o"/>
            </a:pPr>
            <a:r>
              <a:rPr lang="en-US" sz="2400" dirty="0">
                <a:solidFill>
                  <a:schemeClr val="tx1"/>
                </a:solidFill>
              </a:rPr>
              <a:t>Yes, then use insertion policy (according to current state)</a:t>
            </a:r>
          </a:p>
          <a:p>
            <a:pPr marL="977900" lvl="1" indent="-512763" algn="just">
              <a:lnSpc>
                <a:spcPct val="100000"/>
              </a:lnSpc>
              <a:buFont typeface="Courier New" panose="02070309020205020404" pitchFamily="49" charset="0"/>
              <a:buChar char="o"/>
            </a:pPr>
            <a:r>
              <a:rPr lang="en-US" sz="2400" dirty="0">
                <a:solidFill>
                  <a:schemeClr val="tx1"/>
                </a:solidFill>
              </a:rPr>
              <a:t>No, then use promotion Policy (according to current state)</a:t>
            </a:r>
          </a:p>
          <a:p>
            <a:pPr marL="512763" indent="-512763" algn="just">
              <a:lnSpc>
                <a:spcPct val="100000"/>
              </a:lnSpc>
              <a:buFont typeface="Wingdings" panose="05000000000000000000" pitchFamily="2" charset="2"/>
              <a:buChar char="q"/>
            </a:pPr>
            <a:r>
              <a:rPr lang="en-US" sz="2400" dirty="0">
                <a:solidFill>
                  <a:schemeClr val="tx1"/>
                </a:solidFill>
              </a:rPr>
              <a:t>Set Values for PTRs, </a:t>
            </a:r>
            <a:r>
              <a:rPr lang="en-US" sz="2400" dirty="0" err="1">
                <a:solidFill>
                  <a:schemeClr val="tx1"/>
                </a:solidFill>
              </a:rPr>
              <a:t>prePTRs</a:t>
            </a:r>
            <a:r>
              <a:rPr lang="en-US" sz="2400" dirty="0">
                <a:solidFill>
                  <a:schemeClr val="tx1"/>
                </a:solidFill>
              </a:rPr>
              <a:t>, GTR, </a:t>
            </a:r>
            <a:r>
              <a:rPr lang="en-US" sz="2400" dirty="0" err="1">
                <a:solidFill>
                  <a:schemeClr val="tx1"/>
                </a:solidFill>
              </a:rPr>
              <a:t>preGTR</a:t>
            </a:r>
            <a:endParaRPr lang="en-US" sz="2400" dirty="0">
              <a:solidFill>
                <a:schemeClr val="tx1"/>
              </a:solidFill>
            </a:endParaRPr>
          </a:p>
          <a:p>
            <a:pPr marL="512763" indent="-512763" algn="just">
              <a:lnSpc>
                <a:spcPct val="100000"/>
              </a:lnSpc>
              <a:buFont typeface="Wingdings" panose="05000000000000000000" pitchFamily="2" charset="2"/>
              <a:buChar char="q"/>
            </a:pPr>
            <a:r>
              <a:rPr lang="en-US" sz="2400" dirty="0">
                <a:solidFill>
                  <a:schemeClr val="tx1"/>
                </a:solidFill>
              </a:rPr>
              <a:t>Check interval, whether to look for state change</a:t>
            </a:r>
          </a:p>
          <a:p>
            <a:pPr marL="977900" lvl="1" indent="-512763" algn="just">
              <a:lnSpc>
                <a:spcPct val="100000"/>
              </a:lnSpc>
              <a:buFont typeface="Courier New" panose="02070309020205020404" pitchFamily="49" charset="0"/>
              <a:buChar char="o"/>
            </a:pPr>
            <a:r>
              <a:rPr lang="en-US" sz="2400" dirty="0">
                <a:solidFill>
                  <a:schemeClr val="tx1"/>
                </a:solidFill>
              </a:rPr>
              <a:t>Yes, then check threshold for difference between GTR and </a:t>
            </a:r>
            <a:r>
              <a:rPr lang="en-US" sz="2400" dirty="0" err="1">
                <a:solidFill>
                  <a:schemeClr val="tx1"/>
                </a:solidFill>
              </a:rPr>
              <a:t>preGTR</a:t>
            </a:r>
            <a:endParaRPr lang="en-US" sz="2400" dirty="0">
              <a:solidFill>
                <a:schemeClr val="tx1"/>
              </a:solidFill>
            </a:endParaRPr>
          </a:p>
          <a:p>
            <a:pPr marL="1427163" lvl="2" indent="-512763" algn="just">
              <a:lnSpc>
                <a:spcPct val="100000"/>
              </a:lnSpc>
              <a:buFont typeface="Courier New" panose="02070309020205020404" pitchFamily="49" charset="0"/>
              <a:buChar char="o"/>
            </a:pPr>
            <a:r>
              <a:rPr lang="en-US" sz="2000" dirty="0">
                <a:solidFill>
                  <a:schemeClr val="tx1"/>
                </a:solidFill>
              </a:rPr>
              <a:t>Check difference between PTR and </a:t>
            </a:r>
            <a:r>
              <a:rPr lang="en-US" sz="2000" dirty="0" err="1">
                <a:solidFill>
                  <a:schemeClr val="tx1"/>
                </a:solidFill>
              </a:rPr>
              <a:t>prePTR</a:t>
            </a:r>
            <a:r>
              <a:rPr lang="en-US" sz="2000" dirty="0">
                <a:solidFill>
                  <a:schemeClr val="tx1"/>
                </a:solidFill>
              </a:rPr>
              <a:t> across all partitions</a:t>
            </a:r>
          </a:p>
          <a:p>
            <a:pPr marL="1427163" lvl="2" indent="-512763" algn="just">
              <a:lnSpc>
                <a:spcPct val="100000"/>
              </a:lnSpc>
              <a:buFont typeface="Courier New" panose="02070309020205020404" pitchFamily="49" charset="0"/>
              <a:buChar char="o"/>
            </a:pPr>
            <a:r>
              <a:rPr lang="en-US" sz="2000" dirty="0">
                <a:solidFill>
                  <a:schemeClr val="tx1"/>
                </a:solidFill>
              </a:rPr>
              <a:t>If yes, then change state</a:t>
            </a:r>
          </a:p>
          <a:p>
            <a:pPr marL="512763" indent="-512763" algn="just">
              <a:lnSpc>
                <a:spcPct val="100000"/>
              </a:lnSpc>
              <a:buFont typeface="Wingdings" panose="05000000000000000000" pitchFamily="2" charset="2"/>
              <a:buChar char="q"/>
            </a:pPr>
            <a:r>
              <a:rPr lang="en-US" sz="2400" dirty="0">
                <a:solidFill>
                  <a:schemeClr val="tx1"/>
                </a:solidFill>
              </a:rPr>
              <a:t>Calculate Subtraction Value (according to current State)</a:t>
            </a:r>
          </a:p>
        </p:txBody>
      </p:sp>
    </p:spTree>
    <p:extLst>
      <p:ext uri="{BB962C8B-B14F-4D97-AF65-F5344CB8AC3E}">
        <p14:creationId xmlns:p14="http://schemas.microsoft.com/office/powerpoint/2010/main" val="2281331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02105"/>
            <a:ext cx="10058400" cy="935255"/>
          </a:xfrm>
        </p:spPr>
        <p:txBody>
          <a:bodyPr/>
          <a:lstStyle/>
          <a:p>
            <a:r>
              <a:rPr lang="en-US" b="1" dirty="0">
                <a:solidFill>
                  <a:schemeClr val="tx1"/>
                </a:solidFill>
              </a:rPr>
              <a:t>Analysis : MISS</a:t>
            </a:r>
          </a:p>
        </p:txBody>
      </p:sp>
      <p:sp>
        <p:nvSpPr>
          <p:cNvPr id="3" name="Content Placeholder 2"/>
          <p:cNvSpPr>
            <a:spLocks noGrp="1"/>
          </p:cNvSpPr>
          <p:nvPr>
            <p:ph idx="1"/>
          </p:nvPr>
        </p:nvSpPr>
        <p:spPr>
          <a:xfrm>
            <a:off x="1097280" y="1925945"/>
            <a:ext cx="10058400" cy="3400034"/>
          </a:xfrm>
        </p:spPr>
        <p:txBody>
          <a:bodyPr>
            <a:normAutofit/>
          </a:bodyPr>
          <a:lstStyle/>
          <a:p>
            <a:pPr marL="465138" indent="-465138" algn="just">
              <a:lnSpc>
                <a:spcPct val="150000"/>
              </a:lnSpc>
              <a:buFont typeface="Wingdings" panose="05000000000000000000" pitchFamily="2" charset="2"/>
              <a:buChar char="q"/>
            </a:pPr>
            <a:r>
              <a:rPr lang="en-US" sz="2400" dirty="0">
                <a:solidFill>
                  <a:schemeClr val="tx1"/>
                </a:solidFill>
              </a:rPr>
              <a:t>Use selection policy to find eviction block (according to current state)</a:t>
            </a:r>
          </a:p>
          <a:p>
            <a:pPr marL="465138" lvl="1" indent="-465138" algn="just">
              <a:lnSpc>
                <a:spcPct val="150000"/>
              </a:lnSpc>
              <a:buFont typeface="Wingdings" panose="05000000000000000000" pitchFamily="2" charset="2"/>
              <a:buChar char="q"/>
            </a:pPr>
            <a:r>
              <a:rPr lang="en-US" sz="2400" dirty="0">
                <a:solidFill>
                  <a:schemeClr val="tx1"/>
                </a:solidFill>
              </a:rPr>
              <a:t>Check minimum priority from all blocks in a set</a:t>
            </a:r>
          </a:p>
          <a:p>
            <a:pPr marL="465138" lvl="1" indent="-465138" algn="just">
              <a:lnSpc>
                <a:spcPct val="150000"/>
              </a:lnSpc>
              <a:buFont typeface="Wingdings" panose="05000000000000000000" pitchFamily="2" charset="2"/>
              <a:buChar char="q"/>
            </a:pPr>
            <a:r>
              <a:rPr lang="en-US" sz="2400" dirty="0">
                <a:solidFill>
                  <a:schemeClr val="tx1"/>
                </a:solidFill>
              </a:rPr>
              <a:t>Calculate total occurrences of minimum priority</a:t>
            </a:r>
          </a:p>
          <a:p>
            <a:pPr marL="648018" lvl="2" indent="-465138" algn="just">
              <a:lnSpc>
                <a:spcPct val="150000"/>
              </a:lnSpc>
              <a:buFont typeface="Wingdings" panose="05000000000000000000" pitchFamily="2" charset="2"/>
              <a:buChar char="q"/>
            </a:pPr>
            <a:r>
              <a:rPr lang="en-US" sz="2000" dirty="0">
                <a:solidFill>
                  <a:schemeClr val="tx1"/>
                </a:solidFill>
              </a:rPr>
              <a:t>If found more than one, then select either Leftmost or Random</a:t>
            </a:r>
          </a:p>
          <a:p>
            <a:pPr marL="465138" indent="-465138" algn="just">
              <a:lnSpc>
                <a:spcPct val="150000"/>
              </a:lnSpc>
              <a:buFont typeface="Wingdings" panose="05000000000000000000" pitchFamily="2" charset="2"/>
              <a:buChar char="q"/>
            </a:pPr>
            <a:r>
              <a:rPr lang="en-US" sz="2400" dirty="0">
                <a:solidFill>
                  <a:schemeClr val="tx1"/>
                </a:solidFill>
              </a:rPr>
              <a:t>Demote all block priority values by subtraction value in a set</a:t>
            </a:r>
          </a:p>
        </p:txBody>
      </p:sp>
    </p:spTree>
    <p:extLst>
      <p:ext uri="{BB962C8B-B14F-4D97-AF65-F5344CB8AC3E}">
        <p14:creationId xmlns:p14="http://schemas.microsoft.com/office/powerpoint/2010/main" val="3408962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5CD2-6C36-411F-B4AC-D140E2648E9F}"/>
              </a:ext>
            </a:extLst>
          </p:cNvPr>
          <p:cNvSpPr>
            <a:spLocks noGrp="1"/>
          </p:cNvSpPr>
          <p:nvPr>
            <p:ph type="title"/>
          </p:nvPr>
        </p:nvSpPr>
        <p:spPr>
          <a:xfrm>
            <a:off x="1097280" y="866274"/>
            <a:ext cx="10058400" cy="871086"/>
          </a:xfrm>
        </p:spPr>
        <p:txBody>
          <a:bodyPr/>
          <a:lstStyle/>
          <a:p>
            <a:r>
              <a:rPr lang="en-US" b="1" dirty="0">
                <a:solidFill>
                  <a:schemeClr val="tx1"/>
                </a:solidFill>
              </a:rPr>
              <a:t>Analysis : Too many computations !</a:t>
            </a:r>
          </a:p>
        </p:txBody>
      </p:sp>
      <p:pic>
        <p:nvPicPr>
          <p:cNvPr id="1026" name="Picture 2" descr="Image result for too many calculations meme">
            <a:extLst>
              <a:ext uri="{FF2B5EF4-FFF2-40B4-BE49-F238E27FC236}">
                <a16:creationId xmlns:a16="http://schemas.microsoft.com/office/drawing/2014/main" id="{70297E9A-A616-43A2-97A3-A2F1DA5846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0724" y="1969001"/>
            <a:ext cx="7151511"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93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43C19-F61B-48DA-B808-68EBC6757B3A}"/>
              </a:ext>
            </a:extLst>
          </p:cNvPr>
          <p:cNvSpPr>
            <a:spLocks noGrp="1"/>
          </p:cNvSpPr>
          <p:nvPr>
            <p:ph type="title"/>
          </p:nvPr>
        </p:nvSpPr>
        <p:spPr/>
        <p:txBody>
          <a:bodyPr/>
          <a:lstStyle/>
          <a:p>
            <a:r>
              <a:rPr lang="en-US" b="1" dirty="0">
                <a:solidFill>
                  <a:schemeClr val="tx1"/>
                </a:solidFill>
              </a:rPr>
              <a:t>Conclusion</a:t>
            </a:r>
          </a:p>
        </p:txBody>
      </p:sp>
      <p:sp>
        <p:nvSpPr>
          <p:cNvPr id="3" name="Content Placeholder 2">
            <a:extLst>
              <a:ext uri="{FF2B5EF4-FFF2-40B4-BE49-F238E27FC236}">
                <a16:creationId xmlns:a16="http://schemas.microsoft.com/office/drawing/2014/main" id="{B4961C01-E29F-4B27-862B-E9E6C5CEC287}"/>
              </a:ext>
            </a:extLst>
          </p:cNvPr>
          <p:cNvSpPr>
            <a:spLocks noGrp="1"/>
          </p:cNvSpPr>
          <p:nvPr>
            <p:ph idx="1"/>
          </p:nvPr>
        </p:nvSpPr>
        <p:spPr/>
        <p:txBody>
          <a:bodyPr>
            <a:normAutofit/>
          </a:bodyPr>
          <a:lstStyle/>
          <a:p>
            <a:pPr marL="512763" indent="-512763">
              <a:lnSpc>
                <a:spcPct val="150000"/>
              </a:lnSpc>
              <a:buFont typeface="Wingdings" panose="05000000000000000000" pitchFamily="2" charset="2"/>
              <a:buChar char="q"/>
            </a:pPr>
            <a:r>
              <a:rPr lang="en-US" sz="2400" dirty="0"/>
              <a:t>We started with a need for a dynamic policy which will change policies according to the behavior of the application</a:t>
            </a:r>
          </a:p>
          <a:p>
            <a:pPr marL="512763" indent="-512763">
              <a:lnSpc>
                <a:spcPct val="150000"/>
              </a:lnSpc>
              <a:buFont typeface="Wingdings" panose="05000000000000000000" pitchFamily="2" charset="2"/>
              <a:buChar char="q"/>
            </a:pPr>
            <a:r>
              <a:rPr lang="en-US" sz="2400" dirty="0"/>
              <a:t>We were able to achieve dynamic selections of the policies.</a:t>
            </a:r>
          </a:p>
          <a:p>
            <a:pPr marL="512763" indent="-512763">
              <a:lnSpc>
                <a:spcPct val="150000"/>
              </a:lnSpc>
              <a:buFont typeface="Wingdings" panose="05000000000000000000" pitchFamily="2" charset="2"/>
              <a:buChar char="q"/>
            </a:pPr>
            <a:r>
              <a:rPr lang="en-US" sz="2400" dirty="0"/>
              <a:t>But, this has large overhead for computations and state changes</a:t>
            </a:r>
          </a:p>
          <a:p>
            <a:pPr marL="512763" indent="-512763">
              <a:lnSpc>
                <a:spcPct val="150000"/>
              </a:lnSpc>
              <a:buFont typeface="Wingdings" panose="05000000000000000000" pitchFamily="2" charset="2"/>
              <a:buChar char="q"/>
            </a:pPr>
            <a:r>
              <a:rPr lang="en-US" sz="2400" dirty="0"/>
              <a:t>Among the experimented policies LRU out-performed others.</a:t>
            </a:r>
          </a:p>
          <a:p>
            <a:pPr marL="512763" indent="-512763">
              <a:lnSpc>
                <a:spcPct val="150000"/>
              </a:lnSpc>
              <a:buFont typeface="Wingdings" panose="05000000000000000000" pitchFamily="2" charset="2"/>
              <a:buChar char="q"/>
            </a:pPr>
            <a:endParaRPr lang="en-US" sz="2400" dirty="0"/>
          </a:p>
        </p:txBody>
      </p:sp>
    </p:spTree>
    <p:extLst>
      <p:ext uri="{BB962C8B-B14F-4D97-AF65-F5344CB8AC3E}">
        <p14:creationId xmlns:p14="http://schemas.microsoft.com/office/powerpoint/2010/main" val="2849323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5C00-2CF5-48AA-90AE-DA18063DA5AD}"/>
              </a:ext>
            </a:extLst>
          </p:cNvPr>
          <p:cNvSpPr>
            <a:spLocks noGrp="1"/>
          </p:cNvSpPr>
          <p:nvPr>
            <p:ph type="title"/>
          </p:nvPr>
        </p:nvSpPr>
        <p:spPr>
          <a:xfrm>
            <a:off x="1097280" y="802105"/>
            <a:ext cx="10058400" cy="935255"/>
          </a:xfrm>
        </p:spPr>
        <p:txBody>
          <a:bodyPr/>
          <a:lstStyle/>
          <a:p>
            <a:r>
              <a:rPr lang="en-US" b="1" dirty="0">
                <a:solidFill>
                  <a:schemeClr val="tx1"/>
                </a:solidFill>
              </a:rPr>
              <a:t>References</a:t>
            </a:r>
          </a:p>
        </p:txBody>
      </p:sp>
      <p:sp>
        <p:nvSpPr>
          <p:cNvPr id="3" name="Content Placeholder 2">
            <a:extLst>
              <a:ext uri="{FF2B5EF4-FFF2-40B4-BE49-F238E27FC236}">
                <a16:creationId xmlns:a16="http://schemas.microsoft.com/office/drawing/2014/main" id="{DD3EEA90-B997-493B-B594-F94FE238E9CB}"/>
              </a:ext>
            </a:extLst>
          </p:cNvPr>
          <p:cNvSpPr>
            <a:spLocks noGrp="1"/>
          </p:cNvSpPr>
          <p:nvPr>
            <p:ph idx="1"/>
          </p:nvPr>
        </p:nvSpPr>
        <p:spPr/>
        <p:txBody>
          <a:bodyPr>
            <a:normAutofit/>
          </a:bodyPr>
          <a:lstStyle/>
          <a:p>
            <a:pPr marL="457200" lvl="0" indent="-457200">
              <a:lnSpc>
                <a:spcPct val="110000"/>
              </a:lnSpc>
              <a:spcBef>
                <a:spcPts val="0"/>
              </a:spcBef>
              <a:spcAft>
                <a:spcPts val="0"/>
              </a:spcAft>
              <a:buSzPts val="1800"/>
              <a:buFont typeface="Wingdings" panose="05000000000000000000" pitchFamily="2" charset="2"/>
              <a:buChar char="q"/>
            </a:pPr>
            <a:r>
              <a:rPr lang="en-US" sz="2400" dirty="0" err="1"/>
              <a:t>Jubee</a:t>
            </a:r>
            <a:r>
              <a:rPr lang="en-US" sz="2400" dirty="0"/>
              <a:t> Tada, “A Cache Replacement Policy with Considering Global Fluctuations of Priority Values” in 2018 Sixth International Symposium on Computing and Networking Workshops (CANDARW).</a:t>
            </a:r>
          </a:p>
          <a:p>
            <a:pPr marL="457200" lvl="0" indent="-457200">
              <a:lnSpc>
                <a:spcPct val="110000"/>
              </a:lnSpc>
              <a:spcBef>
                <a:spcPts val="1600"/>
              </a:spcBef>
              <a:spcAft>
                <a:spcPts val="0"/>
              </a:spcAft>
              <a:buFont typeface="Wingdings" panose="05000000000000000000" pitchFamily="2" charset="2"/>
              <a:buChar char="q"/>
            </a:pPr>
            <a:endParaRPr lang="en-US" sz="2400" dirty="0"/>
          </a:p>
          <a:p>
            <a:pPr marL="457200" lvl="0" indent="-457200">
              <a:lnSpc>
                <a:spcPct val="110000"/>
              </a:lnSpc>
              <a:spcBef>
                <a:spcPts val="1600"/>
              </a:spcBef>
              <a:spcAft>
                <a:spcPts val="0"/>
              </a:spcAft>
              <a:buSzPts val="1800"/>
              <a:buFont typeface="Wingdings" panose="05000000000000000000" pitchFamily="2" charset="2"/>
              <a:buChar char="q"/>
            </a:pPr>
            <a:r>
              <a:rPr lang="en-US" sz="2400" dirty="0"/>
              <a:t>J. Tada, et al., ”An Adaptive Demotion Policy for High-Associativity Caches,” in Proceedings of international symposium on Highly Efficient Accelerators and Reconfigurable Technologies (HEART2017) , 2017.</a:t>
            </a:r>
          </a:p>
          <a:p>
            <a:pPr marL="914400" lvl="0" indent="0">
              <a:lnSpc>
                <a:spcPct val="150000"/>
              </a:lnSpc>
              <a:spcBef>
                <a:spcPts val="1600"/>
              </a:spcBef>
              <a:spcAft>
                <a:spcPts val="1600"/>
              </a:spcAft>
              <a:buNone/>
            </a:pPr>
            <a:endParaRPr lang="en-US" dirty="0"/>
          </a:p>
          <a:p>
            <a:endParaRPr lang="en-US" dirty="0"/>
          </a:p>
        </p:txBody>
      </p:sp>
    </p:spTree>
    <p:extLst>
      <p:ext uri="{BB962C8B-B14F-4D97-AF65-F5344CB8AC3E}">
        <p14:creationId xmlns:p14="http://schemas.microsoft.com/office/powerpoint/2010/main" val="1825885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3E85B8-AE31-4B30-9EAC-4A3B86691E3E}"/>
              </a:ext>
            </a:extLst>
          </p:cNvPr>
          <p:cNvSpPr>
            <a:spLocks noGrp="1"/>
          </p:cNvSpPr>
          <p:nvPr>
            <p:ph type="ctrTitle"/>
          </p:nvPr>
        </p:nvSpPr>
        <p:spPr/>
        <p:txBody>
          <a:bodyPr/>
          <a:lstStyle/>
          <a:p>
            <a:r>
              <a:rPr lang="en-US" b="1" dirty="0"/>
              <a:t>Questions?</a:t>
            </a:r>
          </a:p>
        </p:txBody>
      </p:sp>
    </p:spTree>
    <p:extLst>
      <p:ext uri="{BB962C8B-B14F-4D97-AF65-F5344CB8AC3E}">
        <p14:creationId xmlns:p14="http://schemas.microsoft.com/office/powerpoint/2010/main" val="1429567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288;p53"/>
          <p:cNvPicPr preferRelativeResize="0"/>
          <p:nvPr/>
        </p:nvPicPr>
        <p:blipFill>
          <a:blip r:embed="rId3">
            <a:extLst>
              <a:ext uri="{28A0092B-C50C-407E-A947-70E740481C1C}">
                <a14:useLocalDpi xmlns:a14="http://schemas.microsoft.com/office/drawing/2010/main" val="0"/>
              </a:ext>
            </a:extLst>
          </a:blip>
          <a:stretch>
            <a:fillRect/>
          </a:stretch>
        </p:blipFill>
        <p:spPr>
          <a:xfrm>
            <a:off x="505194" y="161718"/>
            <a:ext cx="5675269" cy="5941893"/>
          </a:xfrm>
          <a:prstGeom prst="rect">
            <a:avLst/>
          </a:prstGeom>
          <a:noFill/>
          <a:ln>
            <a:noFill/>
          </a:ln>
        </p:spPr>
      </p:pic>
      <p:cxnSp>
        <p:nvCxnSpPr>
          <p:cNvPr id="7" name="Straight Arrow Connector 6"/>
          <p:cNvCxnSpPr/>
          <p:nvPr/>
        </p:nvCxnSpPr>
        <p:spPr>
          <a:xfrm flipH="1" flipV="1">
            <a:off x="3349128" y="374573"/>
            <a:ext cx="4186409" cy="81524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4010140" y="859316"/>
            <a:ext cx="3525397" cy="760164"/>
          </a:xfrm>
          <a:prstGeom prst="straightConnector1">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p:cNvCxnSpPr/>
          <p:nvPr/>
        </p:nvCxnSpPr>
        <p:spPr>
          <a:xfrm flipH="1" flipV="1">
            <a:off x="4781320" y="1487278"/>
            <a:ext cx="2754217" cy="56186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p:cNvCxnSpPr/>
          <p:nvPr/>
        </p:nvCxnSpPr>
        <p:spPr>
          <a:xfrm flipH="1" flipV="1">
            <a:off x="5916058" y="2258459"/>
            <a:ext cx="1619479" cy="3525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5537" y="1005156"/>
            <a:ext cx="727635" cy="369332"/>
          </a:xfrm>
          <a:prstGeom prst="rect">
            <a:avLst/>
          </a:prstGeom>
          <a:noFill/>
        </p:spPr>
        <p:txBody>
          <a:bodyPr wrap="none" rtlCol="0">
            <a:spAutoFit/>
          </a:bodyPr>
          <a:lstStyle/>
          <a:p>
            <a:r>
              <a:rPr lang="en-US" dirty="0"/>
              <a:t>1 way</a:t>
            </a:r>
          </a:p>
        </p:txBody>
      </p:sp>
      <p:sp>
        <p:nvSpPr>
          <p:cNvPr id="19" name="TextBox 18"/>
          <p:cNvSpPr txBox="1"/>
          <p:nvPr/>
        </p:nvSpPr>
        <p:spPr>
          <a:xfrm>
            <a:off x="7535536" y="1487278"/>
            <a:ext cx="727635" cy="369332"/>
          </a:xfrm>
          <a:prstGeom prst="rect">
            <a:avLst/>
          </a:prstGeom>
          <a:noFill/>
        </p:spPr>
        <p:txBody>
          <a:bodyPr wrap="none" rtlCol="0">
            <a:spAutoFit/>
          </a:bodyPr>
          <a:lstStyle/>
          <a:p>
            <a:r>
              <a:rPr lang="en-US" dirty="0"/>
              <a:t>2 way</a:t>
            </a:r>
          </a:p>
        </p:txBody>
      </p:sp>
      <p:sp>
        <p:nvSpPr>
          <p:cNvPr id="20" name="TextBox 19"/>
          <p:cNvSpPr txBox="1"/>
          <p:nvPr/>
        </p:nvSpPr>
        <p:spPr>
          <a:xfrm>
            <a:off x="7535535" y="1872868"/>
            <a:ext cx="727635" cy="369332"/>
          </a:xfrm>
          <a:prstGeom prst="rect">
            <a:avLst/>
          </a:prstGeom>
          <a:noFill/>
        </p:spPr>
        <p:txBody>
          <a:bodyPr wrap="none" rtlCol="0">
            <a:spAutoFit/>
          </a:bodyPr>
          <a:lstStyle/>
          <a:p>
            <a:r>
              <a:rPr lang="en-US" dirty="0"/>
              <a:t>3 way</a:t>
            </a:r>
          </a:p>
        </p:txBody>
      </p:sp>
      <p:sp>
        <p:nvSpPr>
          <p:cNvPr id="21" name="TextBox 20"/>
          <p:cNvSpPr txBox="1"/>
          <p:nvPr/>
        </p:nvSpPr>
        <p:spPr>
          <a:xfrm>
            <a:off x="7535534" y="2426333"/>
            <a:ext cx="727635" cy="369332"/>
          </a:xfrm>
          <a:prstGeom prst="rect">
            <a:avLst/>
          </a:prstGeom>
          <a:noFill/>
        </p:spPr>
        <p:txBody>
          <a:bodyPr wrap="none" rtlCol="0">
            <a:spAutoFit/>
          </a:bodyPr>
          <a:lstStyle/>
          <a:p>
            <a:r>
              <a:rPr lang="en-US" dirty="0"/>
              <a:t>n way</a:t>
            </a:r>
          </a:p>
        </p:txBody>
      </p:sp>
      <p:sp>
        <p:nvSpPr>
          <p:cNvPr id="22" name="Rectangle 21"/>
          <p:cNvSpPr/>
          <p:nvPr/>
        </p:nvSpPr>
        <p:spPr>
          <a:xfrm>
            <a:off x="2605489" y="4131325"/>
            <a:ext cx="3817346" cy="1322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066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94;p54">
            <a:extLst>
              <a:ext uri="{FF2B5EF4-FFF2-40B4-BE49-F238E27FC236}">
                <a16:creationId xmlns:a16="http://schemas.microsoft.com/office/drawing/2014/main" id="{9ED78D73-B050-4B21-9966-FACA93F8A9C0}"/>
              </a:ext>
            </a:extLst>
          </p:cNvPr>
          <p:cNvPicPr preferRelativeResize="0"/>
          <p:nvPr/>
        </p:nvPicPr>
        <p:blipFill>
          <a:blip r:embed="rId3">
            <a:alphaModFix/>
          </a:blip>
          <a:stretch>
            <a:fillRect/>
          </a:stretch>
        </p:blipFill>
        <p:spPr>
          <a:xfrm>
            <a:off x="1202909" y="1750612"/>
            <a:ext cx="9786181" cy="4520770"/>
          </a:xfrm>
          <a:prstGeom prst="rect">
            <a:avLst/>
          </a:prstGeom>
          <a:noFill/>
          <a:ln>
            <a:noFill/>
          </a:ln>
        </p:spPr>
      </p:pic>
      <p:sp>
        <p:nvSpPr>
          <p:cNvPr id="2" name="Title 1">
            <a:extLst>
              <a:ext uri="{FF2B5EF4-FFF2-40B4-BE49-F238E27FC236}">
                <a16:creationId xmlns:a16="http://schemas.microsoft.com/office/drawing/2014/main" id="{A02C91A0-0603-48CF-99B7-22865FD1669A}"/>
              </a:ext>
            </a:extLst>
          </p:cNvPr>
          <p:cNvSpPr>
            <a:spLocks noGrp="1"/>
          </p:cNvSpPr>
          <p:nvPr>
            <p:ph type="title"/>
          </p:nvPr>
        </p:nvSpPr>
        <p:spPr/>
        <p:txBody>
          <a:bodyPr/>
          <a:lstStyle/>
          <a:p>
            <a:r>
              <a:rPr lang="en-US" b="1" spc="0" dirty="0">
                <a:ln w="0"/>
                <a:solidFill>
                  <a:schemeClr val="tx1"/>
                </a:solidFill>
              </a:rPr>
              <a:t>Priority Value to each Cache Block</a:t>
            </a:r>
            <a:endParaRPr lang="en-US" b="1" dirty="0">
              <a:solidFill>
                <a:schemeClr val="tx1"/>
              </a:solidFill>
            </a:endParaRPr>
          </a:p>
        </p:txBody>
      </p:sp>
    </p:spTree>
    <p:extLst>
      <p:ext uri="{BB962C8B-B14F-4D97-AF65-F5344CB8AC3E}">
        <p14:creationId xmlns:p14="http://schemas.microsoft.com/office/powerpoint/2010/main" val="3528682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1B44E-AADC-4E17-9707-6B989C1E1A6C}"/>
              </a:ext>
            </a:extLst>
          </p:cNvPr>
          <p:cNvSpPr>
            <a:spLocks noGrp="1"/>
          </p:cNvSpPr>
          <p:nvPr>
            <p:ph type="title"/>
          </p:nvPr>
        </p:nvSpPr>
        <p:spPr>
          <a:xfrm>
            <a:off x="1097280" y="753035"/>
            <a:ext cx="10058400" cy="984325"/>
          </a:xfrm>
        </p:spPr>
        <p:txBody>
          <a:bodyPr/>
          <a:lstStyle/>
          <a:p>
            <a:r>
              <a:rPr lang="en-US" b="1" spc="0" dirty="0">
                <a:ln w="0"/>
                <a:solidFill>
                  <a:schemeClr val="tx1"/>
                </a:solidFill>
              </a:rPr>
              <a:t>IPDS Policies</a:t>
            </a:r>
            <a:endParaRPr lang="en-US" b="1" dirty="0"/>
          </a:p>
        </p:txBody>
      </p:sp>
      <p:sp>
        <p:nvSpPr>
          <p:cNvPr id="4" name="Left Brace 3">
            <a:extLst>
              <a:ext uri="{FF2B5EF4-FFF2-40B4-BE49-F238E27FC236}">
                <a16:creationId xmlns:a16="http://schemas.microsoft.com/office/drawing/2014/main" id="{E63C5C21-7913-4185-AB83-DCF2606D6E93}"/>
              </a:ext>
            </a:extLst>
          </p:cNvPr>
          <p:cNvSpPr/>
          <p:nvPr/>
        </p:nvSpPr>
        <p:spPr>
          <a:xfrm rot="5400000">
            <a:off x="5859137" y="-1659766"/>
            <a:ext cx="473725" cy="80973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5E9106BD-10B1-4D82-9C39-C85EA37DFDCC}"/>
              </a:ext>
            </a:extLst>
          </p:cNvPr>
          <p:cNvSpPr txBox="1"/>
          <p:nvPr/>
        </p:nvSpPr>
        <p:spPr>
          <a:xfrm>
            <a:off x="1575411" y="2722914"/>
            <a:ext cx="1178805" cy="1938992"/>
          </a:xfrm>
          <a:prstGeom prst="rect">
            <a:avLst/>
          </a:prstGeom>
          <a:noFill/>
        </p:spPr>
        <p:txBody>
          <a:bodyPr wrap="square" rtlCol="0">
            <a:spAutoFit/>
          </a:bodyPr>
          <a:lstStyle/>
          <a:p>
            <a:r>
              <a:rPr lang="en-US" sz="2000" u="sng" dirty="0"/>
              <a:t>Insertion</a:t>
            </a:r>
          </a:p>
          <a:p>
            <a:endParaRPr lang="en-US" sz="2000" dirty="0"/>
          </a:p>
          <a:p>
            <a:pPr marL="285750" indent="-285750">
              <a:buFont typeface="Wingdings" panose="05000000000000000000" pitchFamily="2" charset="2"/>
              <a:buChar char="q"/>
            </a:pPr>
            <a:r>
              <a:rPr lang="en-US" sz="2000" dirty="0"/>
              <a:t>I0</a:t>
            </a:r>
          </a:p>
          <a:p>
            <a:pPr marL="285750" indent="-285750">
              <a:buFont typeface="Wingdings" panose="05000000000000000000" pitchFamily="2" charset="2"/>
              <a:buChar char="q"/>
            </a:pPr>
            <a:r>
              <a:rPr lang="en-US" sz="2000" dirty="0"/>
              <a:t>I1</a:t>
            </a:r>
          </a:p>
          <a:p>
            <a:pPr marL="285750" indent="-285750">
              <a:buFont typeface="Wingdings" panose="05000000000000000000" pitchFamily="2" charset="2"/>
              <a:buChar char="q"/>
            </a:pPr>
            <a:r>
              <a:rPr lang="en-US" sz="2000" dirty="0"/>
              <a:t>I2</a:t>
            </a:r>
          </a:p>
          <a:p>
            <a:pPr marL="285750" indent="-285750">
              <a:buFont typeface="Wingdings" panose="05000000000000000000" pitchFamily="2" charset="2"/>
              <a:buChar char="q"/>
            </a:pPr>
            <a:r>
              <a:rPr lang="en-US" sz="2000" dirty="0"/>
              <a:t>I3</a:t>
            </a:r>
          </a:p>
        </p:txBody>
      </p:sp>
      <p:sp>
        <p:nvSpPr>
          <p:cNvPr id="6" name="TextBox 5">
            <a:extLst>
              <a:ext uri="{FF2B5EF4-FFF2-40B4-BE49-F238E27FC236}">
                <a16:creationId xmlns:a16="http://schemas.microsoft.com/office/drawing/2014/main" id="{D4BD7D90-657E-4B1B-9BE5-54F0F84A5031}"/>
              </a:ext>
            </a:extLst>
          </p:cNvPr>
          <p:cNvSpPr txBox="1"/>
          <p:nvPr/>
        </p:nvSpPr>
        <p:spPr>
          <a:xfrm>
            <a:off x="3616577" y="2720557"/>
            <a:ext cx="2294181" cy="1631216"/>
          </a:xfrm>
          <a:prstGeom prst="rect">
            <a:avLst/>
          </a:prstGeom>
          <a:noFill/>
        </p:spPr>
        <p:txBody>
          <a:bodyPr wrap="square" rtlCol="0">
            <a:spAutoFit/>
          </a:bodyPr>
          <a:lstStyle/>
          <a:p>
            <a:r>
              <a:rPr lang="en-US" sz="2000" u="sng" dirty="0"/>
              <a:t>Promotion</a:t>
            </a:r>
          </a:p>
          <a:p>
            <a:endParaRPr lang="en-US" sz="2000" dirty="0"/>
          </a:p>
          <a:p>
            <a:pPr marL="285750" indent="-285750">
              <a:buFont typeface="Wingdings" panose="05000000000000000000" pitchFamily="2" charset="2"/>
              <a:buChar char="q"/>
            </a:pPr>
            <a:r>
              <a:rPr lang="en-US" sz="2000" dirty="0"/>
              <a:t>Hit Priority</a:t>
            </a:r>
          </a:p>
          <a:p>
            <a:pPr marL="285750" indent="-285750">
              <a:buFont typeface="Wingdings" panose="05000000000000000000" pitchFamily="2" charset="2"/>
              <a:buChar char="q"/>
            </a:pPr>
            <a:r>
              <a:rPr lang="en-US" sz="2000" dirty="0"/>
              <a:t>Frequently Priority</a:t>
            </a:r>
          </a:p>
        </p:txBody>
      </p:sp>
      <p:sp>
        <p:nvSpPr>
          <p:cNvPr id="7" name="TextBox 6">
            <a:extLst>
              <a:ext uri="{FF2B5EF4-FFF2-40B4-BE49-F238E27FC236}">
                <a16:creationId xmlns:a16="http://schemas.microsoft.com/office/drawing/2014/main" id="{076CD18D-398C-4CEE-B7EA-C38E8758F8F7}"/>
              </a:ext>
            </a:extLst>
          </p:cNvPr>
          <p:cNvSpPr txBox="1"/>
          <p:nvPr/>
        </p:nvSpPr>
        <p:spPr>
          <a:xfrm>
            <a:off x="6773119" y="2722914"/>
            <a:ext cx="2073425" cy="1631216"/>
          </a:xfrm>
          <a:prstGeom prst="rect">
            <a:avLst/>
          </a:prstGeom>
          <a:noFill/>
        </p:spPr>
        <p:txBody>
          <a:bodyPr wrap="square" rtlCol="0">
            <a:spAutoFit/>
          </a:bodyPr>
          <a:lstStyle/>
          <a:p>
            <a:r>
              <a:rPr lang="en-US" sz="2000" u="sng" dirty="0"/>
              <a:t>Demotion</a:t>
            </a:r>
          </a:p>
          <a:p>
            <a:endParaRPr lang="en-US" sz="2000" dirty="0"/>
          </a:p>
          <a:p>
            <a:pPr marL="285750" indent="-285750">
              <a:buFont typeface="Wingdings" panose="05000000000000000000" pitchFamily="2" charset="2"/>
              <a:buChar char="q"/>
            </a:pPr>
            <a:r>
              <a:rPr lang="en-US" sz="2000" dirty="0"/>
              <a:t>Half Of Average</a:t>
            </a:r>
          </a:p>
          <a:p>
            <a:pPr marL="285750" indent="-285750">
              <a:buFont typeface="Wingdings" panose="05000000000000000000" pitchFamily="2" charset="2"/>
              <a:buChar char="q"/>
            </a:pPr>
            <a:r>
              <a:rPr lang="en-US" sz="2000" dirty="0"/>
              <a:t>Average</a:t>
            </a:r>
          </a:p>
        </p:txBody>
      </p:sp>
      <p:sp>
        <p:nvSpPr>
          <p:cNvPr id="8" name="TextBox 7">
            <a:extLst>
              <a:ext uri="{FF2B5EF4-FFF2-40B4-BE49-F238E27FC236}">
                <a16:creationId xmlns:a16="http://schemas.microsoft.com/office/drawing/2014/main" id="{90E0BC61-4553-4374-AD51-B302801DD0BC}"/>
              </a:ext>
            </a:extLst>
          </p:cNvPr>
          <p:cNvSpPr txBox="1"/>
          <p:nvPr/>
        </p:nvSpPr>
        <p:spPr>
          <a:xfrm>
            <a:off x="9648940" y="2722914"/>
            <a:ext cx="1423011" cy="1323439"/>
          </a:xfrm>
          <a:prstGeom prst="rect">
            <a:avLst/>
          </a:prstGeom>
          <a:noFill/>
        </p:spPr>
        <p:txBody>
          <a:bodyPr wrap="square" rtlCol="0">
            <a:spAutoFit/>
          </a:bodyPr>
          <a:lstStyle/>
          <a:p>
            <a:r>
              <a:rPr lang="en-US" sz="2000" u="sng" dirty="0"/>
              <a:t>Selection</a:t>
            </a:r>
          </a:p>
          <a:p>
            <a:endParaRPr lang="en-US" sz="2000" dirty="0"/>
          </a:p>
          <a:p>
            <a:pPr marL="285750" indent="-285750">
              <a:buFont typeface="Wingdings" panose="05000000000000000000" pitchFamily="2" charset="2"/>
              <a:buChar char="q"/>
            </a:pPr>
            <a:r>
              <a:rPr lang="en-US" sz="2000" dirty="0"/>
              <a:t>Left-side</a:t>
            </a:r>
          </a:p>
          <a:p>
            <a:pPr marL="285750" indent="-285750">
              <a:buFont typeface="Wingdings" panose="05000000000000000000" pitchFamily="2" charset="2"/>
              <a:buChar char="q"/>
            </a:pPr>
            <a:r>
              <a:rPr lang="en-US" sz="2000" dirty="0"/>
              <a:t>Random</a:t>
            </a:r>
          </a:p>
        </p:txBody>
      </p:sp>
      <p:cxnSp>
        <p:nvCxnSpPr>
          <p:cNvPr id="10" name="Straight Arrow Connector 9">
            <a:extLst>
              <a:ext uri="{FF2B5EF4-FFF2-40B4-BE49-F238E27FC236}">
                <a16:creationId xmlns:a16="http://schemas.microsoft.com/office/drawing/2014/main" id="{263FB797-E49C-48F9-974B-22DE7879AFB8}"/>
              </a:ext>
            </a:extLst>
          </p:cNvPr>
          <p:cNvCxnSpPr/>
          <p:nvPr/>
        </p:nvCxnSpPr>
        <p:spPr>
          <a:xfrm>
            <a:off x="4213412" y="2388933"/>
            <a:ext cx="0" cy="331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83439F8-4942-46CF-95C0-F936D30559B7}"/>
              </a:ext>
            </a:extLst>
          </p:cNvPr>
          <p:cNvCxnSpPr/>
          <p:nvPr/>
        </p:nvCxnSpPr>
        <p:spPr>
          <a:xfrm>
            <a:off x="7342094" y="2388737"/>
            <a:ext cx="0" cy="331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27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C3B5A-EC56-4ED2-AFE1-39E41BC87AF6}"/>
              </a:ext>
            </a:extLst>
          </p:cNvPr>
          <p:cNvSpPr>
            <a:spLocks noGrp="1"/>
          </p:cNvSpPr>
          <p:nvPr>
            <p:ph type="title"/>
          </p:nvPr>
        </p:nvSpPr>
        <p:spPr/>
        <p:txBody>
          <a:bodyPr/>
          <a:lstStyle/>
          <a:p>
            <a:r>
              <a:rPr lang="en-IN" b="1" dirty="0">
                <a:solidFill>
                  <a:schemeClr val="tx1"/>
                </a:solidFill>
              </a:rPr>
              <a:t>Why do we need Partitions ?</a:t>
            </a:r>
          </a:p>
        </p:txBody>
      </p:sp>
    </p:spTree>
    <p:extLst>
      <p:ext uri="{BB962C8B-B14F-4D97-AF65-F5344CB8AC3E}">
        <p14:creationId xmlns:p14="http://schemas.microsoft.com/office/powerpoint/2010/main" val="269507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D25F-53EC-4B53-9A41-CF227E9B6501}"/>
              </a:ext>
            </a:extLst>
          </p:cNvPr>
          <p:cNvSpPr>
            <a:spLocks noGrp="1"/>
          </p:cNvSpPr>
          <p:nvPr>
            <p:ph type="title"/>
          </p:nvPr>
        </p:nvSpPr>
        <p:spPr/>
        <p:txBody>
          <a:bodyPr/>
          <a:lstStyle/>
          <a:p>
            <a:r>
              <a:rPr lang="en-IN" b="1" dirty="0">
                <a:solidFill>
                  <a:schemeClr val="tx1"/>
                </a:solidFill>
              </a:rPr>
              <a:t>How it helps capture locality in application ?</a:t>
            </a:r>
          </a:p>
        </p:txBody>
      </p:sp>
    </p:spTree>
    <p:extLst>
      <p:ext uri="{BB962C8B-B14F-4D97-AF65-F5344CB8AC3E}">
        <p14:creationId xmlns:p14="http://schemas.microsoft.com/office/powerpoint/2010/main" val="1552570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27270-5A07-40E6-B84E-6CFB331D2EEF}"/>
              </a:ext>
            </a:extLst>
          </p:cNvPr>
          <p:cNvSpPr>
            <a:spLocks noGrp="1"/>
          </p:cNvSpPr>
          <p:nvPr>
            <p:ph type="title"/>
          </p:nvPr>
        </p:nvSpPr>
        <p:spPr>
          <a:xfrm>
            <a:off x="1097280" y="860612"/>
            <a:ext cx="10058400" cy="876748"/>
          </a:xfrm>
        </p:spPr>
        <p:txBody>
          <a:bodyPr/>
          <a:lstStyle/>
          <a:p>
            <a:r>
              <a:rPr lang="en-IN" b="1" dirty="0">
                <a:solidFill>
                  <a:schemeClr val="tx1"/>
                </a:solidFill>
              </a:rPr>
              <a:t>Insertion Policy</a:t>
            </a:r>
          </a:p>
        </p:txBody>
      </p:sp>
      <p:sp>
        <p:nvSpPr>
          <p:cNvPr id="3" name="Content Placeholder 2">
            <a:extLst>
              <a:ext uri="{FF2B5EF4-FFF2-40B4-BE49-F238E27FC236}">
                <a16:creationId xmlns:a16="http://schemas.microsoft.com/office/drawing/2014/main" id="{590EAB6E-E4EC-4B6C-B8DC-6011521CE364}"/>
              </a:ext>
            </a:extLst>
          </p:cNvPr>
          <p:cNvSpPr>
            <a:spLocks noGrp="1"/>
          </p:cNvSpPr>
          <p:nvPr>
            <p:ph idx="1"/>
          </p:nvPr>
        </p:nvSpPr>
        <p:spPr/>
        <p:txBody>
          <a:bodyPr/>
          <a:lstStyle/>
          <a:p>
            <a:pPr marL="465138" indent="-465138">
              <a:buFont typeface="Wingdings" panose="05000000000000000000" pitchFamily="2" charset="2"/>
              <a:buChar char="q"/>
            </a:pPr>
            <a:r>
              <a:rPr lang="en-IN" sz="2400" dirty="0">
                <a:solidFill>
                  <a:schemeClr val="tx1"/>
                </a:solidFill>
              </a:rPr>
              <a:t>Decides incoming priority of incoming block</a:t>
            </a:r>
          </a:p>
          <a:p>
            <a:pPr marL="465138" lvl="1" indent="-465138">
              <a:lnSpc>
                <a:spcPct val="100000"/>
              </a:lnSpc>
              <a:buNone/>
            </a:pPr>
            <a:r>
              <a:rPr lang="en-IN" sz="2400" dirty="0">
                <a:solidFill>
                  <a:schemeClr val="tx1"/>
                </a:solidFill>
              </a:rPr>
              <a:t>Ex: I0 policy sets initial priority as 00,</a:t>
            </a:r>
          </a:p>
          <a:p>
            <a:pPr marL="465138" lvl="1" indent="-465138">
              <a:lnSpc>
                <a:spcPct val="100000"/>
              </a:lnSpc>
              <a:buNone/>
            </a:pPr>
            <a:r>
              <a:rPr lang="en-IN" sz="2400" dirty="0">
                <a:solidFill>
                  <a:schemeClr val="tx1"/>
                </a:solidFill>
              </a:rPr>
              <a:t>I1 policy sets initial priority as 01,</a:t>
            </a:r>
          </a:p>
          <a:p>
            <a:pPr marL="465138" lvl="1" indent="-465138">
              <a:lnSpc>
                <a:spcPct val="100000"/>
              </a:lnSpc>
              <a:buNone/>
            </a:pPr>
            <a:r>
              <a:rPr lang="en-IN" sz="2400" dirty="0">
                <a:solidFill>
                  <a:schemeClr val="tx1"/>
                </a:solidFill>
              </a:rPr>
              <a:t>I2 policy sets initial priority as 10,</a:t>
            </a:r>
          </a:p>
          <a:p>
            <a:pPr marL="465138" lvl="1" indent="-465138">
              <a:lnSpc>
                <a:spcPct val="100000"/>
              </a:lnSpc>
              <a:buNone/>
            </a:pPr>
            <a:r>
              <a:rPr lang="en-IN" sz="2400" dirty="0">
                <a:solidFill>
                  <a:schemeClr val="tx1"/>
                </a:solidFill>
              </a:rPr>
              <a:t>I3 policy sets initial priority as 11. </a:t>
            </a:r>
          </a:p>
          <a:p>
            <a:pPr marL="465138" indent="-465138">
              <a:lnSpc>
                <a:spcPct val="100000"/>
              </a:lnSpc>
              <a:buFont typeface="Wingdings" panose="05000000000000000000" pitchFamily="2" charset="2"/>
              <a:buChar char="q"/>
            </a:pPr>
            <a:r>
              <a:rPr lang="en-IN" sz="2400" dirty="0">
                <a:solidFill>
                  <a:schemeClr val="tx1"/>
                </a:solidFill>
              </a:rPr>
              <a:t>Code Snippet:</a:t>
            </a:r>
          </a:p>
          <a:p>
            <a:pPr marL="465138" lvl="1" indent="-465138">
              <a:buNone/>
            </a:pPr>
            <a:endParaRPr lang="en-IN" dirty="0">
              <a:solidFill>
                <a:schemeClr val="tx1"/>
              </a:solidFill>
            </a:endParaRPr>
          </a:p>
        </p:txBody>
      </p:sp>
      <p:pic>
        <p:nvPicPr>
          <p:cNvPr id="5" name="Picture 4">
            <a:extLst>
              <a:ext uri="{FF2B5EF4-FFF2-40B4-BE49-F238E27FC236}">
                <a16:creationId xmlns:a16="http://schemas.microsoft.com/office/drawing/2014/main" id="{4F7960FE-5593-46BB-B53B-0FAA6C9BF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4639454"/>
            <a:ext cx="10058400" cy="1357934"/>
          </a:xfrm>
          <a:prstGeom prst="rect">
            <a:avLst/>
          </a:prstGeom>
        </p:spPr>
      </p:pic>
    </p:spTree>
    <p:extLst>
      <p:ext uri="{BB962C8B-B14F-4D97-AF65-F5344CB8AC3E}">
        <p14:creationId xmlns:p14="http://schemas.microsoft.com/office/powerpoint/2010/main" val="845726236"/>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787</TotalTime>
  <Words>992</Words>
  <Application>Microsoft Office PowerPoint</Application>
  <PresentationFormat>Widescreen</PresentationFormat>
  <Paragraphs>164</Paragraphs>
  <Slides>36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Calibri Light</vt:lpstr>
      <vt:lpstr>Courier New</vt:lpstr>
      <vt:lpstr>Wingdings</vt:lpstr>
      <vt:lpstr>Retrospect</vt:lpstr>
      <vt:lpstr>ADPG Adaptive Demotion Policy with Global fluctuations of Priority Values</vt:lpstr>
      <vt:lpstr>Outline</vt:lpstr>
      <vt:lpstr>PowerPoint Presentation</vt:lpstr>
      <vt:lpstr>PowerPoint Presentation</vt:lpstr>
      <vt:lpstr>Priority Value to each Cache Block</vt:lpstr>
      <vt:lpstr>IPDS Policies</vt:lpstr>
      <vt:lpstr>Why do we need Partitions ?</vt:lpstr>
      <vt:lpstr>How it helps capture locality in application ?</vt:lpstr>
      <vt:lpstr>Insertion Policy</vt:lpstr>
      <vt:lpstr>Promotion Policy</vt:lpstr>
      <vt:lpstr>Demotion Policy</vt:lpstr>
      <vt:lpstr>Selection Policy</vt:lpstr>
      <vt:lpstr>Mapping GTR &amp; PTR</vt:lpstr>
      <vt:lpstr>PowerPoint Presentation</vt:lpstr>
      <vt:lpstr>Implementation</vt:lpstr>
      <vt:lpstr>Environment Setup</vt:lpstr>
      <vt:lpstr>Environment Setup: Config</vt:lpstr>
      <vt:lpstr>Benchmark Results</vt:lpstr>
      <vt:lpstr>Benchmark Results</vt:lpstr>
      <vt:lpstr>Benchmark Results</vt:lpstr>
      <vt:lpstr>Analysis : LRU </vt:lpstr>
      <vt:lpstr>Analysis : MRU</vt:lpstr>
      <vt:lpstr>Analysis : Random</vt:lpstr>
      <vt:lpstr>Analysis : ADP-G Hit</vt:lpstr>
      <vt:lpstr>Analysis : ADP-G Hit    </vt:lpstr>
      <vt:lpstr>Analysis : ADP-G HIT Check State    </vt:lpstr>
      <vt:lpstr>Analysis : ADP-G HIT</vt:lpstr>
      <vt:lpstr>Analysis : ADP-G Miss</vt:lpstr>
      <vt:lpstr>Analysis : ADP-G Miss</vt:lpstr>
      <vt:lpstr>Analysis – What went wrong !</vt:lpstr>
      <vt:lpstr>Analysis : ADP-G HIT</vt:lpstr>
      <vt:lpstr>Analysis : MISS</vt:lpstr>
      <vt:lpstr>Analysis : Too many computations !</vt:lpstr>
      <vt:lpstr>Conclusion</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ADPG Adaptive Demotion Policy with Global fluctuations of Priority Values</dc:title>
  <dc:creator>Vatsal Vador</dc:creator>
  <cp:lastModifiedBy>Ranjan Raut</cp:lastModifiedBy>
  <cp:revision>116</cp:revision>
  <dcterms:created xsi:type="dcterms:W3CDTF">2019-04-21T18:40:40Z</dcterms:created>
  <dcterms:modified xsi:type="dcterms:W3CDTF">2019-04-23T17:30:18Z</dcterms:modified>
</cp:coreProperties>
</file>