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 type="screen16x9"/>
  <p:notesSz cx="6858000" cy="9144000"/>
  <p:embeddedFontLst>
    <p:embeddedFont>
      <p:font typeface="Raleway" panose="020B0604020202020204" charset="0"/>
      <p:regular r:id="rId48"/>
      <p:bold r:id="rId49"/>
      <p:italic r:id="rId50"/>
      <p:boldItalic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723E6-0852-4595-9F7B-348B11BB91F0}">
  <a:tblStyle styleId="{A7D723E6-0852-4595-9F7B-348B11BB9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ED1A2D-4D07-4BEE-90EC-C7EFDC685D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struction_set" TargetMode="External"/><Relationship Id="rId13" Type="http://schemas.openxmlformats.org/officeDocument/2006/relationships/hyperlink" Target="https://en.wikipedia.org/wiki/Intel_8088" TargetMode="External"/><Relationship Id="rId3" Type="http://schemas.openxmlformats.org/officeDocument/2006/relationships/hyperlink" Target="https://en.wikichip.org/wiki/64-bit_architecture" TargetMode="External"/><Relationship Id="rId7" Type="http://schemas.openxmlformats.org/officeDocument/2006/relationships/hyperlink" Target="https://en.wikipedia.org/wiki/Reduced_instruction_set_computing" TargetMode="External"/><Relationship Id="rId12" Type="http://schemas.openxmlformats.org/officeDocument/2006/relationships/hyperlink" Target="https://en.wikipedia.org/wiki/Intel_8086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chip.org/wiki/1992" TargetMode="External"/><Relationship Id="rId11" Type="http://schemas.openxmlformats.org/officeDocument/2006/relationships/hyperlink" Target="https://en.wikipedia.org/wiki/X86#cite_note-2" TargetMode="External"/><Relationship Id="rId5" Type="http://schemas.openxmlformats.org/officeDocument/2006/relationships/hyperlink" Target="https://en.wikichip.org/wiki/DEC" TargetMode="External"/><Relationship Id="rId10" Type="http://schemas.openxmlformats.org/officeDocument/2006/relationships/hyperlink" Target="https://en.wikipedia.org/wiki/Instruction_set_architecture" TargetMode="External"/><Relationship Id="rId4" Type="http://schemas.openxmlformats.org/officeDocument/2006/relationships/hyperlink" Target="https://en.wikichip.org/wiki/Alpha" TargetMode="External"/><Relationship Id="rId9" Type="http://schemas.openxmlformats.org/officeDocument/2006/relationships/hyperlink" Target="https://en.wikipedia.org/wiki/Central_processing_unit" TargetMode="Externa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6e4fde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6e4fde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6e4fde95_9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6e4fde95_9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6e4fde95_9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6e4fde95_9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56e4fde95_9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56e4fde95_9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56e4fde95_9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56e4fde95_9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56e4fde95_9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56e4fde95_9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b3769a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b3769a5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b3769a5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b3769a5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b3769a5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b3769a5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b3769a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b3769a5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6e4fde9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6e4fde9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b3769a5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b3769a5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b3769a5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b3769a5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b3769a5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b3769a5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b3769a5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b3769a5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b3769a5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b3769a5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b3769a5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b3769a5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56e4fde95_1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56e4fde95_1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56e4fde95_1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56e4fde95_1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56e4fde95_1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56e4fde95_1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56e4fde95_1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56e4fde95_1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6e4fde95_1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6e4fde95_1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6e4fde95_1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6e4fde95_1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6e4fde95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6e4fde95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56e4fde95_1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56e4fde95_1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6e4fde95_1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6e4fde95_1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56e4fde95_1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56e4fde95_1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56e4fde95_1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56e4fde95_1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56e4fde95_1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56e4fde95_1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56e4fde95_1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56e4fde95_1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56e4fde95_1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56e4fde95_1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56e4fde9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56e4fde9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6e4fde95_1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6e4fde95_1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56e4fde9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56e4fde9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ALPHA: 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Alpha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was a family of </a:t>
            </a:r>
            <a:r>
              <a:rPr lang="en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64-bit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Alpha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-based performance microprocessors designed by </a:t>
            </a:r>
            <a:r>
              <a:rPr lang="en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DEC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and introduced in </a:t>
            </a:r>
            <a:r>
              <a:rPr lang="en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1992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ARM:    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ARM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previously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Advanced RISC Machine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originally 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Acorn RISC Machine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is a family of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reduced instruction set computing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(RISC)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architectures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for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computer processors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configured for various environments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x86:	</a:t>
            </a: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x86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a family of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10"/>
              </a:rPr>
              <a:t>instruction set architectures</a:t>
            </a:r>
            <a:r>
              <a:rPr lang="en" sz="1400" u="sng" baseline="30000">
                <a:solidFill>
                  <a:srgbClr val="0B0080"/>
                </a:solidFill>
                <a:highlight>
                  <a:srgbClr val="FFFFFF"/>
                </a:highlight>
                <a:hlinkClick r:id="rId11"/>
              </a:rPr>
              <a:t>[a]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based on the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12"/>
              </a:rPr>
              <a:t>Intel 8086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microprocessor and its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13"/>
              </a:rPr>
              <a:t>8088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variant.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Cache	size	assoc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L1I	32KB	8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L1D	32KB	8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L2	256KB	8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L3	2MB/4MB	16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MM	4GB	-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4b3769a5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4b3769a5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b3769a5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b3769a5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b3769a5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b3769a5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6e4fde9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6e4fde9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6e4fd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6e4fd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6e4fde95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6e4fde95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6e4fde95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6e4fde95_9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6e4fde95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6e4fde95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ADPG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2"/>
                </a:solidFill>
              </a:rPr>
              <a:t>A</a:t>
            </a:r>
            <a:r>
              <a:rPr lang="en" sz="2800" dirty="0">
                <a:solidFill>
                  <a:schemeClr val="dk2"/>
                </a:solidFill>
              </a:rPr>
              <a:t>daptive </a:t>
            </a:r>
            <a:r>
              <a:rPr lang="en" sz="2800" b="1" dirty="0">
                <a:solidFill>
                  <a:schemeClr val="dk2"/>
                </a:solidFill>
              </a:rPr>
              <a:t>D</a:t>
            </a:r>
            <a:r>
              <a:rPr lang="en" sz="2800" dirty="0">
                <a:solidFill>
                  <a:schemeClr val="dk2"/>
                </a:solidFill>
              </a:rPr>
              <a:t>emotion </a:t>
            </a:r>
            <a:r>
              <a:rPr lang="en" sz="2800" b="1" dirty="0">
                <a:solidFill>
                  <a:schemeClr val="dk2"/>
                </a:solidFill>
              </a:rPr>
              <a:t>P</a:t>
            </a:r>
            <a:r>
              <a:rPr lang="en" sz="2800" dirty="0">
                <a:solidFill>
                  <a:schemeClr val="dk2"/>
                </a:solidFill>
              </a:rPr>
              <a:t>olicy with </a:t>
            </a:r>
            <a:r>
              <a:rPr lang="en" sz="2800" b="1" dirty="0">
                <a:solidFill>
                  <a:schemeClr val="dk2"/>
                </a:solidFill>
              </a:rPr>
              <a:t>G</a:t>
            </a:r>
            <a:r>
              <a:rPr lang="en" sz="2800" dirty="0">
                <a:solidFill>
                  <a:schemeClr val="dk2"/>
                </a:solidFill>
              </a:rPr>
              <a:t>lobal fluctuations of Priority Values</a:t>
            </a:r>
            <a:endParaRPr dirty="0"/>
          </a:p>
        </p:txBody>
      </p:sp>
      <p:sp>
        <p:nvSpPr>
          <p:cNvPr id="149" name="Google Shape;149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614800" cy="18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Piyush Deshpande</a:t>
            </a:r>
            <a:endParaRPr sz="24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Ranjan Raut</a:t>
            </a:r>
            <a:endParaRPr sz="24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Rohan Hulsure</a:t>
            </a:r>
            <a:endParaRPr sz="24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Vatsal Vador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46"/>
          <p:cNvGraphicFramePr/>
          <p:nvPr/>
        </p:nvGraphicFramePr>
        <p:xfrm>
          <a:off x="2199425" y="1779325"/>
          <a:ext cx="1465125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F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2" name="Google Shape;222;p46"/>
          <p:cNvGraphicFramePr/>
          <p:nvPr/>
        </p:nvGraphicFramePr>
        <p:xfrm>
          <a:off x="3851400" y="17945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3" name="Google Shape;223;p46"/>
          <p:cNvGraphicFramePr/>
          <p:nvPr/>
        </p:nvGraphicFramePr>
        <p:xfrm>
          <a:off x="4447900" y="1794538"/>
          <a:ext cx="382850" cy="155440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4" name="Google Shape;224;p46"/>
          <p:cNvGraphicFramePr/>
          <p:nvPr/>
        </p:nvGraphicFramePr>
        <p:xfrm>
          <a:off x="5302375" y="17831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Google Shape;225;p46"/>
          <p:cNvSpPr txBox="1"/>
          <p:nvPr/>
        </p:nvSpPr>
        <p:spPr>
          <a:xfrm>
            <a:off x="2295600" y="1403300"/>
            <a:ext cx="1261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Cache</a:t>
            </a:r>
            <a:endParaRPr b="1"/>
          </a:p>
        </p:txBody>
      </p:sp>
      <p:sp>
        <p:nvSpPr>
          <p:cNvPr id="226" name="Google Shape;226;p46"/>
          <p:cNvSpPr txBox="1"/>
          <p:nvPr/>
        </p:nvSpPr>
        <p:spPr>
          <a:xfrm>
            <a:off x="3743175" y="140330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Tag</a:t>
            </a:r>
            <a:endParaRPr b="1"/>
          </a:p>
        </p:txBody>
      </p:sp>
      <p:sp>
        <p:nvSpPr>
          <p:cNvPr id="227" name="Google Shape;227;p46"/>
          <p:cNvSpPr txBox="1"/>
          <p:nvPr/>
        </p:nvSpPr>
        <p:spPr>
          <a:xfrm>
            <a:off x="4400525" y="1389050"/>
            <a:ext cx="477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</a:t>
            </a:r>
            <a:endParaRPr b="1"/>
          </a:p>
        </p:txBody>
      </p:sp>
      <p:sp>
        <p:nvSpPr>
          <p:cNvPr id="228" name="Google Shape;228;p46"/>
          <p:cNvSpPr txBox="1"/>
          <p:nvPr/>
        </p:nvSpPr>
        <p:spPr>
          <a:xfrm>
            <a:off x="5194150" y="138905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LRU</a:t>
            </a:r>
            <a:endParaRPr b="1"/>
          </a:p>
        </p:txBody>
      </p:sp>
      <p:sp>
        <p:nvSpPr>
          <p:cNvPr id="229" name="Google Shape;229;p46"/>
          <p:cNvSpPr txBox="1"/>
          <p:nvPr/>
        </p:nvSpPr>
        <p:spPr>
          <a:xfrm>
            <a:off x="467750" y="3724675"/>
            <a:ext cx="83646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 replaces B in the cache due to lower reference order bit. Highest order bit given to F and decremented for remaining blocks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46"/>
          <p:cNvSpPr txBox="1"/>
          <p:nvPr/>
        </p:nvSpPr>
        <p:spPr>
          <a:xfrm>
            <a:off x="5894650" y="1742275"/>
            <a:ext cx="2550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	</a:t>
            </a:r>
            <a:endParaRPr b="1"/>
          </a:p>
        </p:txBody>
      </p:sp>
      <p:sp>
        <p:nvSpPr>
          <p:cNvPr id="231" name="Google Shape;231;p46"/>
          <p:cNvSpPr txBox="1"/>
          <p:nvPr/>
        </p:nvSpPr>
        <p:spPr>
          <a:xfrm>
            <a:off x="6332275" y="1742275"/>
            <a:ext cx="2550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	</a:t>
            </a:r>
            <a:endParaRPr b="1"/>
          </a:p>
        </p:txBody>
      </p:sp>
      <p:sp>
        <p:nvSpPr>
          <p:cNvPr id="17" name="Google Shape;185;p43">
            <a:extLst>
              <a:ext uri="{FF2B5EF4-FFF2-40B4-BE49-F238E27FC236}">
                <a16:creationId xmlns:a16="http://schemas.microsoft.com/office/drawing/2014/main" id="{953F2392-EF08-4948-AA32-BF5CF8306F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51" y="287150"/>
            <a:ext cx="8520599" cy="7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Least Recently Used Policy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47"/>
          <p:cNvGraphicFramePr/>
          <p:nvPr/>
        </p:nvGraphicFramePr>
        <p:xfrm>
          <a:off x="2199425" y="1779325"/>
          <a:ext cx="1465125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C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8" name="Google Shape;238;p47"/>
          <p:cNvGraphicFramePr/>
          <p:nvPr/>
        </p:nvGraphicFramePr>
        <p:xfrm>
          <a:off x="3851400" y="17945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9" name="Google Shape;239;p47"/>
          <p:cNvGraphicFramePr/>
          <p:nvPr/>
        </p:nvGraphicFramePr>
        <p:xfrm>
          <a:off x="4447900" y="1794538"/>
          <a:ext cx="382850" cy="155440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0" name="Google Shape;240;p47"/>
          <p:cNvGraphicFramePr/>
          <p:nvPr/>
        </p:nvGraphicFramePr>
        <p:xfrm>
          <a:off x="5302375" y="17831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1" name="Google Shape;241;p47"/>
          <p:cNvSpPr txBox="1"/>
          <p:nvPr/>
        </p:nvSpPr>
        <p:spPr>
          <a:xfrm>
            <a:off x="2295600" y="1403300"/>
            <a:ext cx="1261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Cache</a:t>
            </a:r>
            <a:endParaRPr b="1"/>
          </a:p>
        </p:txBody>
      </p:sp>
      <p:sp>
        <p:nvSpPr>
          <p:cNvPr id="242" name="Google Shape;242;p47"/>
          <p:cNvSpPr txBox="1"/>
          <p:nvPr/>
        </p:nvSpPr>
        <p:spPr>
          <a:xfrm>
            <a:off x="3743175" y="140330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Tag</a:t>
            </a:r>
            <a:endParaRPr b="1"/>
          </a:p>
        </p:txBody>
      </p:sp>
      <p:sp>
        <p:nvSpPr>
          <p:cNvPr id="243" name="Google Shape;243;p47"/>
          <p:cNvSpPr txBox="1"/>
          <p:nvPr/>
        </p:nvSpPr>
        <p:spPr>
          <a:xfrm>
            <a:off x="4400525" y="1389050"/>
            <a:ext cx="477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</a:t>
            </a:r>
            <a:endParaRPr b="1"/>
          </a:p>
        </p:txBody>
      </p:sp>
      <p:sp>
        <p:nvSpPr>
          <p:cNvPr id="244" name="Google Shape;244;p47"/>
          <p:cNvSpPr txBox="1"/>
          <p:nvPr/>
        </p:nvSpPr>
        <p:spPr>
          <a:xfrm>
            <a:off x="5194150" y="138905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LRU</a:t>
            </a:r>
            <a:endParaRPr b="1"/>
          </a:p>
        </p:txBody>
      </p:sp>
      <p:sp>
        <p:nvSpPr>
          <p:cNvPr id="245" name="Google Shape;245;p47"/>
          <p:cNvSpPr txBox="1"/>
          <p:nvPr/>
        </p:nvSpPr>
        <p:spPr>
          <a:xfrm>
            <a:off x="467750" y="3735307"/>
            <a:ext cx="83646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 has been accessed therefore the reference order bit has been maximized.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6" name="Google Shape;246;p47"/>
          <p:cNvSpPr txBox="1"/>
          <p:nvPr/>
        </p:nvSpPr>
        <p:spPr>
          <a:xfrm>
            <a:off x="5894650" y="1742275"/>
            <a:ext cx="2550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	</a:t>
            </a:r>
            <a:endParaRPr b="1"/>
          </a:p>
        </p:txBody>
      </p:sp>
      <p:sp>
        <p:nvSpPr>
          <p:cNvPr id="247" name="Google Shape;247;p47"/>
          <p:cNvSpPr txBox="1"/>
          <p:nvPr/>
        </p:nvSpPr>
        <p:spPr>
          <a:xfrm>
            <a:off x="6332275" y="1742275"/>
            <a:ext cx="2550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	</a:t>
            </a:r>
            <a:endParaRPr b="1"/>
          </a:p>
        </p:txBody>
      </p:sp>
      <p:sp>
        <p:nvSpPr>
          <p:cNvPr id="248" name="Google Shape;248;p47"/>
          <p:cNvSpPr txBox="1"/>
          <p:nvPr/>
        </p:nvSpPr>
        <p:spPr>
          <a:xfrm>
            <a:off x="6753350" y="1742275"/>
            <a:ext cx="2550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	</a:t>
            </a:r>
            <a:endParaRPr b="1"/>
          </a:p>
        </p:txBody>
      </p:sp>
      <p:sp>
        <p:nvSpPr>
          <p:cNvPr id="18" name="Google Shape;185;p43">
            <a:extLst>
              <a:ext uri="{FF2B5EF4-FFF2-40B4-BE49-F238E27FC236}">
                <a16:creationId xmlns:a16="http://schemas.microsoft.com/office/drawing/2014/main" id="{A51F89A0-3138-4147-8523-EA1B27257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8958"/>
            <a:ext cx="8520599" cy="7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Least Recently Used Policy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>
            <a:spLocks noGrp="1"/>
          </p:cNvSpPr>
          <p:nvPr>
            <p:ph type="title"/>
          </p:nvPr>
        </p:nvSpPr>
        <p:spPr>
          <a:xfrm>
            <a:off x="311699" y="297711"/>
            <a:ext cx="8520599" cy="709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Disadvantages of LRU</a:t>
            </a:r>
            <a:endParaRPr b="1" dirty="0"/>
          </a:p>
        </p:txBody>
      </p:sp>
      <p:sp>
        <p:nvSpPr>
          <p:cNvPr id="254" name="Google Shape;25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As associativity increases LRU state bit increase hardware resource increases.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Control logic gets more complex.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Eventually effects cycle time as we need to update state bits on every cache access.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LRU has low tolerance to scan access pattern.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LRU considers order of references.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New Block remains in cache for a longer amount of time if block never re-referred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Overflow by blocks that are not re-referred.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>
            <a:spLocks noGrp="1"/>
          </p:cNvSpPr>
          <p:nvPr>
            <p:ph type="title"/>
          </p:nvPr>
        </p:nvSpPr>
        <p:spPr>
          <a:xfrm>
            <a:off x="311699" y="318977"/>
            <a:ext cx="8520599" cy="6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Re-Reference Interval Prediction</a:t>
            </a:r>
            <a:endParaRPr b="1" dirty="0"/>
          </a:p>
        </p:txBody>
      </p:sp>
      <p:sp>
        <p:nvSpPr>
          <p:cNvPr id="260" name="Google Shape;26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High performance policy that can suppress hardware cost.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Priority value is prepared for each block.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At cache hit, Priority value promoted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At cache miss, block that has minimum priority is searched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If exist, the block is evicted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If not, the priorities of all the block are decreased by one. The searching and decrement are repeated until a block with the minimum priority is found out.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>
            <a:spLocks noGrp="1"/>
          </p:cNvSpPr>
          <p:nvPr>
            <p:ph type="title"/>
          </p:nvPr>
        </p:nvSpPr>
        <p:spPr>
          <a:xfrm>
            <a:off x="311699" y="297712"/>
            <a:ext cx="8520599" cy="72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Disadvantages of RRIP</a:t>
            </a:r>
            <a:endParaRPr b="1" dirty="0"/>
          </a:p>
        </p:txBody>
      </p:sp>
      <p:sp>
        <p:nvSpPr>
          <p:cNvPr id="266" name="Google Shape;26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When the miss rate of the cache is high, a cache miss minimizes the priorities of all the existing blocks in the set.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This causes a harmful effect to the performance by evicting useful data.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If there are blocks that have the minimum priority, the priorities of the blocks in the set are not decreased even though a cache miss occurs.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This causes remaining unnecessary data in the cache and decreases the performance.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ctrTitle"/>
          </p:nvPr>
        </p:nvSpPr>
        <p:spPr>
          <a:xfrm>
            <a:off x="311700" y="1756236"/>
            <a:ext cx="8520600" cy="163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dirty="0"/>
              <a:t>ADPG</a:t>
            </a:r>
            <a:br>
              <a:rPr lang="en" sz="3200" dirty="0"/>
            </a:br>
            <a:r>
              <a:rPr lang="en-US" sz="3200" b="1" dirty="0"/>
              <a:t>A</a:t>
            </a:r>
            <a:r>
              <a:rPr lang="en-US" sz="3200" dirty="0"/>
              <a:t>daptive </a:t>
            </a:r>
            <a:r>
              <a:rPr lang="en-US" sz="3200" b="1" dirty="0"/>
              <a:t>D</a:t>
            </a:r>
            <a:r>
              <a:rPr lang="en-US" sz="3200" dirty="0"/>
              <a:t>emotion </a:t>
            </a:r>
            <a:r>
              <a:rPr lang="en-US" sz="3200" b="1" dirty="0"/>
              <a:t>P</a:t>
            </a:r>
            <a:r>
              <a:rPr lang="en-US" sz="3200" dirty="0"/>
              <a:t>olicy with </a:t>
            </a:r>
            <a:r>
              <a:rPr lang="en-US" sz="3200" b="1" dirty="0"/>
              <a:t>G</a:t>
            </a:r>
            <a:r>
              <a:rPr lang="en-US" sz="3200" dirty="0"/>
              <a:t>lobal fluctuations of Priority Values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056" y="1461655"/>
            <a:ext cx="2435050" cy="35347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52"/>
          <p:cNvGraphicFramePr/>
          <p:nvPr>
            <p:extLst>
              <p:ext uri="{D42A27DB-BD31-4B8C-83A1-F6EECF244321}">
                <p14:modId xmlns:p14="http://schemas.microsoft.com/office/powerpoint/2010/main" val="2412801876"/>
              </p:ext>
            </p:extLst>
          </p:nvPr>
        </p:nvGraphicFramePr>
        <p:xfrm>
          <a:off x="5284292" y="1061140"/>
          <a:ext cx="531814" cy="384050"/>
        </p:xfrm>
        <a:graphic>
          <a:graphicData uri="http://schemas.openxmlformats.org/drawingml/2006/table">
            <a:tbl>
              <a:tblPr>
                <a:noFill/>
                <a:tableStyleId>{29ED1A2D-4D07-4BEE-90EC-C7EFDC685DD9}</a:tableStyleId>
              </a:tblPr>
              <a:tblGrid>
                <a:gridCol w="53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#n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" name="Google Shape;280;p52"/>
          <p:cNvSpPr txBox="1"/>
          <p:nvPr/>
        </p:nvSpPr>
        <p:spPr>
          <a:xfrm>
            <a:off x="329609" y="151393"/>
            <a:ext cx="8537944" cy="646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n-Way </a:t>
            </a:r>
            <a:r>
              <a:rPr lang="en-US" sz="2800" b="1" dirty="0"/>
              <a:t>S</a:t>
            </a:r>
            <a:r>
              <a:rPr lang="en" sz="2800" b="1" dirty="0"/>
              <a:t>et Associative Cache</a:t>
            </a:r>
            <a:endParaRPr sz="2800" b="1" dirty="0"/>
          </a:p>
        </p:txBody>
      </p:sp>
      <p:graphicFrame>
        <p:nvGraphicFramePr>
          <p:cNvPr id="6" name="Google Shape;285;p53">
            <a:extLst>
              <a:ext uri="{FF2B5EF4-FFF2-40B4-BE49-F238E27FC236}">
                <a16:creationId xmlns:a16="http://schemas.microsoft.com/office/drawing/2014/main" id="{F435E599-7564-4A02-885B-59DE1373F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881188"/>
              </p:ext>
            </p:extLst>
          </p:nvPr>
        </p:nvGraphicFramePr>
        <p:xfrm>
          <a:off x="3129831" y="1077605"/>
          <a:ext cx="2076034" cy="384050"/>
        </p:xfrm>
        <a:graphic>
          <a:graphicData uri="http://schemas.openxmlformats.org/drawingml/2006/table">
            <a:tbl>
              <a:tblPr>
                <a:noFill/>
                <a:tableStyleId>{29ED1A2D-4D07-4BEE-90EC-C7EFDC685DD9}</a:tableStyleId>
              </a:tblPr>
              <a:tblGrid>
                <a:gridCol w="5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# of set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#1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#2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#3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42" y="1392820"/>
            <a:ext cx="3372975" cy="3534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53"/>
          <p:cNvGraphicFramePr/>
          <p:nvPr>
            <p:extLst>
              <p:ext uri="{D42A27DB-BD31-4B8C-83A1-F6EECF244321}">
                <p14:modId xmlns:p14="http://schemas.microsoft.com/office/powerpoint/2010/main" val="3273025561"/>
              </p:ext>
            </p:extLst>
          </p:nvPr>
        </p:nvGraphicFramePr>
        <p:xfrm>
          <a:off x="3012873" y="1008770"/>
          <a:ext cx="2076034" cy="384050"/>
        </p:xfrm>
        <a:graphic>
          <a:graphicData uri="http://schemas.openxmlformats.org/drawingml/2006/table">
            <a:tbl>
              <a:tblPr>
                <a:noFill/>
                <a:tableStyleId>{29ED1A2D-4D07-4BEE-90EC-C7EFDC685DD9}</a:tableStyleId>
              </a:tblPr>
              <a:tblGrid>
                <a:gridCol w="5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# of set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#1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#2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#3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6" name="Google Shape;286;p53"/>
          <p:cNvGraphicFramePr/>
          <p:nvPr>
            <p:extLst>
              <p:ext uri="{D42A27DB-BD31-4B8C-83A1-F6EECF244321}">
                <p14:modId xmlns:p14="http://schemas.microsoft.com/office/powerpoint/2010/main" val="3672936830"/>
              </p:ext>
            </p:extLst>
          </p:nvPr>
        </p:nvGraphicFramePr>
        <p:xfrm>
          <a:off x="5180140" y="1008770"/>
          <a:ext cx="518910" cy="384050"/>
        </p:xfrm>
        <a:graphic>
          <a:graphicData uri="http://schemas.openxmlformats.org/drawingml/2006/table">
            <a:tbl>
              <a:tblPr>
                <a:noFill/>
                <a:tableStyleId>{29ED1A2D-4D07-4BEE-90EC-C7EFDC685DD9}</a:tableStyleId>
              </a:tblPr>
              <a:tblGrid>
                <a:gridCol w="51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Way #n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53"/>
          <p:cNvSpPr txBox="1"/>
          <p:nvPr/>
        </p:nvSpPr>
        <p:spPr>
          <a:xfrm>
            <a:off x="276447" y="246541"/>
            <a:ext cx="8580474" cy="5721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Consolidate </a:t>
            </a:r>
            <a:r>
              <a:rPr lang="en-US" sz="2800" b="1" dirty="0"/>
              <a:t>S</a:t>
            </a:r>
            <a:r>
              <a:rPr lang="en" sz="2800" b="1" dirty="0"/>
              <a:t>ets into Multiple Partitions</a:t>
            </a:r>
            <a:endParaRPr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>
            <a:spLocks noGrp="1"/>
          </p:cNvSpPr>
          <p:nvPr>
            <p:ph type="title"/>
          </p:nvPr>
        </p:nvSpPr>
        <p:spPr>
          <a:xfrm>
            <a:off x="416589" y="233559"/>
            <a:ext cx="8310822" cy="65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Priority Value to </a:t>
            </a:r>
            <a:r>
              <a:rPr lang="en-US" b="1" dirty="0"/>
              <a:t>E</a:t>
            </a:r>
            <a:r>
              <a:rPr lang="en" b="1" dirty="0"/>
              <a:t>ach </a:t>
            </a:r>
            <a:r>
              <a:rPr lang="en-US" b="1" dirty="0"/>
              <a:t>C</a:t>
            </a:r>
            <a:r>
              <a:rPr lang="en" b="1" dirty="0"/>
              <a:t>ache Block</a:t>
            </a:r>
            <a:endParaRPr b="1" dirty="0"/>
          </a:p>
        </p:txBody>
      </p:sp>
      <p:pic>
        <p:nvPicPr>
          <p:cNvPr id="294" name="Google Shape;2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805" y="1350083"/>
            <a:ext cx="6443330" cy="29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311699" y="340242"/>
            <a:ext cx="8520599" cy="6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IPDS </a:t>
            </a:r>
            <a:r>
              <a:rPr lang="en-US" b="1" dirty="0"/>
              <a:t>P</a:t>
            </a:r>
            <a:r>
              <a:rPr lang="en" b="1" dirty="0"/>
              <a:t>olicies</a:t>
            </a:r>
            <a:endParaRPr b="1" dirty="0"/>
          </a:p>
        </p:txBody>
      </p:sp>
      <p:sp>
        <p:nvSpPr>
          <p:cNvPr id="300" name="Google Shape;30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Insertion Policy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I0	b.    I1	c.  I2	d.       I3  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Promotion Policy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HP	b.    FP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Demotion Policy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HOA	b.    AVE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Selection Policy</a:t>
            </a:r>
            <a:endParaRPr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solidFill>
                  <a:schemeClr val="tx1"/>
                </a:solidFill>
              </a:rPr>
              <a:t>LS	b.     RS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31628" y="361507"/>
            <a:ext cx="8300672" cy="739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Outline</a:t>
            </a:r>
            <a:endParaRPr sz="3600" b="1" dirty="0"/>
          </a:p>
        </p:txBody>
      </p:sp>
      <p:sp>
        <p:nvSpPr>
          <p:cNvPr id="155" name="Google Shape;15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Motivation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Background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ADP-G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Project Plan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Expectation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References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311700" y="338700"/>
            <a:ext cx="8520599" cy="57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	Insertion Policy</a:t>
            </a:r>
            <a:endParaRPr b="1"/>
          </a:p>
        </p:txBody>
      </p:sp>
      <p:sp>
        <p:nvSpPr>
          <p:cNvPr id="306" name="Google Shape;30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- Sets initial priority of block when placed in Cache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307" name="Google Shape;307;p56"/>
          <p:cNvGraphicFramePr/>
          <p:nvPr>
            <p:extLst>
              <p:ext uri="{D42A27DB-BD31-4B8C-83A1-F6EECF244321}">
                <p14:modId xmlns:p14="http://schemas.microsoft.com/office/powerpoint/2010/main" val="4151328865"/>
              </p:ext>
            </p:extLst>
          </p:nvPr>
        </p:nvGraphicFramePr>
        <p:xfrm>
          <a:off x="952499" y="1839670"/>
          <a:ext cx="7239000" cy="204201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/>
                          </a:solidFill>
                        </a:rPr>
                        <a:t>Policy</a:t>
                      </a:r>
                      <a:endParaRPr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tx1"/>
                          </a:solidFill>
                        </a:rPr>
                        <a:t>Priority</a:t>
                      </a:r>
                      <a:endParaRPr sz="18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00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I2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I3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7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599" cy="57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Promotion Policy</a:t>
            </a:r>
            <a:endParaRPr b="1" dirty="0"/>
          </a:p>
        </p:txBody>
      </p:sp>
      <p:sp>
        <p:nvSpPr>
          <p:cNvPr id="313" name="Google Shape;31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Promote cache block priority in case of Hit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Hit Priority Policy (HP)</a:t>
            </a:r>
            <a:endParaRPr dirty="0">
              <a:solidFill>
                <a:schemeClr val="tx1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increment priority value to Maximum value</a:t>
            </a:r>
          </a:p>
          <a:p>
            <a:pPr marL="10541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Frequency Priority Policy (FP)</a:t>
            </a:r>
            <a:endParaRPr dirty="0">
              <a:solidFill>
                <a:schemeClr val="tx1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increment priority value by 1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306802"/>
            <a:ext cx="8520599" cy="57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Demotion Policy</a:t>
            </a:r>
            <a:endParaRPr dirty="0"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Decrement all cache block’s priority value in set by subtraction value in case of miss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Subtraction value is calculated for each cache hit and miss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Half Of Average Policy (HOA)</a:t>
            </a:r>
            <a:endParaRPr dirty="0">
              <a:solidFill>
                <a:schemeClr val="tx1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Decrease priority value of all blocks in set by half of average of all priority values of blocks in set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Average Policy (AVE)</a:t>
            </a:r>
            <a:endParaRPr dirty="0">
              <a:solidFill>
                <a:schemeClr val="tx1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Decrease priority value of all blocks in set by average of all priority values of blocks in 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318;p58">
            <a:extLst>
              <a:ext uri="{FF2B5EF4-FFF2-40B4-BE49-F238E27FC236}">
                <a16:creationId xmlns:a16="http://schemas.microsoft.com/office/drawing/2014/main" id="{F01CDEE1-10FF-4331-8A28-D66ECA9E1A5A}"/>
              </a:ext>
            </a:extLst>
          </p:cNvPr>
          <p:cNvSpPr txBox="1">
            <a:spLocks/>
          </p:cNvSpPr>
          <p:nvPr/>
        </p:nvSpPr>
        <p:spPr>
          <a:xfrm>
            <a:off x="311700" y="296170"/>
            <a:ext cx="8520599" cy="57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algn="ctr"/>
            <a:r>
              <a:rPr lang="en-US" b="1"/>
              <a:t>3. Demotion Policy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9"/>
          <p:cNvSpPr txBox="1">
            <a:spLocks noGrp="1"/>
          </p:cNvSpPr>
          <p:nvPr>
            <p:ph type="title"/>
          </p:nvPr>
        </p:nvSpPr>
        <p:spPr>
          <a:xfrm>
            <a:off x="311698" y="257148"/>
            <a:ext cx="8520599" cy="63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4. Selection Policy</a:t>
            </a:r>
            <a:endParaRPr b="1" dirty="0"/>
          </a:p>
        </p:txBody>
      </p:sp>
      <p:sp>
        <p:nvSpPr>
          <p:cNvPr id="325" name="Google Shape;32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Selects cache block with minimum priority for replacement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In case, many blocks within set have same minimum priority, then below policies decide candidate for replacement.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Left-side Selection Policy (LS)</a:t>
            </a:r>
            <a:endParaRPr dirty="0">
              <a:solidFill>
                <a:schemeClr val="tx1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Select leftmost block as a candidate from set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tx1"/>
                </a:solidFill>
              </a:rPr>
              <a:t>Random Selection Policy (RS)</a:t>
            </a:r>
            <a:endParaRPr dirty="0">
              <a:solidFill>
                <a:schemeClr val="tx1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Select random block as a candidate from set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>
            <a:spLocks noGrp="1"/>
          </p:cNvSpPr>
          <p:nvPr>
            <p:ph type="title"/>
          </p:nvPr>
        </p:nvSpPr>
        <p:spPr>
          <a:xfrm>
            <a:off x="311700" y="357494"/>
            <a:ext cx="8520600" cy="57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Behaviour of Cache with IPDS</a:t>
            </a:r>
            <a:endParaRPr b="1" dirty="0"/>
          </a:p>
        </p:txBody>
      </p:sp>
      <p:sp>
        <p:nvSpPr>
          <p:cNvPr id="331" name="Google Shape;33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2" name="Google Shape;3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5" y="1133791"/>
            <a:ext cx="8696577" cy="3616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9" name="Google Shape;3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5" y="1152475"/>
            <a:ext cx="860727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30;p60">
            <a:extLst>
              <a:ext uri="{FF2B5EF4-FFF2-40B4-BE49-F238E27FC236}">
                <a16:creationId xmlns:a16="http://schemas.microsoft.com/office/drawing/2014/main" id="{6530754E-79BE-4A2C-8540-7981664D39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57494"/>
            <a:ext cx="8520600" cy="57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Behaviour of Cache with IPDS</a:t>
            </a:r>
            <a:endParaRPr dirty="0"/>
          </a:p>
        </p:txBody>
      </p:sp>
      <p:sp>
        <p:nvSpPr>
          <p:cNvPr id="9" name="Google Shape;330;p60">
            <a:extLst>
              <a:ext uri="{FF2B5EF4-FFF2-40B4-BE49-F238E27FC236}">
                <a16:creationId xmlns:a16="http://schemas.microsoft.com/office/drawing/2014/main" id="{ACFED0A2-9183-497D-B470-01B3ACC1D128}"/>
              </a:ext>
            </a:extLst>
          </p:cNvPr>
          <p:cNvSpPr txBox="1">
            <a:spLocks/>
          </p:cNvSpPr>
          <p:nvPr/>
        </p:nvSpPr>
        <p:spPr>
          <a:xfrm>
            <a:off x="311700" y="346861"/>
            <a:ext cx="8520600" cy="57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/>
              <a:t>Behaviour of Cache with IPDS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2391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2"/>
          <p:cNvSpPr txBox="1">
            <a:spLocks noGrp="1"/>
          </p:cNvSpPr>
          <p:nvPr>
            <p:ph type="title" idx="4294967295"/>
          </p:nvPr>
        </p:nvSpPr>
        <p:spPr>
          <a:xfrm>
            <a:off x="389467" y="243005"/>
            <a:ext cx="8365066" cy="61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Register Mapping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8214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5;p62">
            <a:extLst>
              <a:ext uri="{FF2B5EF4-FFF2-40B4-BE49-F238E27FC236}">
                <a16:creationId xmlns:a16="http://schemas.microsoft.com/office/drawing/2014/main" id="{770F44F4-E83F-468E-8CE9-09353614C259}"/>
              </a:ext>
            </a:extLst>
          </p:cNvPr>
          <p:cNvSpPr txBox="1">
            <a:spLocks/>
          </p:cNvSpPr>
          <p:nvPr/>
        </p:nvSpPr>
        <p:spPr>
          <a:xfrm>
            <a:off x="389467" y="243005"/>
            <a:ext cx="8365066" cy="61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Register Mapping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515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5;p62">
            <a:extLst>
              <a:ext uri="{FF2B5EF4-FFF2-40B4-BE49-F238E27FC236}">
                <a16:creationId xmlns:a16="http://schemas.microsoft.com/office/drawing/2014/main" id="{37A6760A-DD0E-45EC-BBA6-78CABCDD8D7F}"/>
              </a:ext>
            </a:extLst>
          </p:cNvPr>
          <p:cNvSpPr txBox="1">
            <a:spLocks/>
          </p:cNvSpPr>
          <p:nvPr/>
        </p:nvSpPr>
        <p:spPr>
          <a:xfrm>
            <a:off x="389467" y="269357"/>
            <a:ext cx="8365066" cy="61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Register Mapping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36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5;p62">
            <a:extLst>
              <a:ext uri="{FF2B5EF4-FFF2-40B4-BE49-F238E27FC236}">
                <a16:creationId xmlns:a16="http://schemas.microsoft.com/office/drawing/2014/main" id="{9E5A4A45-754B-40FE-B275-B296BA9C8E47}"/>
              </a:ext>
            </a:extLst>
          </p:cNvPr>
          <p:cNvSpPr txBox="1">
            <a:spLocks/>
          </p:cNvSpPr>
          <p:nvPr/>
        </p:nvSpPr>
        <p:spPr>
          <a:xfrm>
            <a:off x="389467" y="163032"/>
            <a:ext cx="8365066" cy="61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Register Mapping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27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Motivation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Ideal Cache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1"/>
          </p:nvPr>
        </p:nvSpPr>
        <p:spPr>
          <a:xfrm>
            <a:off x="311700" y="1630178"/>
            <a:ext cx="5461779" cy="3288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lnSpc>
                <a:spcPct val="200000"/>
              </a:lnSpc>
              <a:buSzPts val="1800"/>
            </a:pPr>
            <a:r>
              <a:rPr lang="en" sz="1800" dirty="0">
                <a:solidFill>
                  <a:schemeClr val="bg2"/>
                </a:solidFill>
                <a:latin typeface="+mn-lt"/>
                <a:ea typeface="Times New Roman"/>
                <a:cs typeface="Times New Roman"/>
                <a:sym typeface="Times New Roman"/>
              </a:rPr>
              <a:t>Cache can be made smarter, self-tuning and low-overhead to reduce hardware costs.</a:t>
            </a:r>
            <a:endParaRPr sz="1800" dirty="0">
              <a:solidFill>
                <a:schemeClr val="bg2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bg2"/>
                </a:solidFill>
                <a:latin typeface="+mn-lt"/>
                <a:ea typeface="Times New Roman"/>
                <a:cs typeface="Times New Roman"/>
                <a:sym typeface="Times New Roman"/>
              </a:rPr>
              <a:t>What are we looking for? </a:t>
            </a:r>
          </a:p>
          <a:p>
            <a:pPr marL="1371600" lvl="1" indent="-342900">
              <a:lnSpc>
                <a:spcPct val="200000"/>
              </a:lnSpc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-US" sz="1600" dirty="0">
                <a:solidFill>
                  <a:schemeClr val="bg2"/>
                </a:solidFill>
                <a:latin typeface="+mn-lt"/>
                <a:ea typeface="Times New Roman"/>
                <a:cs typeface="Times New Roman"/>
                <a:sym typeface="Times New Roman"/>
              </a:rPr>
              <a:t>Cache that is fast and fault tolerant.</a:t>
            </a:r>
          </a:p>
          <a:p>
            <a:pPr marL="1371600" lvl="1" indent="-342900">
              <a:lnSpc>
                <a:spcPct val="200000"/>
              </a:lnSpc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-US" sz="1600" dirty="0">
                <a:solidFill>
                  <a:schemeClr val="bg2"/>
                </a:solidFill>
                <a:latin typeface="+mn-lt"/>
                <a:ea typeface="Times New Roman"/>
                <a:cs typeface="Times New Roman"/>
                <a:sym typeface="Times New Roman"/>
              </a:rPr>
              <a:t>Easy to construct </a:t>
            </a:r>
          </a:p>
          <a:p>
            <a:pPr marL="1371600" lvl="1" indent="-342900">
              <a:lnSpc>
                <a:spcPct val="200000"/>
              </a:lnSpc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-US" sz="1600" dirty="0">
                <a:solidFill>
                  <a:schemeClr val="bg2"/>
                </a:solidFill>
                <a:latin typeface="+mn-lt"/>
                <a:ea typeface="Times New Roman"/>
                <a:cs typeface="Times New Roman"/>
                <a:sym typeface="Times New Roman"/>
              </a:rPr>
              <a:t>Provides good temporal and spatial locality</a:t>
            </a:r>
            <a:endParaRPr sz="1600" dirty="0">
              <a:solidFill>
                <a:schemeClr val="bg2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776" y="1509900"/>
            <a:ext cx="3367524" cy="21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5;p62">
            <a:extLst>
              <a:ext uri="{FF2B5EF4-FFF2-40B4-BE49-F238E27FC236}">
                <a16:creationId xmlns:a16="http://schemas.microsoft.com/office/drawing/2014/main" id="{0AFEECA1-54C8-4B86-BB07-A26FDB75A8DE}"/>
              </a:ext>
            </a:extLst>
          </p:cNvPr>
          <p:cNvSpPr txBox="1">
            <a:spLocks/>
          </p:cNvSpPr>
          <p:nvPr/>
        </p:nvSpPr>
        <p:spPr>
          <a:xfrm>
            <a:off x="389467" y="269357"/>
            <a:ext cx="8365066" cy="61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Register Mapping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5;p62">
            <a:extLst>
              <a:ext uri="{FF2B5EF4-FFF2-40B4-BE49-F238E27FC236}">
                <a16:creationId xmlns:a16="http://schemas.microsoft.com/office/drawing/2014/main" id="{F5A69D55-B25C-46FC-A98E-67FFF1B415DC}"/>
              </a:ext>
            </a:extLst>
          </p:cNvPr>
          <p:cNvSpPr txBox="1">
            <a:spLocks/>
          </p:cNvSpPr>
          <p:nvPr/>
        </p:nvSpPr>
        <p:spPr>
          <a:xfrm>
            <a:off x="389467" y="269357"/>
            <a:ext cx="8365066" cy="61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Register Mapping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8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5;p62">
            <a:extLst>
              <a:ext uri="{FF2B5EF4-FFF2-40B4-BE49-F238E27FC236}">
                <a16:creationId xmlns:a16="http://schemas.microsoft.com/office/drawing/2014/main" id="{64249042-4CDD-4D63-A629-C111FF07D2C6}"/>
              </a:ext>
            </a:extLst>
          </p:cNvPr>
          <p:cNvSpPr txBox="1">
            <a:spLocks/>
          </p:cNvSpPr>
          <p:nvPr/>
        </p:nvSpPr>
        <p:spPr>
          <a:xfrm>
            <a:off x="389467" y="269357"/>
            <a:ext cx="8365066" cy="618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Register Mapping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033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70">
            <a:extLst>
              <a:ext uri="{FF2B5EF4-FFF2-40B4-BE49-F238E27FC236}">
                <a16:creationId xmlns:a16="http://schemas.microsoft.com/office/drawing/2014/main" id="{9AD0329D-E4C1-48FF-9D72-0D9BE702C150}"/>
              </a:ext>
            </a:extLst>
          </p:cNvPr>
          <p:cNvSpPr txBox="1">
            <a:spLocks/>
          </p:cNvSpPr>
          <p:nvPr/>
        </p:nvSpPr>
        <p:spPr>
          <a:xfrm>
            <a:off x="389467" y="244548"/>
            <a:ext cx="8365066" cy="666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/>
              <a:t>Global Fluctuations</a:t>
            </a:r>
            <a:endParaRPr lang="en-US" dirty="0"/>
          </a:p>
        </p:txBody>
      </p:sp>
      <p:sp>
        <p:nvSpPr>
          <p:cNvPr id="5" name="Google Shape;393;p70">
            <a:extLst>
              <a:ext uri="{FF2B5EF4-FFF2-40B4-BE49-F238E27FC236}">
                <a16:creationId xmlns:a16="http://schemas.microsoft.com/office/drawing/2014/main" id="{CBC1EE60-727A-4649-B36C-BABAA85B49DA}"/>
              </a:ext>
            </a:extLst>
          </p:cNvPr>
          <p:cNvSpPr txBox="1">
            <a:spLocks/>
          </p:cNvSpPr>
          <p:nvPr/>
        </p:nvSpPr>
        <p:spPr>
          <a:xfrm>
            <a:off x="389467" y="233915"/>
            <a:ext cx="8365066" cy="666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/>
              <a:t>Global Fluctuations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0"/>
          <p:cNvSpPr txBox="1">
            <a:spLocks noGrp="1"/>
          </p:cNvSpPr>
          <p:nvPr>
            <p:ph type="title" idx="4294967295"/>
          </p:nvPr>
        </p:nvSpPr>
        <p:spPr>
          <a:xfrm>
            <a:off x="389467" y="233915"/>
            <a:ext cx="8365066" cy="666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Global Fluctuations</a:t>
            </a:r>
            <a:endParaRPr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70">
            <a:extLst>
              <a:ext uri="{FF2B5EF4-FFF2-40B4-BE49-F238E27FC236}">
                <a16:creationId xmlns:a16="http://schemas.microsoft.com/office/drawing/2014/main" id="{61FDA248-88E6-49C9-9851-AA82C10EDDA1}"/>
              </a:ext>
            </a:extLst>
          </p:cNvPr>
          <p:cNvSpPr txBox="1">
            <a:spLocks/>
          </p:cNvSpPr>
          <p:nvPr/>
        </p:nvSpPr>
        <p:spPr>
          <a:xfrm>
            <a:off x="389467" y="233916"/>
            <a:ext cx="8365066" cy="666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/>
              <a:t>Global Fluctuations</a:t>
            </a: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70">
            <a:extLst>
              <a:ext uri="{FF2B5EF4-FFF2-40B4-BE49-F238E27FC236}">
                <a16:creationId xmlns:a16="http://schemas.microsoft.com/office/drawing/2014/main" id="{BE0091FC-7A4A-481B-B058-4FA2ABD8E356}"/>
              </a:ext>
            </a:extLst>
          </p:cNvPr>
          <p:cNvSpPr txBox="1">
            <a:spLocks/>
          </p:cNvSpPr>
          <p:nvPr/>
        </p:nvSpPr>
        <p:spPr>
          <a:xfrm>
            <a:off x="389467" y="244548"/>
            <a:ext cx="8365066" cy="666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/>
              <a:t>Global Fluctuations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11699" y="361507"/>
            <a:ext cx="8520599" cy="65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Detecting Behaviour of Application</a:t>
            </a:r>
            <a:endParaRPr b="1" dirty="0"/>
          </a:p>
        </p:txBody>
      </p:sp>
      <p:sp>
        <p:nvSpPr>
          <p:cNvPr id="411" name="Google Shape;411;p73"/>
          <p:cNvSpPr txBox="1">
            <a:spLocks noGrp="1"/>
          </p:cNvSpPr>
          <p:nvPr>
            <p:ph type="body" idx="1"/>
          </p:nvPr>
        </p:nvSpPr>
        <p:spPr>
          <a:xfrm>
            <a:off x="311700" y="1329069"/>
            <a:ext cx="8520600" cy="3239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Compare recent values of GTR and PTRs to preGTR and prePTRs.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Determine state with comparison.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Jump to another state if required to support application behaviour.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4"/>
          <p:cNvSpPr txBox="1">
            <a:spLocks noGrp="1"/>
          </p:cNvSpPr>
          <p:nvPr>
            <p:ph type="title"/>
          </p:nvPr>
        </p:nvSpPr>
        <p:spPr>
          <a:xfrm>
            <a:off x="350873" y="445025"/>
            <a:ext cx="8389089" cy="682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More </a:t>
            </a:r>
            <a:r>
              <a:rPr lang="en-US" b="1" dirty="0"/>
              <a:t>A</a:t>
            </a:r>
            <a:r>
              <a:rPr lang="en" b="1" dirty="0"/>
              <a:t>bout States</a:t>
            </a:r>
            <a:endParaRPr b="1" dirty="0"/>
          </a:p>
        </p:txBody>
      </p:sp>
      <p:sp>
        <p:nvSpPr>
          <p:cNvPr id="417" name="Google Shape;417;p74"/>
          <p:cNvSpPr/>
          <p:nvPr/>
        </p:nvSpPr>
        <p:spPr>
          <a:xfrm>
            <a:off x="1737350" y="1599275"/>
            <a:ext cx="1114200" cy="111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1</a:t>
            </a:r>
            <a:endParaRPr/>
          </a:p>
        </p:txBody>
      </p:sp>
      <p:sp>
        <p:nvSpPr>
          <p:cNvPr id="418" name="Google Shape;418;p74"/>
          <p:cNvSpPr/>
          <p:nvPr/>
        </p:nvSpPr>
        <p:spPr>
          <a:xfrm>
            <a:off x="3441150" y="1599275"/>
            <a:ext cx="1114200" cy="111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2</a:t>
            </a:r>
            <a:endParaRPr/>
          </a:p>
        </p:txBody>
      </p:sp>
      <p:sp>
        <p:nvSpPr>
          <p:cNvPr id="419" name="Google Shape;419;p74"/>
          <p:cNvSpPr/>
          <p:nvPr/>
        </p:nvSpPr>
        <p:spPr>
          <a:xfrm>
            <a:off x="1737350" y="3295000"/>
            <a:ext cx="1114200" cy="11142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4</a:t>
            </a:r>
            <a:endParaRPr/>
          </a:p>
        </p:txBody>
      </p:sp>
      <p:sp>
        <p:nvSpPr>
          <p:cNvPr id="420" name="Google Shape;420;p74"/>
          <p:cNvSpPr/>
          <p:nvPr/>
        </p:nvSpPr>
        <p:spPr>
          <a:xfrm>
            <a:off x="3441150" y="3295000"/>
            <a:ext cx="1114200" cy="11142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3</a:t>
            </a:r>
            <a:endParaRPr/>
          </a:p>
        </p:txBody>
      </p:sp>
      <p:sp>
        <p:nvSpPr>
          <p:cNvPr id="421" name="Google Shape;421;p74"/>
          <p:cNvSpPr txBox="1"/>
          <p:nvPr/>
        </p:nvSpPr>
        <p:spPr>
          <a:xfrm>
            <a:off x="5083900" y="1900275"/>
            <a:ext cx="16680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Temporal Locality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2" name="Google Shape;422;p74"/>
          <p:cNvSpPr txBox="1"/>
          <p:nvPr/>
        </p:nvSpPr>
        <p:spPr>
          <a:xfrm>
            <a:off x="5144950" y="3697775"/>
            <a:ext cx="2261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SCAN / Thrashing Access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5"/>
          <p:cNvSpPr txBox="1">
            <a:spLocks noGrp="1"/>
          </p:cNvSpPr>
          <p:nvPr>
            <p:ph type="title"/>
          </p:nvPr>
        </p:nvSpPr>
        <p:spPr>
          <a:xfrm>
            <a:off x="340241" y="274145"/>
            <a:ext cx="8452884" cy="72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Plan</a:t>
            </a:r>
            <a:endParaRPr b="1" dirty="0"/>
          </a:p>
        </p:txBody>
      </p:sp>
      <p:sp>
        <p:nvSpPr>
          <p:cNvPr id="428" name="Google Shape;428;p75"/>
          <p:cNvSpPr txBox="1">
            <a:spLocks noGrp="1"/>
          </p:cNvSpPr>
          <p:nvPr>
            <p:ph type="body" idx="1"/>
          </p:nvPr>
        </p:nvSpPr>
        <p:spPr>
          <a:xfrm>
            <a:off x="340241" y="1371598"/>
            <a:ext cx="8452884" cy="3133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proof of concept using C++ and Python wrapper classes in gem5 simulator.</a:t>
            </a:r>
          </a:p>
          <a:p>
            <a:pPr marL="114300" indent="0">
              <a:lnSpc>
                <a:spcPct val="150000"/>
              </a:lnSpc>
              <a:spcBef>
                <a:spcPts val="1600"/>
              </a:spcBef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the ADP-G policy on different architectures within simulator to verify results.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>
            <a:spLocks noGrp="1"/>
          </p:cNvSpPr>
          <p:nvPr>
            <p:ph type="title"/>
          </p:nvPr>
        </p:nvSpPr>
        <p:spPr>
          <a:xfrm>
            <a:off x="311700" y="434392"/>
            <a:ext cx="8566486" cy="894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Arial"/>
                <a:ea typeface="Arial"/>
                <a:cs typeface="Arial"/>
                <a:sym typeface="Arial"/>
              </a:rPr>
              <a:t>Enhance cache performance</a:t>
            </a:r>
            <a:endParaRPr sz="18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1"/>
          </p:nvPr>
        </p:nvSpPr>
        <p:spPr>
          <a:xfrm>
            <a:off x="311700" y="1703432"/>
            <a:ext cx="7533900" cy="30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Reduce miss rate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Reduce the miss penalty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Reduce the time to hit in the cache</a:t>
            </a:r>
            <a:endParaRPr sz="18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8;p40">
            <a:extLst>
              <a:ext uri="{FF2B5EF4-FFF2-40B4-BE49-F238E27FC236}">
                <a16:creationId xmlns:a16="http://schemas.microsoft.com/office/drawing/2014/main" id="{97035EAA-EB4D-4B66-A54D-0D60432C0458}"/>
              </a:ext>
            </a:extLst>
          </p:cNvPr>
          <p:cNvSpPr txBox="1">
            <a:spLocks/>
          </p:cNvSpPr>
          <p:nvPr/>
        </p:nvSpPr>
        <p:spPr>
          <a:xfrm>
            <a:off x="311700" y="423759"/>
            <a:ext cx="8566486" cy="894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>
                <a:latin typeface="Arial"/>
                <a:ea typeface="Arial"/>
                <a:cs typeface="Arial"/>
                <a:sym typeface="Arial"/>
              </a:rPr>
              <a:t>Motivation</a:t>
            </a:r>
          </a:p>
          <a:p>
            <a:pPr algn="ctr"/>
            <a:r>
              <a:rPr lang="en-US" sz="1800">
                <a:latin typeface="Arial"/>
                <a:ea typeface="Arial"/>
                <a:cs typeface="Arial"/>
                <a:sym typeface="Arial"/>
              </a:rPr>
              <a:t>Enhance cache performance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6"/>
          <p:cNvSpPr txBox="1">
            <a:spLocks noGrp="1"/>
          </p:cNvSpPr>
          <p:nvPr>
            <p:ph type="body" idx="1"/>
          </p:nvPr>
        </p:nvSpPr>
        <p:spPr>
          <a:xfrm>
            <a:off x="340242" y="1066825"/>
            <a:ext cx="8452884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150000"/>
              </a:lnSpc>
              <a:buSzPts val="1400"/>
            </a:pPr>
            <a:r>
              <a:rPr lang="en" sz="1400" dirty="0">
                <a:solidFill>
                  <a:schemeClr val="tx1"/>
                </a:solidFill>
              </a:rPr>
              <a:t>Experiments: We plan to use the following architecture and os for our project.</a:t>
            </a:r>
          </a:p>
          <a:p>
            <a:pPr marL="139700" indent="0">
              <a:lnSpc>
                <a:spcPct val="150000"/>
              </a:lnSpc>
              <a:buSzPts val="1400"/>
              <a:buNone/>
            </a:pPr>
            <a:endParaRPr sz="1400" dirty="0">
              <a:solidFill>
                <a:schemeClr val="tx1"/>
              </a:solidFill>
            </a:endParaRPr>
          </a:p>
          <a:p>
            <a:pPr marL="425450" indent="-285750">
              <a:lnSpc>
                <a:spcPct val="150000"/>
              </a:lnSpc>
              <a:buSzPts val="1400"/>
            </a:pPr>
            <a:r>
              <a:rPr lang="en" sz="1400" dirty="0">
                <a:solidFill>
                  <a:schemeClr val="tx1"/>
                </a:solidFill>
              </a:rPr>
              <a:t>Operating system : </a:t>
            </a:r>
            <a:endParaRPr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Ubuntu 18.04</a:t>
            </a:r>
          </a:p>
          <a:p>
            <a:pPr marL="596900" lvl="1" indent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  <a:p>
            <a:pPr marL="425450" indent="-285750">
              <a:lnSpc>
                <a:spcPct val="150000"/>
              </a:lnSpc>
              <a:buSzPts val="1400"/>
            </a:pPr>
            <a:r>
              <a:rPr lang="en" sz="1400" dirty="0">
                <a:solidFill>
                  <a:schemeClr val="tx1"/>
                </a:solidFill>
              </a:rPr>
              <a:t>Architecture variants: </a:t>
            </a:r>
            <a:endParaRPr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ALPHA </a:t>
            </a:r>
            <a:endParaRPr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ARM</a:t>
            </a:r>
            <a:endParaRPr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x86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6" name="Google Shape;427;p75">
            <a:extLst>
              <a:ext uri="{FF2B5EF4-FFF2-40B4-BE49-F238E27FC236}">
                <a16:creationId xmlns:a16="http://schemas.microsoft.com/office/drawing/2014/main" id="{FD9654F4-D888-4896-B932-78A16E2CC815}"/>
              </a:ext>
            </a:extLst>
          </p:cNvPr>
          <p:cNvSpPr txBox="1">
            <a:spLocks/>
          </p:cNvSpPr>
          <p:nvPr/>
        </p:nvSpPr>
        <p:spPr>
          <a:xfrm>
            <a:off x="340242" y="133718"/>
            <a:ext cx="8452884" cy="72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/>
              <a:t>Project Plan</a:t>
            </a:r>
            <a:endParaRPr 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7"/>
          <p:cNvSpPr txBox="1">
            <a:spLocks noGrp="1"/>
          </p:cNvSpPr>
          <p:nvPr>
            <p:ph type="title"/>
          </p:nvPr>
        </p:nvSpPr>
        <p:spPr>
          <a:xfrm>
            <a:off x="311699" y="372139"/>
            <a:ext cx="8520599" cy="63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Expectation</a:t>
            </a:r>
            <a:endParaRPr b="1" dirty="0"/>
          </a:p>
        </p:txBody>
      </p:sp>
      <p:sp>
        <p:nvSpPr>
          <p:cNvPr id="440" name="Google Shape;440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ADP-G will outperform any other existing cache replacement policy !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>
            <a:spLocks noGrp="1"/>
          </p:cNvSpPr>
          <p:nvPr>
            <p:ph type="title"/>
          </p:nvPr>
        </p:nvSpPr>
        <p:spPr>
          <a:xfrm>
            <a:off x="311699" y="350875"/>
            <a:ext cx="8520599" cy="656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446" name="Google Shape;446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Jubee Tada, “A Cache Replacement Policy with Considering Global Fluctuations of Priority Values” in 2018 Sixth International Symposium on Computing and Networking Workshops (CANDARW).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J. Tada, et al., ”An Adaptive Demotion Policy for High-Associativity Caches,” in Proceedings of international symposium on Highly Efficient Accelerators and Reconfigurable Technologies (HEART2017) , 2017.</a:t>
            </a:r>
            <a:endParaRPr/>
          </a:p>
          <a:p>
            <a:pPr marL="9144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9"/>
          <p:cNvSpPr txBox="1">
            <a:spLocks noGrp="1"/>
          </p:cNvSpPr>
          <p:nvPr>
            <p:ph type="title"/>
          </p:nvPr>
        </p:nvSpPr>
        <p:spPr>
          <a:xfrm>
            <a:off x="3539100" y="445025"/>
            <a:ext cx="206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9144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3" name="Google Shape;45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159"/>
            <a:ext cx="9144001" cy="466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>
            <a:spLocks noGrp="1"/>
          </p:cNvSpPr>
          <p:nvPr>
            <p:ph type="title"/>
          </p:nvPr>
        </p:nvSpPr>
        <p:spPr>
          <a:xfrm>
            <a:off x="311699" y="340243"/>
            <a:ext cx="8520599" cy="6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/>
              <a:t>Motivation</a:t>
            </a:r>
            <a:endParaRPr b="1" dirty="0"/>
          </a:p>
        </p:txBody>
      </p:sp>
      <p:sp>
        <p:nvSpPr>
          <p:cNvPr id="175" name="Google Shape;17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With advancement in computer architecture, caching techniques have become hot topic for research.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Adaptive Demotion Policy with priority calculations evolved in 2017 aiming to reduce cache miss rates.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The policy has a big impact on future computer architecture designs.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>
            <a:spLocks noGrp="1"/>
          </p:cNvSpPr>
          <p:nvPr>
            <p:ph type="ctrTitle"/>
          </p:nvPr>
        </p:nvSpPr>
        <p:spPr>
          <a:xfrm>
            <a:off x="311708" y="1850065"/>
            <a:ext cx="8520600" cy="94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Background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311699" y="233260"/>
            <a:ext cx="8520599" cy="7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Least Recently Used Policy</a:t>
            </a:r>
            <a:endParaRPr b="1" dirty="0"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High performance replacement policy in high associativity cache.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Exploits Locality.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“LRU state bits” for recording order of references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For N-way set associative cache log₂ N bits are used for order or reference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Items are added to cache as they are accessed.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On full, least recently used item is ejected.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Implemented as linked list (doubly).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Item moved back to head of the queue when accessed again.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tx1"/>
                </a:solidFill>
              </a:rPr>
              <a:t>Removed from the tail.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44"/>
          <p:cNvGraphicFramePr/>
          <p:nvPr>
            <p:extLst>
              <p:ext uri="{D42A27DB-BD31-4B8C-83A1-F6EECF244321}">
                <p14:modId xmlns:p14="http://schemas.microsoft.com/office/powerpoint/2010/main" val="624509091"/>
              </p:ext>
            </p:extLst>
          </p:nvPr>
        </p:nvGraphicFramePr>
        <p:xfrm>
          <a:off x="2199425" y="1779325"/>
          <a:ext cx="1465125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D</a:t>
                      </a:r>
                      <a:endParaRPr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Google Shape;193;p44"/>
          <p:cNvGraphicFramePr/>
          <p:nvPr>
            <p:extLst>
              <p:ext uri="{D42A27DB-BD31-4B8C-83A1-F6EECF244321}">
                <p14:modId xmlns:p14="http://schemas.microsoft.com/office/powerpoint/2010/main" val="225642269"/>
              </p:ext>
            </p:extLst>
          </p:nvPr>
        </p:nvGraphicFramePr>
        <p:xfrm>
          <a:off x="3851400" y="17945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" name="Google Shape;194;p44"/>
          <p:cNvGraphicFramePr/>
          <p:nvPr>
            <p:extLst>
              <p:ext uri="{D42A27DB-BD31-4B8C-83A1-F6EECF244321}">
                <p14:modId xmlns:p14="http://schemas.microsoft.com/office/powerpoint/2010/main" val="3432125169"/>
              </p:ext>
            </p:extLst>
          </p:nvPr>
        </p:nvGraphicFramePr>
        <p:xfrm>
          <a:off x="4447900" y="1794538"/>
          <a:ext cx="382850" cy="155440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" name="Google Shape;195;p44"/>
          <p:cNvGraphicFramePr/>
          <p:nvPr>
            <p:extLst>
              <p:ext uri="{D42A27DB-BD31-4B8C-83A1-F6EECF244321}">
                <p14:modId xmlns:p14="http://schemas.microsoft.com/office/powerpoint/2010/main" val="4084990024"/>
              </p:ext>
            </p:extLst>
          </p:nvPr>
        </p:nvGraphicFramePr>
        <p:xfrm>
          <a:off x="5302375" y="17831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6" name="Google Shape;196;p44"/>
          <p:cNvSpPr txBox="1"/>
          <p:nvPr/>
        </p:nvSpPr>
        <p:spPr>
          <a:xfrm>
            <a:off x="2295600" y="1403300"/>
            <a:ext cx="1261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Cache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3743175" y="140330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Tag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98" name="Google Shape;198;p44"/>
          <p:cNvSpPr txBox="1"/>
          <p:nvPr/>
        </p:nvSpPr>
        <p:spPr>
          <a:xfrm>
            <a:off x="4400525" y="1389050"/>
            <a:ext cx="477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V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99" name="Google Shape;199;p44"/>
          <p:cNvSpPr txBox="1"/>
          <p:nvPr/>
        </p:nvSpPr>
        <p:spPr>
          <a:xfrm>
            <a:off x="5194150" y="138905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LRU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67750" y="3724675"/>
            <a:ext cx="83646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Considering a single set having 4 blocks in 4 way set associative cache with Tag and Valid bits. LRU will store order of references of the blocks.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Google Shape;185;p43">
            <a:extLst>
              <a:ext uri="{FF2B5EF4-FFF2-40B4-BE49-F238E27FC236}">
                <a16:creationId xmlns:a16="http://schemas.microsoft.com/office/drawing/2014/main" id="{26FE5639-E968-43A4-84AE-42364FEB9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51" y="268958"/>
            <a:ext cx="8520599" cy="7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Least Recently Used Policy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45"/>
          <p:cNvGraphicFramePr/>
          <p:nvPr/>
        </p:nvGraphicFramePr>
        <p:xfrm>
          <a:off x="2199425" y="1779325"/>
          <a:ext cx="1465125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14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7" name="Google Shape;207;p45"/>
          <p:cNvGraphicFramePr/>
          <p:nvPr/>
        </p:nvGraphicFramePr>
        <p:xfrm>
          <a:off x="3851400" y="17945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8" name="Google Shape;208;p45"/>
          <p:cNvGraphicFramePr/>
          <p:nvPr/>
        </p:nvGraphicFramePr>
        <p:xfrm>
          <a:off x="4447900" y="1794538"/>
          <a:ext cx="382850" cy="155440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9" name="Google Shape;209;p45"/>
          <p:cNvGraphicFramePr/>
          <p:nvPr/>
        </p:nvGraphicFramePr>
        <p:xfrm>
          <a:off x="5302375" y="1783138"/>
          <a:ext cx="409650" cy="1584840"/>
        </p:xfrm>
        <a:graphic>
          <a:graphicData uri="http://schemas.openxmlformats.org/drawingml/2006/table">
            <a:tbl>
              <a:tblPr>
                <a:noFill/>
                <a:tableStyleId>{A7D723E6-0852-4595-9F7B-348B11BB91F0}</a:tableStyleId>
              </a:tblPr>
              <a:tblGrid>
                <a:gridCol w="4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0" name="Google Shape;210;p45"/>
          <p:cNvSpPr txBox="1"/>
          <p:nvPr/>
        </p:nvSpPr>
        <p:spPr>
          <a:xfrm>
            <a:off x="2295600" y="1403300"/>
            <a:ext cx="1261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Cache</a:t>
            </a:r>
            <a:endParaRPr b="1"/>
          </a:p>
        </p:txBody>
      </p:sp>
      <p:sp>
        <p:nvSpPr>
          <p:cNvPr id="211" name="Google Shape;211;p45"/>
          <p:cNvSpPr txBox="1"/>
          <p:nvPr/>
        </p:nvSpPr>
        <p:spPr>
          <a:xfrm>
            <a:off x="3743175" y="140330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Tag</a:t>
            </a:r>
            <a:endParaRPr b="1"/>
          </a:p>
        </p:txBody>
      </p:sp>
      <p:sp>
        <p:nvSpPr>
          <p:cNvPr id="212" name="Google Shape;212;p45"/>
          <p:cNvSpPr txBox="1"/>
          <p:nvPr/>
        </p:nvSpPr>
        <p:spPr>
          <a:xfrm>
            <a:off x="4400525" y="1389050"/>
            <a:ext cx="477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</a:t>
            </a:r>
            <a:endParaRPr b="1"/>
          </a:p>
        </p:txBody>
      </p:sp>
      <p:sp>
        <p:nvSpPr>
          <p:cNvPr id="213" name="Google Shape;213;p45"/>
          <p:cNvSpPr txBox="1"/>
          <p:nvPr/>
        </p:nvSpPr>
        <p:spPr>
          <a:xfrm>
            <a:off x="5194150" y="1389050"/>
            <a:ext cx="6261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LRU</a:t>
            </a:r>
            <a:endParaRPr b="1"/>
          </a:p>
        </p:txBody>
      </p:sp>
      <p:sp>
        <p:nvSpPr>
          <p:cNvPr id="214" name="Google Shape;214;p45"/>
          <p:cNvSpPr txBox="1"/>
          <p:nvPr/>
        </p:nvSpPr>
        <p:spPr>
          <a:xfrm>
            <a:off x="467750" y="3724675"/>
            <a:ext cx="83646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Block A changes to E as it had the least reference in the order. The reference order of E has been increased to 3 while decremented for others.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5" name="Google Shape;215;p45"/>
          <p:cNvSpPr txBox="1"/>
          <p:nvPr/>
        </p:nvSpPr>
        <p:spPr>
          <a:xfrm>
            <a:off x="5894650" y="1742275"/>
            <a:ext cx="2550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	</a:t>
            </a:r>
            <a:endParaRPr b="1"/>
          </a:p>
        </p:txBody>
      </p:sp>
      <p:sp>
        <p:nvSpPr>
          <p:cNvPr id="16" name="Google Shape;185;p43">
            <a:extLst>
              <a:ext uri="{FF2B5EF4-FFF2-40B4-BE49-F238E27FC236}">
                <a16:creationId xmlns:a16="http://schemas.microsoft.com/office/drawing/2014/main" id="{B431A4CE-442D-49CF-A9E7-F7CCF4712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01400"/>
            <a:ext cx="8520599" cy="7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Least Recently Used Policy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1169</Words>
  <Application>Microsoft Office PowerPoint</Application>
  <PresentationFormat>On-screen Show (16:9)</PresentationFormat>
  <Paragraphs>278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Times New Roman</vt:lpstr>
      <vt:lpstr>Source Sans Pro</vt:lpstr>
      <vt:lpstr>Raleway</vt:lpstr>
      <vt:lpstr>Simple Light</vt:lpstr>
      <vt:lpstr>Simple Light</vt:lpstr>
      <vt:lpstr>Plum</vt:lpstr>
      <vt:lpstr>ADPG Adaptive Demotion Policy with Global fluctuations of Priority Values</vt:lpstr>
      <vt:lpstr>Outline</vt:lpstr>
      <vt:lpstr>Motivation Ideal Cache</vt:lpstr>
      <vt:lpstr>Motivation Enhance cache performance</vt:lpstr>
      <vt:lpstr>Motivation</vt:lpstr>
      <vt:lpstr>Background</vt:lpstr>
      <vt:lpstr>Least Recently Used Policy</vt:lpstr>
      <vt:lpstr>Least Recently Used Policy</vt:lpstr>
      <vt:lpstr>Least Recently Used Policy</vt:lpstr>
      <vt:lpstr>Least Recently Used Policy</vt:lpstr>
      <vt:lpstr>Least Recently Used Policy</vt:lpstr>
      <vt:lpstr>Disadvantages of LRU</vt:lpstr>
      <vt:lpstr>Re-Reference Interval Prediction</vt:lpstr>
      <vt:lpstr>Disadvantages of RRIP</vt:lpstr>
      <vt:lpstr>ADPG Adaptive Demotion Policy with Global fluctuations of Priority Values</vt:lpstr>
      <vt:lpstr>PowerPoint Presentation</vt:lpstr>
      <vt:lpstr>PowerPoint Presentation</vt:lpstr>
      <vt:lpstr>Priority Value to Each Cache Block</vt:lpstr>
      <vt:lpstr>IPDS Policies</vt:lpstr>
      <vt:lpstr>1. Insertion Policy</vt:lpstr>
      <vt:lpstr>2. Promotion Policy</vt:lpstr>
      <vt:lpstr>3. Demotion Policy</vt:lpstr>
      <vt:lpstr>4. Selection Policy</vt:lpstr>
      <vt:lpstr>Behaviour of Cache with IPDS</vt:lpstr>
      <vt:lpstr>Behaviour of Cache with IPDS</vt:lpstr>
      <vt:lpstr>Register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Fluctuations</vt:lpstr>
      <vt:lpstr>PowerPoint Presentation</vt:lpstr>
      <vt:lpstr>PowerPoint Presentation</vt:lpstr>
      <vt:lpstr>Detecting Behaviour of Application</vt:lpstr>
      <vt:lpstr>More About States</vt:lpstr>
      <vt:lpstr>Project Plan</vt:lpstr>
      <vt:lpstr>PowerPoint Presentation</vt:lpstr>
      <vt:lpstr>Expectation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ADPG Adaptive Demotion Policy with Global fluctuations of Priority Values</dc:title>
  <dc:creator>Ranjan Raut</dc:creator>
  <cp:lastModifiedBy>Ranjan Raut</cp:lastModifiedBy>
  <cp:revision>7</cp:revision>
  <dcterms:modified xsi:type="dcterms:W3CDTF">2019-04-02T17:17:25Z</dcterms:modified>
</cp:coreProperties>
</file>