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6" r:id="rId12"/>
    <p:sldId id="267" r:id="rId13"/>
    <p:sldId id="27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65" r:id="rId28"/>
    <p:sldId id="283" r:id="rId29"/>
    <p:sldId id="268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B5774-0ABE-4F97-87B7-4A844AD40B6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56DD776-7002-4E74-8088-800E2285248C}">
      <dgm:prSet/>
      <dgm:spPr/>
      <dgm:t>
        <a:bodyPr/>
        <a:lstStyle/>
        <a:p>
          <a:r>
            <a:rPr lang="en-US"/>
            <a:t>SPEC 2017  </a:t>
          </a:r>
        </a:p>
      </dgm:t>
    </dgm:pt>
    <dgm:pt modelId="{70950144-DD62-486C-85DD-758B8C1EC305}" type="parTrans" cxnId="{794A6A06-E087-4488-9598-A93D26BAEB1B}">
      <dgm:prSet/>
      <dgm:spPr/>
      <dgm:t>
        <a:bodyPr/>
        <a:lstStyle/>
        <a:p>
          <a:endParaRPr lang="en-US"/>
        </a:p>
      </dgm:t>
    </dgm:pt>
    <dgm:pt modelId="{E66E4BAB-2652-470A-875B-E2063F11CAC9}" type="sibTrans" cxnId="{794A6A06-E087-4488-9598-A93D26BAEB1B}">
      <dgm:prSet/>
      <dgm:spPr/>
      <dgm:t>
        <a:bodyPr/>
        <a:lstStyle/>
        <a:p>
          <a:endParaRPr lang="en-US"/>
        </a:p>
      </dgm:t>
    </dgm:pt>
    <dgm:pt modelId="{E7BF558D-4900-4489-A947-D62068C2B0DF}">
      <dgm:prSet/>
      <dgm:spPr/>
      <dgm:t>
        <a:bodyPr/>
        <a:lstStyle/>
        <a:p>
          <a:r>
            <a:rPr lang="en-US"/>
            <a:t>Benchmarks are: </a:t>
          </a:r>
        </a:p>
      </dgm:t>
    </dgm:pt>
    <dgm:pt modelId="{F9C13903-4DDA-4986-817C-3AC93C821BBF}" type="parTrans" cxnId="{1A61B531-7A9C-4671-9F0F-59CF3AA652A9}">
      <dgm:prSet/>
      <dgm:spPr/>
      <dgm:t>
        <a:bodyPr/>
        <a:lstStyle/>
        <a:p>
          <a:endParaRPr lang="en-US"/>
        </a:p>
      </dgm:t>
    </dgm:pt>
    <dgm:pt modelId="{F7A6798B-0F98-437A-AED1-1EB27217A9E8}" type="sibTrans" cxnId="{1A61B531-7A9C-4671-9F0F-59CF3AA652A9}">
      <dgm:prSet/>
      <dgm:spPr/>
      <dgm:t>
        <a:bodyPr/>
        <a:lstStyle/>
        <a:p>
          <a:endParaRPr lang="en-US"/>
        </a:p>
      </dgm:t>
    </dgm:pt>
    <dgm:pt modelId="{BA7E2C14-AA34-4E81-BB64-4DA59C9897C2}">
      <dgm:prSet/>
      <dgm:spPr/>
      <dgm:t>
        <a:bodyPr/>
        <a:lstStyle/>
        <a:p>
          <a:r>
            <a:rPr lang="en-US"/>
            <a:t>ammp-computational chemistry</a:t>
          </a:r>
        </a:p>
      </dgm:t>
    </dgm:pt>
    <dgm:pt modelId="{FC1E92D1-34D7-4466-835C-8CD668C90F99}" type="parTrans" cxnId="{973EFA60-851D-4B92-860C-11A4232DFFA7}">
      <dgm:prSet/>
      <dgm:spPr/>
      <dgm:t>
        <a:bodyPr/>
        <a:lstStyle/>
        <a:p>
          <a:endParaRPr lang="en-US"/>
        </a:p>
      </dgm:t>
    </dgm:pt>
    <dgm:pt modelId="{D9CF3418-CD81-41D5-A361-0FDFD8FFF7F7}" type="sibTrans" cxnId="{973EFA60-851D-4B92-860C-11A4232DFFA7}">
      <dgm:prSet/>
      <dgm:spPr/>
      <dgm:t>
        <a:bodyPr/>
        <a:lstStyle/>
        <a:p>
          <a:endParaRPr lang="en-US"/>
        </a:p>
      </dgm:t>
    </dgm:pt>
    <dgm:pt modelId="{B16889CC-4AE0-413F-91F8-C14228C7EB9C}">
      <dgm:prSet/>
      <dgm:spPr/>
      <dgm:t>
        <a:bodyPr/>
        <a:lstStyle/>
        <a:p>
          <a:r>
            <a:rPr lang="en-US"/>
            <a:t>applu – Elliptic partial differential equations.</a:t>
          </a:r>
        </a:p>
      </dgm:t>
    </dgm:pt>
    <dgm:pt modelId="{CF20F3B7-A913-4309-8924-A63F75AF88DB}" type="parTrans" cxnId="{E96ECEC9-21D6-49CA-B6A8-8948A22CB7BB}">
      <dgm:prSet/>
      <dgm:spPr/>
      <dgm:t>
        <a:bodyPr/>
        <a:lstStyle/>
        <a:p>
          <a:endParaRPr lang="en-US"/>
        </a:p>
      </dgm:t>
    </dgm:pt>
    <dgm:pt modelId="{7F2FD71F-11CC-42E3-A71E-C9618F9BD7B0}" type="sibTrans" cxnId="{E96ECEC9-21D6-49CA-B6A8-8948A22CB7BB}">
      <dgm:prSet/>
      <dgm:spPr/>
      <dgm:t>
        <a:bodyPr/>
        <a:lstStyle/>
        <a:p>
          <a:endParaRPr lang="en-US"/>
        </a:p>
      </dgm:t>
    </dgm:pt>
    <dgm:pt modelId="{69A851ED-C665-47CB-B60D-7E4753F0E569}">
      <dgm:prSet/>
      <dgm:spPr/>
      <dgm:t>
        <a:bodyPr/>
        <a:lstStyle/>
        <a:p>
          <a:r>
            <a:rPr lang="en-US" dirty="0" err="1"/>
            <a:t>apsi</a:t>
          </a:r>
          <a:r>
            <a:rPr lang="en-US" dirty="0"/>
            <a:t> – </a:t>
          </a:r>
          <a:r>
            <a:rPr lang="en-US" dirty="0" err="1"/>
            <a:t>Meterology</a:t>
          </a:r>
          <a:r>
            <a:rPr lang="en-US" dirty="0"/>
            <a:t> pollutant distribution</a:t>
          </a:r>
        </a:p>
      </dgm:t>
    </dgm:pt>
    <dgm:pt modelId="{92239C52-641F-427B-ACB9-822D036D0401}" type="parTrans" cxnId="{6E452E8B-7F74-42FA-9E74-99AB88798074}">
      <dgm:prSet/>
      <dgm:spPr/>
      <dgm:t>
        <a:bodyPr/>
        <a:lstStyle/>
        <a:p>
          <a:endParaRPr lang="en-US"/>
        </a:p>
      </dgm:t>
    </dgm:pt>
    <dgm:pt modelId="{A234C041-574E-44A3-A317-D5AC5915308E}" type="sibTrans" cxnId="{6E452E8B-7F74-42FA-9E74-99AB88798074}">
      <dgm:prSet/>
      <dgm:spPr/>
      <dgm:t>
        <a:bodyPr/>
        <a:lstStyle/>
        <a:p>
          <a:endParaRPr lang="en-US"/>
        </a:p>
      </dgm:t>
    </dgm:pt>
    <dgm:pt modelId="{A76B22CD-E81F-4049-B124-274F2920659E}">
      <dgm:prSet/>
      <dgm:spPr/>
      <dgm:t>
        <a:bodyPr/>
        <a:lstStyle/>
        <a:p>
          <a:r>
            <a:rPr lang="en-US"/>
            <a:t>art-  image recognition/neural networks</a:t>
          </a:r>
        </a:p>
      </dgm:t>
    </dgm:pt>
    <dgm:pt modelId="{AAD584CE-36D3-4EC2-AE02-5771115F853A}" type="parTrans" cxnId="{809CEA93-87C0-4007-9711-013AEF89B70A}">
      <dgm:prSet/>
      <dgm:spPr/>
      <dgm:t>
        <a:bodyPr/>
        <a:lstStyle/>
        <a:p>
          <a:endParaRPr lang="en-US"/>
        </a:p>
      </dgm:t>
    </dgm:pt>
    <dgm:pt modelId="{D2D24341-D50B-43E9-800E-D5E59E66C08B}" type="sibTrans" cxnId="{809CEA93-87C0-4007-9711-013AEF89B70A}">
      <dgm:prSet/>
      <dgm:spPr/>
      <dgm:t>
        <a:bodyPr/>
        <a:lstStyle/>
        <a:p>
          <a:endParaRPr lang="en-US"/>
        </a:p>
      </dgm:t>
    </dgm:pt>
    <dgm:pt modelId="{665360B8-BB82-4887-8D9A-D70DCE03C31D}">
      <dgm:prSet/>
      <dgm:spPr/>
      <dgm:t>
        <a:bodyPr/>
        <a:lstStyle/>
        <a:p>
          <a:r>
            <a:rPr lang="en-US"/>
            <a:t>Bzip2_graphic –graphic compression</a:t>
          </a:r>
        </a:p>
      </dgm:t>
    </dgm:pt>
    <dgm:pt modelId="{B2727234-3383-4D85-BFE6-2F223E8FAE13}" type="parTrans" cxnId="{4B46A1A9-496F-43A2-83E0-8C09E04265A7}">
      <dgm:prSet/>
      <dgm:spPr/>
      <dgm:t>
        <a:bodyPr/>
        <a:lstStyle/>
        <a:p>
          <a:endParaRPr lang="en-US"/>
        </a:p>
      </dgm:t>
    </dgm:pt>
    <dgm:pt modelId="{455165C3-AD3F-4941-A276-C6DB50928B1C}" type="sibTrans" cxnId="{4B46A1A9-496F-43A2-83E0-8C09E04265A7}">
      <dgm:prSet/>
      <dgm:spPr/>
      <dgm:t>
        <a:bodyPr/>
        <a:lstStyle/>
        <a:p>
          <a:endParaRPr lang="en-US"/>
        </a:p>
      </dgm:t>
    </dgm:pt>
    <dgm:pt modelId="{712179CD-39E7-49E4-8FB0-D4A8FB56B781}">
      <dgm:prSet/>
      <dgm:spPr/>
      <dgm:t>
        <a:bodyPr/>
        <a:lstStyle/>
        <a:p>
          <a:r>
            <a:rPr lang="en-US"/>
            <a:t>Bzip2_program- program compression</a:t>
          </a:r>
        </a:p>
      </dgm:t>
    </dgm:pt>
    <dgm:pt modelId="{97846268-38E1-4DF6-80DA-81F8A7576BCC}" type="parTrans" cxnId="{18F69B85-8568-4C2C-A555-1789871D47EF}">
      <dgm:prSet/>
      <dgm:spPr/>
      <dgm:t>
        <a:bodyPr/>
        <a:lstStyle/>
        <a:p>
          <a:endParaRPr lang="en-US"/>
        </a:p>
      </dgm:t>
    </dgm:pt>
    <dgm:pt modelId="{C3F5B271-9E16-4782-9026-C7895CEA7946}" type="sibTrans" cxnId="{18F69B85-8568-4C2C-A555-1789871D47EF}">
      <dgm:prSet/>
      <dgm:spPr/>
      <dgm:t>
        <a:bodyPr/>
        <a:lstStyle/>
        <a:p>
          <a:endParaRPr lang="en-US"/>
        </a:p>
      </dgm:t>
    </dgm:pt>
    <dgm:pt modelId="{9A42CD3B-04AF-484B-A3A6-54566668BEFD}">
      <dgm:prSet/>
      <dgm:spPr/>
      <dgm:t>
        <a:bodyPr/>
        <a:lstStyle/>
        <a:p>
          <a:r>
            <a:rPr lang="en-US"/>
            <a:t>bZip2_source- source compression </a:t>
          </a:r>
        </a:p>
      </dgm:t>
    </dgm:pt>
    <dgm:pt modelId="{A7FBC7BB-7A78-48FB-8563-74071D69273F}" type="parTrans" cxnId="{435F6E0D-F74F-475A-A543-816FCF26246E}">
      <dgm:prSet/>
      <dgm:spPr/>
      <dgm:t>
        <a:bodyPr/>
        <a:lstStyle/>
        <a:p>
          <a:endParaRPr lang="en-US"/>
        </a:p>
      </dgm:t>
    </dgm:pt>
    <dgm:pt modelId="{3BBD0BA7-A79F-49F7-B089-644CED5B96E6}" type="sibTrans" cxnId="{435F6E0D-F74F-475A-A543-816FCF26246E}">
      <dgm:prSet/>
      <dgm:spPr/>
      <dgm:t>
        <a:bodyPr/>
        <a:lstStyle/>
        <a:p>
          <a:endParaRPr lang="en-US"/>
        </a:p>
      </dgm:t>
    </dgm:pt>
    <dgm:pt modelId="{31EE87F8-06CE-4A69-B926-90EA4860ECD5}">
      <dgm:prSet/>
      <dgm:spPr/>
      <dgm:t>
        <a:bodyPr/>
        <a:lstStyle/>
        <a:p>
          <a:r>
            <a:rPr lang="en-US"/>
            <a:t>Galgel- Computational Fluid Dynamics</a:t>
          </a:r>
        </a:p>
      </dgm:t>
    </dgm:pt>
    <dgm:pt modelId="{BFB19073-F6E0-401C-B73B-660CA6B8175F}" type="parTrans" cxnId="{16A7D6EB-490C-4ECA-8E50-01A56436940B}">
      <dgm:prSet/>
      <dgm:spPr/>
      <dgm:t>
        <a:bodyPr/>
        <a:lstStyle/>
        <a:p>
          <a:endParaRPr lang="en-US"/>
        </a:p>
      </dgm:t>
    </dgm:pt>
    <dgm:pt modelId="{CA8BDE8B-99C5-4346-AB12-25DBE3813A87}" type="sibTrans" cxnId="{16A7D6EB-490C-4ECA-8E50-01A56436940B}">
      <dgm:prSet/>
      <dgm:spPr/>
      <dgm:t>
        <a:bodyPr/>
        <a:lstStyle/>
        <a:p>
          <a:endParaRPr lang="en-US"/>
        </a:p>
      </dgm:t>
    </dgm:pt>
    <dgm:pt modelId="{1C97EBCE-B465-41CF-A630-E4BBD36AB254}">
      <dgm:prSet/>
      <dgm:spPr/>
      <dgm:t>
        <a:bodyPr/>
        <a:lstStyle/>
        <a:p>
          <a:r>
            <a:rPr lang="en-US"/>
            <a:t>Swim - Shallow Water Modeling</a:t>
          </a:r>
        </a:p>
      </dgm:t>
    </dgm:pt>
    <dgm:pt modelId="{E5C514FC-9353-40EC-97F1-4B2F2A231F5A}" type="parTrans" cxnId="{CEB8022D-D73B-45D1-9017-38E196AD7A45}">
      <dgm:prSet/>
      <dgm:spPr/>
      <dgm:t>
        <a:bodyPr/>
        <a:lstStyle/>
        <a:p>
          <a:endParaRPr lang="en-US"/>
        </a:p>
      </dgm:t>
    </dgm:pt>
    <dgm:pt modelId="{A01C0118-9169-4E03-AC21-24B0A842FD50}" type="sibTrans" cxnId="{CEB8022D-D73B-45D1-9017-38E196AD7A45}">
      <dgm:prSet/>
      <dgm:spPr/>
      <dgm:t>
        <a:bodyPr/>
        <a:lstStyle/>
        <a:p>
          <a:endParaRPr lang="en-US"/>
        </a:p>
      </dgm:t>
    </dgm:pt>
    <dgm:pt modelId="{17AB33DE-C440-4008-B164-3B2381106ADF}">
      <dgm:prSet/>
      <dgm:spPr/>
      <dgm:t>
        <a:bodyPr/>
        <a:lstStyle/>
        <a:p>
          <a:r>
            <a:rPr lang="en-US"/>
            <a:t>Twolf- computer aided design</a:t>
          </a:r>
        </a:p>
      </dgm:t>
    </dgm:pt>
    <dgm:pt modelId="{993BB2B1-AC80-4A0B-92E2-FEB26B657296}" type="parTrans" cxnId="{9D607719-96D8-4AF1-B34A-37096FEAEE5B}">
      <dgm:prSet/>
      <dgm:spPr/>
      <dgm:t>
        <a:bodyPr/>
        <a:lstStyle/>
        <a:p>
          <a:endParaRPr lang="en-US"/>
        </a:p>
      </dgm:t>
    </dgm:pt>
    <dgm:pt modelId="{FA10EC0D-538B-4696-A1D2-0205A2C68A96}" type="sibTrans" cxnId="{9D607719-96D8-4AF1-B34A-37096FEAEE5B}">
      <dgm:prSet/>
      <dgm:spPr/>
      <dgm:t>
        <a:bodyPr/>
        <a:lstStyle/>
        <a:p>
          <a:endParaRPr lang="en-US"/>
        </a:p>
      </dgm:t>
    </dgm:pt>
    <dgm:pt modelId="{6DD36182-E32C-41DD-B80E-CE0B275D39F3}">
      <dgm:prSet/>
      <dgm:spPr/>
      <dgm:t>
        <a:bodyPr/>
        <a:lstStyle/>
        <a:p>
          <a:r>
            <a:rPr lang="en-US"/>
            <a:t>Wupwise-Physics / Quantum Chromodynamics</a:t>
          </a:r>
        </a:p>
      </dgm:t>
    </dgm:pt>
    <dgm:pt modelId="{5DC1C146-7FEC-4AC6-9C0C-0CBB939979A2}" type="parTrans" cxnId="{16400ED4-889D-41EF-AB50-3CA8669290F3}">
      <dgm:prSet/>
      <dgm:spPr/>
      <dgm:t>
        <a:bodyPr/>
        <a:lstStyle/>
        <a:p>
          <a:endParaRPr lang="en-US"/>
        </a:p>
      </dgm:t>
    </dgm:pt>
    <dgm:pt modelId="{982CAFC2-1BD4-4868-8C31-70549EBEA53B}" type="sibTrans" cxnId="{16400ED4-889D-41EF-AB50-3CA8669290F3}">
      <dgm:prSet/>
      <dgm:spPr/>
      <dgm:t>
        <a:bodyPr/>
        <a:lstStyle/>
        <a:p>
          <a:endParaRPr lang="en-US"/>
        </a:p>
      </dgm:t>
    </dgm:pt>
    <dgm:pt modelId="{6A638813-5821-4E7A-9729-B68E0233A5D9}" type="pres">
      <dgm:prSet presAssocID="{981B5774-0ABE-4F97-87B7-4A844AD40B6B}" presName="linear" presStyleCnt="0">
        <dgm:presLayoutVars>
          <dgm:animLvl val="lvl"/>
          <dgm:resizeHandles val="exact"/>
        </dgm:presLayoutVars>
      </dgm:prSet>
      <dgm:spPr/>
    </dgm:pt>
    <dgm:pt modelId="{820943EA-389E-4E55-8CB1-AE76A5C10785}" type="pres">
      <dgm:prSet presAssocID="{D56DD776-7002-4E74-8088-800E2285248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3B63E3C-7F06-4E6D-A2CC-6541E2E8F8C1}" type="pres">
      <dgm:prSet presAssocID="{E66E4BAB-2652-470A-875B-E2063F11CAC9}" presName="spacer" presStyleCnt="0"/>
      <dgm:spPr/>
    </dgm:pt>
    <dgm:pt modelId="{166F1831-CE8E-4902-AFC1-457B9FE2460C}" type="pres">
      <dgm:prSet presAssocID="{E7BF558D-4900-4489-A947-D62068C2B0D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8993B29-248D-4997-8061-3CF07D6A19DA}" type="pres">
      <dgm:prSet presAssocID="{E7BF558D-4900-4489-A947-D62068C2B0D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1A44502-0FA5-47FB-BF28-08021309BFA2}" type="presOf" srcId="{6DD36182-E32C-41DD-B80E-CE0B275D39F3}" destId="{A8993B29-248D-4997-8061-3CF07D6A19DA}" srcOrd="0" destOrd="10" presId="urn:microsoft.com/office/officeart/2005/8/layout/vList2"/>
    <dgm:cxn modelId="{794A6A06-E087-4488-9598-A93D26BAEB1B}" srcId="{981B5774-0ABE-4F97-87B7-4A844AD40B6B}" destId="{D56DD776-7002-4E74-8088-800E2285248C}" srcOrd="0" destOrd="0" parTransId="{70950144-DD62-486C-85DD-758B8C1EC305}" sibTransId="{E66E4BAB-2652-470A-875B-E2063F11CAC9}"/>
    <dgm:cxn modelId="{435F6E0D-F74F-475A-A543-816FCF26246E}" srcId="{E7BF558D-4900-4489-A947-D62068C2B0DF}" destId="{9A42CD3B-04AF-484B-A3A6-54566668BEFD}" srcOrd="6" destOrd="0" parTransId="{A7FBC7BB-7A78-48FB-8563-74071D69273F}" sibTransId="{3BBD0BA7-A79F-49F7-B089-644CED5B96E6}"/>
    <dgm:cxn modelId="{15F2480E-D758-41AD-9341-0567258662F2}" type="presOf" srcId="{665360B8-BB82-4887-8D9A-D70DCE03C31D}" destId="{A8993B29-248D-4997-8061-3CF07D6A19DA}" srcOrd="0" destOrd="4" presId="urn:microsoft.com/office/officeart/2005/8/layout/vList2"/>
    <dgm:cxn modelId="{9D607719-96D8-4AF1-B34A-37096FEAEE5B}" srcId="{E7BF558D-4900-4489-A947-D62068C2B0DF}" destId="{17AB33DE-C440-4008-B164-3B2381106ADF}" srcOrd="9" destOrd="0" parTransId="{993BB2B1-AC80-4A0B-92E2-FEB26B657296}" sibTransId="{FA10EC0D-538B-4696-A1D2-0205A2C68A96}"/>
    <dgm:cxn modelId="{C08A5B1F-63FC-4A5F-BBF9-33F3B5B49128}" type="presOf" srcId="{BA7E2C14-AA34-4E81-BB64-4DA59C9897C2}" destId="{A8993B29-248D-4997-8061-3CF07D6A19DA}" srcOrd="0" destOrd="0" presId="urn:microsoft.com/office/officeart/2005/8/layout/vList2"/>
    <dgm:cxn modelId="{CEB8022D-D73B-45D1-9017-38E196AD7A45}" srcId="{E7BF558D-4900-4489-A947-D62068C2B0DF}" destId="{1C97EBCE-B465-41CF-A630-E4BBD36AB254}" srcOrd="8" destOrd="0" parTransId="{E5C514FC-9353-40EC-97F1-4B2F2A231F5A}" sibTransId="{A01C0118-9169-4E03-AC21-24B0A842FD50}"/>
    <dgm:cxn modelId="{1A61B531-7A9C-4671-9F0F-59CF3AA652A9}" srcId="{981B5774-0ABE-4F97-87B7-4A844AD40B6B}" destId="{E7BF558D-4900-4489-A947-D62068C2B0DF}" srcOrd="1" destOrd="0" parTransId="{F9C13903-4DDA-4986-817C-3AC93C821BBF}" sibTransId="{F7A6798B-0F98-437A-AED1-1EB27217A9E8}"/>
    <dgm:cxn modelId="{62D92E33-1E29-4EF8-A4D9-DB328C302A49}" type="presOf" srcId="{981B5774-0ABE-4F97-87B7-4A844AD40B6B}" destId="{6A638813-5821-4E7A-9729-B68E0233A5D9}" srcOrd="0" destOrd="0" presId="urn:microsoft.com/office/officeart/2005/8/layout/vList2"/>
    <dgm:cxn modelId="{B0F36340-8B4D-417E-BC18-6491746C1E76}" type="presOf" srcId="{9A42CD3B-04AF-484B-A3A6-54566668BEFD}" destId="{A8993B29-248D-4997-8061-3CF07D6A19DA}" srcOrd="0" destOrd="6" presId="urn:microsoft.com/office/officeart/2005/8/layout/vList2"/>
    <dgm:cxn modelId="{973EFA60-851D-4B92-860C-11A4232DFFA7}" srcId="{E7BF558D-4900-4489-A947-D62068C2B0DF}" destId="{BA7E2C14-AA34-4E81-BB64-4DA59C9897C2}" srcOrd="0" destOrd="0" parTransId="{FC1E92D1-34D7-4466-835C-8CD668C90F99}" sibTransId="{D9CF3418-CD81-41D5-A361-0FDFD8FFF7F7}"/>
    <dgm:cxn modelId="{8B7D6A71-905D-49DD-9ED1-D1371D933988}" type="presOf" srcId="{B16889CC-4AE0-413F-91F8-C14228C7EB9C}" destId="{A8993B29-248D-4997-8061-3CF07D6A19DA}" srcOrd="0" destOrd="1" presId="urn:microsoft.com/office/officeart/2005/8/layout/vList2"/>
    <dgm:cxn modelId="{F32FFB84-A385-48F3-A778-D7FE9C639FDB}" type="presOf" srcId="{A76B22CD-E81F-4049-B124-274F2920659E}" destId="{A8993B29-248D-4997-8061-3CF07D6A19DA}" srcOrd="0" destOrd="3" presId="urn:microsoft.com/office/officeart/2005/8/layout/vList2"/>
    <dgm:cxn modelId="{18F69B85-8568-4C2C-A555-1789871D47EF}" srcId="{E7BF558D-4900-4489-A947-D62068C2B0DF}" destId="{712179CD-39E7-49E4-8FB0-D4A8FB56B781}" srcOrd="5" destOrd="0" parTransId="{97846268-38E1-4DF6-80DA-81F8A7576BCC}" sibTransId="{C3F5B271-9E16-4782-9026-C7895CEA7946}"/>
    <dgm:cxn modelId="{6E452E8B-7F74-42FA-9E74-99AB88798074}" srcId="{E7BF558D-4900-4489-A947-D62068C2B0DF}" destId="{69A851ED-C665-47CB-B60D-7E4753F0E569}" srcOrd="2" destOrd="0" parTransId="{92239C52-641F-427B-ACB9-822D036D0401}" sibTransId="{A234C041-574E-44A3-A317-D5AC5915308E}"/>
    <dgm:cxn modelId="{809CEA93-87C0-4007-9711-013AEF89B70A}" srcId="{E7BF558D-4900-4489-A947-D62068C2B0DF}" destId="{A76B22CD-E81F-4049-B124-274F2920659E}" srcOrd="3" destOrd="0" parTransId="{AAD584CE-36D3-4EC2-AE02-5771115F853A}" sibTransId="{D2D24341-D50B-43E9-800E-D5E59E66C08B}"/>
    <dgm:cxn modelId="{8133EEA7-D4D8-40A4-A31D-8459D3D5B859}" type="presOf" srcId="{712179CD-39E7-49E4-8FB0-D4A8FB56B781}" destId="{A8993B29-248D-4997-8061-3CF07D6A19DA}" srcOrd="0" destOrd="5" presId="urn:microsoft.com/office/officeart/2005/8/layout/vList2"/>
    <dgm:cxn modelId="{4B46A1A9-496F-43A2-83E0-8C09E04265A7}" srcId="{E7BF558D-4900-4489-A947-D62068C2B0DF}" destId="{665360B8-BB82-4887-8D9A-D70DCE03C31D}" srcOrd="4" destOrd="0" parTransId="{B2727234-3383-4D85-BFE6-2F223E8FAE13}" sibTransId="{455165C3-AD3F-4941-A276-C6DB50928B1C}"/>
    <dgm:cxn modelId="{11936CAB-B50B-4696-A050-57B5AD244462}" type="presOf" srcId="{E7BF558D-4900-4489-A947-D62068C2B0DF}" destId="{166F1831-CE8E-4902-AFC1-457B9FE2460C}" srcOrd="0" destOrd="0" presId="urn:microsoft.com/office/officeart/2005/8/layout/vList2"/>
    <dgm:cxn modelId="{66A463B1-A4D8-476E-98B1-EA02BF223321}" type="presOf" srcId="{1C97EBCE-B465-41CF-A630-E4BBD36AB254}" destId="{A8993B29-248D-4997-8061-3CF07D6A19DA}" srcOrd="0" destOrd="8" presId="urn:microsoft.com/office/officeart/2005/8/layout/vList2"/>
    <dgm:cxn modelId="{683D5CC1-69B4-4F06-8F19-339F0B46FFD9}" type="presOf" srcId="{17AB33DE-C440-4008-B164-3B2381106ADF}" destId="{A8993B29-248D-4997-8061-3CF07D6A19DA}" srcOrd="0" destOrd="9" presId="urn:microsoft.com/office/officeart/2005/8/layout/vList2"/>
    <dgm:cxn modelId="{2D8934C9-C658-465C-A9CE-EFD3B29A45A4}" type="presOf" srcId="{D56DD776-7002-4E74-8088-800E2285248C}" destId="{820943EA-389E-4E55-8CB1-AE76A5C10785}" srcOrd="0" destOrd="0" presId="urn:microsoft.com/office/officeart/2005/8/layout/vList2"/>
    <dgm:cxn modelId="{E96ECEC9-21D6-49CA-B6A8-8948A22CB7BB}" srcId="{E7BF558D-4900-4489-A947-D62068C2B0DF}" destId="{B16889CC-4AE0-413F-91F8-C14228C7EB9C}" srcOrd="1" destOrd="0" parTransId="{CF20F3B7-A913-4309-8924-A63F75AF88DB}" sibTransId="{7F2FD71F-11CC-42E3-A71E-C9618F9BD7B0}"/>
    <dgm:cxn modelId="{16400ED4-889D-41EF-AB50-3CA8669290F3}" srcId="{E7BF558D-4900-4489-A947-D62068C2B0DF}" destId="{6DD36182-E32C-41DD-B80E-CE0B275D39F3}" srcOrd="10" destOrd="0" parTransId="{5DC1C146-7FEC-4AC6-9C0C-0CBB939979A2}" sibTransId="{982CAFC2-1BD4-4868-8C31-70549EBEA53B}"/>
    <dgm:cxn modelId="{EB7066DD-EF1E-4A1B-BF12-7CAC8D5686DA}" type="presOf" srcId="{31EE87F8-06CE-4A69-B926-90EA4860ECD5}" destId="{A8993B29-248D-4997-8061-3CF07D6A19DA}" srcOrd="0" destOrd="7" presId="urn:microsoft.com/office/officeart/2005/8/layout/vList2"/>
    <dgm:cxn modelId="{A9BAC5DD-A9FE-4EDB-87E7-90A0240D0AA2}" type="presOf" srcId="{69A851ED-C665-47CB-B60D-7E4753F0E569}" destId="{A8993B29-248D-4997-8061-3CF07D6A19DA}" srcOrd="0" destOrd="2" presId="urn:microsoft.com/office/officeart/2005/8/layout/vList2"/>
    <dgm:cxn modelId="{16A7D6EB-490C-4ECA-8E50-01A56436940B}" srcId="{E7BF558D-4900-4489-A947-D62068C2B0DF}" destId="{31EE87F8-06CE-4A69-B926-90EA4860ECD5}" srcOrd="7" destOrd="0" parTransId="{BFB19073-F6E0-401C-B73B-660CA6B8175F}" sibTransId="{CA8BDE8B-99C5-4346-AB12-25DBE3813A87}"/>
    <dgm:cxn modelId="{04B188B8-5E18-451D-AA5C-7DB7AC9B867B}" type="presParOf" srcId="{6A638813-5821-4E7A-9729-B68E0233A5D9}" destId="{820943EA-389E-4E55-8CB1-AE76A5C10785}" srcOrd="0" destOrd="0" presId="urn:microsoft.com/office/officeart/2005/8/layout/vList2"/>
    <dgm:cxn modelId="{883DDE7D-5FEA-4468-A1E8-4845D5D5256A}" type="presParOf" srcId="{6A638813-5821-4E7A-9729-B68E0233A5D9}" destId="{83B63E3C-7F06-4E6D-A2CC-6541E2E8F8C1}" srcOrd="1" destOrd="0" presId="urn:microsoft.com/office/officeart/2005/8/layout/vList2"/>
    <dgm:cxn modelId="{E634FF39-04BA-4D7A-A791-508B3055B5E7}" type="presParOf" srcId="{6A638813-5821-4E7A-9729-B68E0233A5D9}" destId="{166F1831-CE8E-4902-AFC1-457B9FE2460C}" srcOrd="2" destOrd="0" presId="urn:microsoft.com/office/officeart/2005/8/layout/vList2"/>
    <dgm:cxn modelId="{E2CAD41C-074A-4903-A20C-66EC5851484D}" type="presParOf" srcId="{6A638813-5821-4E7A-9729-B68E0233A5D9}" destId="{A8993B29-248D-4997-8061-3CF07D6A19D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943EA-389E-4E55-8CB1-AE76A5C10785}">
      <dsp:nvSpPr>
        <dsp:cNvPr id="0" name=""/>
        <dsp:cNvSpPr/>
      </dsp:nvSpPr>
      <dsp:spPr>
        <a:xfrm>
          <a:off x="0" y="6462"/>
          <a:ext cx="6513603" cy="7195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SPEC 2017  </a:t>
          </a:r>
        </a:p>
      </dsp:txBody>
      <dsp:txXfrm>
        <a:off x="35125" y="41587"/>
        <a:ext cx="6443353" cy="649299"/>
      </dsp:txXfrm>
    </dsp:sp>
    <dsp:sp modelId="{166F1831-CE8E-4902-AFC1-457B9FE2460C}">
      <dsp:nvSpPr>
        <dsp:cNvPr id="0" name=""/>
        <dsp:cNvSpPr/>
      </dsp:nvSpPr>
      <dsp:spPr>
        <a:xfrm>
          <a:off x="0" y="812412"/>
          <a:ext cx="6513603" cy="71954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Benchmarks are: </a:t>
          </a:r>
        </a:p>
      </dsp:txBody>
      <dsp:txXfrm>
        <a:off x="35125" y="847537"/>
        <a:ext cx="6443353" cy="649299"/>
      </dsp:txXfrm>
    </dsp:sp>
    <dsp:sp modelId="{A8993B29-248D-4997-8061-3CF07D6A19DA}">
      <dsp:nvSpPr>
        <dsp:cNvPr id="0" name=""/>
        <dsp:cNvSpPr/>
      </dsp:nvSpPr>
      <dsp:spPr>
        <a:xfrm>
          <a:off x="0" y="1531962"/>
          <a:ext cx="6513603" cy="434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ammp-computational chemistry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applu – Elliptic partial differential equations.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 err="1"/>
            <a:t>apsi</a:t>
          </a:r>
          <a:r>
            <a:rPr lang="en-US" sz="2300" kern="1200" dirty="0"/>
            <a:t> – </a:t>
          </a:r>
          <a:r>
            <a:rPr lang="en-US" sz="2300" kern="1200" dirty="0" err="1"/>
            <a:t>Meterology</a:t>
          </a:r>
          <a:r>
            <a:rPr lang="en-US" sz="2300" kern="1200" dirty="0"/>
            <a:t> pollutant distribution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art-  image recognition/neural networks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Bzip2_graphic –graphic compression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Bzip2_program- program compression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bZip2_source- source compression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Galgel- Computational Fluid Dynamics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Swim - Shallow Water Modeling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Twolf- computer aided design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Wupwise-Physics / Quantum Chromodynamics</a:t>
          </a:r>
        </a:p>
      </dsp:txBody>
      <dsp:txXfrm>
        <a:off x="0" y="1531962"/>
        <a:ext cx="6513603" cy="4347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EFC4F-A471-47A7-8E80-BC0F52E17AB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F0830-F79F-44FD-98DE-1423F5A3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93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9E2B4-19AF-4B98-9C9E-3A62C774EA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1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8eeca9143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8eeca9143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6df990c9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6df990c9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8eeca9143_3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8eeca9143_3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6DB9-3D2D-40EF-821C-2D95D9359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A4FCC-608B-4998-8730-797568AFE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DC3C0-428D-46B5-969B-66464B6A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07DD-DC6F-4426-970C-A427B5DAD02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B61CD-0347-4A75-A3E0-C0249983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DBDC2-28A9-4322-BC71-E7282FDF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18E9-2423-4CC3-A7D5-C032EE76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2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323B-2702-4B98-B9CF-F27863B4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50F82-23BF-4E0F-B9D0-FA497751A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B9302-2066-420E-985E-AE364A41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07DD-DC6F-4426-970C-A427B5DAD02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ED1D1-6D20-4CAC-940D-50B9833D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56F5E-4C33-41B7-9E01-F2989DFF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18E9-2423-4CC3-A7D5-C032EE76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2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AC96F-752E-44BC-9CD7-293DEEEBC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301C3-0948-4DD2-9E06-8E42808F3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E5F18-4B00-4DC6-8C2A-AA1D726C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07DD-DC6F-4426-970C-A427B5DAD02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8C2FE-331D-487E-AF34-0FCF03ED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3BA96-D9F0-4BC0-8AC0-25A11067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18E9-2423-4CC3-A7D5-C032EE76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2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6931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710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B322-2585-4444-84FA-57C24812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4DAF-1FA8-4C4E-AAD0-375086402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A13E4-718E-4049-9C90-95FC7344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07DD-DC6F-4426-970C-A427B5DAD02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F679C-9620-45D8-87AD-9DD76810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B0AEF-4196-4AF4-967E-2877F240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18E9-2423-4CC3-A7D5-C032EE76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6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434E-030F-486E-8220-49E819B0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F55D1-7189-4E3B-AF61-2412418B6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025B4-5C31-4446-BC32-7D01D676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07DD-DC6F-4426-970C-A427B5DAD02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C0E73-EE41-4582-9E9A-EBF0F604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21762-D109-4A29-B0CE-DF3AC4DD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18E9-2423-4CC3-A7D5-C032EE76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5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E08C-D6F3-46F1-8808-9370A56E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E01A3-CF05-42F6-A749-B86EC31E5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0363D-C1E2-4B06-842E-373D12EBD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E5C3D-8D02-4D84-8CF7-199BCEFA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07DD-DC6F-4426-970C-A427B5DAD02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4C5FC-AC74-4AC7-8767-177B66CB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F9F7-55E7-44FF-880C-7D9A5B9B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18E9-2423-4CC3-A7D5-C032EE76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0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940F-C5B9-4850-89FB-7B0FF6428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B57FD-340C-4589-9800-02CD6F280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A3D32-451E-44A5-A4FD-23A9F78FD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32959-1A42-404F-84EE-FBC0627D2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5CAB6-7759-4579-8608-EEE3F323D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418AB-E606-4B30-A839-1E87B141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07DD-DC6F-4426-970C-A427B5DAD02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4AD1D-72B7-4AC8-A606-E078518F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CF2B4-AA0F-4495-B634-F423F79E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18E9-2423-4CC3-A7D5-C032EE76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6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0A9F-A1A8-44D7-BACF-0BE65BEC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85E046-219E-4C40-ABC1-3B27A7BE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07DD-DC6F-4426-970C-A427B5DAD02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D9BAF-9EEA-49F1-94C2-0EF6C434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530D4-FCA7-45E6-BB7C-452941B1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18E9-2423-4CC3-A7D5-C032EE76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E6415-CF8B-4CD9-8643-B07F24DF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07DD-DC6F-4426-970C-A427B5DAD02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32676-1264-4740-82EE-71F85776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A90B2-A8D7-44C1-98F8-94BE52A3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18E9-2423-4CC3-A7D5-C032EE76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66F0-3846-42A4-8808-FBF33621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1E42-C537-42BE-8337-C98D845A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8C4D1-42F7-4263-A34B-428C29F9A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500CA-0D82-47B0-8558-10519DA4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07DD-DC6F-4426-970C-A427B5DAD02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54DC2-88D8-4C62-B928-7C107B31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272FA-8A39-42F2-A1FC-E93A2605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18E9-2423-4CC3-A7D5-C032EE76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EDE2-CEA1-4914-AFA1-C8FE6B338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DC4B1-EE79-4E39-8E14-2C2635B5B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73F34-79A2-477E-BE4D-10240BAFE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2321B-603C-4D44-9A02-5A918E4B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07DD-DC6F-4426-970C-A427B5DAD02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C2200-3EF0-41AF-9540-D75A3C58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66ACB-B7A5-465F-ACC6-4462F02A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18E9-2423-4CC3-A7D5-C032EE76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8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F871B-666A-4737-9D5A-61067B65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73DF6-F4A2-4CFF-BE36-ABC678DAC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4EC9D-B012-4AB4-8942-5B9CB88F3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307DD-DC6F-4426-970C-A427B5DAD02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FC2CE-F46B-4D68-B48D-6893741B5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F1136-83ED-45A8-A2B1-DDCD00D26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F18E9-2423-4CC3-A7D5-C032EE76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3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dk2"/>
                </a:solidFill>
              </a:defRPr>
            </a:lvl1pPr>
            <a:lvl2pPr lvl="1" algn="r" rtl="0">
              <a:buNone/>
              <a:defRPr sz="1333">
                <a:solidFill>
                  <a:schemeClr val="dk2"/>
                </a:solidFill>
              </a:defRPr>
            </a:lvl2pPr>
            <a:lvl3pPr lvl="2" algn="r" rtl="0">
              <a:buNone/>
              <a:defRPr sz="1333">
                <a:solidFill>
                  <a:schemeClr val="dk2"/>
                </a:solidFill>
              </a:defRPr>
            </a:lvl3pPr>
            <a:lvl4pPr lvl="3" algn="r" rtl="0">
              <a:buNone/>
              <a:defRPr sz="1333">
                <a:solidFill>
                  <a:schemeClr val="dk2"/>
                </a:solidFill>
              </a:defRPr>
            </a:lvl4pPr>
            <a:lvl5pPr lvl="4" algn="r" rtl="0">
              <a:buNone/>
              <a:defRPr sz="1333">
                <a:solidFill>
                  <a:schemeClr val="dk2"/>
                </a:solidFill>
              </a:defRPr>
            </a:lvl5pPr>
            <a:lvl6pPr lvl="5" algn="r" rtl="0">
              <a:buNone/>
              <a:defRPr sz="1333">
                <a:solidFill>
                  <a:schemeClr val="dk2"/>
                </a:solidFill>
              </a:defRPr>
            </a:lvl6pPr>
            <a:lvl7pPr lvl="6" algn="r" rtl="0">
              <a:buNone/>
              <a:defRPr sz="1333">
                <a:solidFill>
                  <a:schemeClr val="dk2"/>
                </a:solidFill>
              </a:defRPr>
            </a:lvl7pPr>
            <a:lvl8pPr lvl="7" algn="r" rtl="0">
              <a:buNone/>
              <a:defRPr sz="1333">
                <a:solidFill>
                  <a:schemeClr val="dk2"/>
                </a:solidFill>
              </a:defRPr>
            </a:lvl8pPr>
            <a:lvl9pPr lvl="8" algn="r" rtl="0">
              <a:buNone/>
              <a:defRPr sz="1333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5068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pdfs.semanticscholar.org/f135/7c9eb32fcb9858739c46c173ecfb639a69fb.pdf" TargetMode="External"/><Relationship Id="rId3" Type="http://schemas.openxmlformats.org/officeDocument/2006/relationships/hyperlink" Target="http://web.engr.oregonstate.edu/~benl/Projects/prefetch_report/final.html" TargetMode="External"/><Relationship Id="rId7" Type="http://schemas.openxmlformats.org/officeDocument/2006/relationships/hyperlink" Target="http://learning.gem5.org/book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gem5.org/General_Memory_System" TargetMode="External"/><Relationship Id="rId5" Type="http://schemas.openxmlformats.org/officeDocument/2006/relationships/hyperlink" Target="http://gem5.org/Cache_Coherence_Protocols" TargetMode="External"/><Relationship Id="rId4" Type="http://schemas.openxmlformats.org/officeDocument/2006/relationships/hyperlink" Target="https://www.researchgate.net/publication/328597173_Final_Report_Implementing_and_Testing_Four_Prefetching_Cache_Algorithm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B153-603A-4C07-B395-1058D5D0A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OF CURRENT AND PROPOSED PREFETCH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D29A8-D8E7-4326-AB78-AC1594D31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9965"/>
            <a:ext cx="9144000" cy="1456763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SAPTHAGIRI VENKAT RAGHURAMAN</a:t>
            </a: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VYSHNAVE KODURU SRINIVASA</a:t>
            </a: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SOURAV RANJAN</a:t>
            </a:r>
          </a:p>
        </p:txBody>
      </p:sp>
    </p:spTree>
    <p:extLst>
      <p:ext uri="{BB962C8B-B14F-4D97-AF65-F5344CB8AC3E}">
        <p14:creationId xmlns:p14="http://schemas.microsoft.com/office/powerpoint/2010/main" val="179267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0987-0183-4249-9711-DE401FC1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DIFFERENCIAL FINITE CONTEXT METHOD PREFETCHER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AFFC87-0BC2-45D2-A561-B7A989B32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612" y="1984342"/>
            <a:ext cx="4840664" cy="3681167"/>
          </a:xfrm>
        </p:spPr>
      </p:pic>
    </p:spTree>
    <p:extLst>
      <p:ext uri="{BB962C8B-B14F-4D97-AF65-F5344CB8AC3E}">
        <p14:creationId xmlns:p14="http://schemas.microsoft.com/office/powerpoint/2010/main" val="8254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0987-0183-4249-9711-DE401FC1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DIFFERENCIAL FINITE CONTEXT METHOD PREFETCHER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3AD50F-45E2-4DD1-A4B3-4ED55AF8C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064" y="1725105"/>
            <a:ext cx="4524866" cy="4194928"/>
          </a:xfrm>
        </p:spPr>
      </p:pic>
    </p:spTree>
    <p:extLst>
      <p:ext uri="{BB962C8B-B14F-4D97-AF65-F5344CB8AC3E}">
        <p14:creationId xmlns:p14="http://schemas.microsoft.com/office/powerpoint/2010/main" val="3282924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92EE7-F459-4E99-A916-F08BE8A5A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45ACF0-C1FA-41E2-AF37-C249E72BF12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00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2C097-39A9-422B-9F32-EE9143EA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13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implemented handlers for two events in the M5 frame-work. </a:t>
            </a:r>
          </a:p>
          <a:p>
            <a:pPr marL="0" indent="0">
              <a:buNone/>
            </a:pPr>
            <a:r>
              <a:rPr lang="en-US" dirty="0"/>
              <a:t>            prefetch complete() - triggered when prefetched memory arrives in the L2 cache. </a:t>
            </a:r>
          </a:p>
          <a:p>
            <a:pPr marL="0" indent="0">
              <a:buNone/>
            </a:pPr>
            <a:r>
              <a:rPr lang="en-US" dirty="0"/>
              <a:t>                prefetch access() , triggered at the beginning of each CPU cycle.</a:t>
            </a:r>
          </a:p>
          <a:p>
            <a:r>
              <a:rPr lang="en-US" dirty="0"/>
              <a:t> With each processed event we receive a snapshot of the system state: program counter, cycle counter and current memory address being requested. </a:t>
            </a:r>
          </a:p>
          <a:p>
            <a:r>
              <a:rPr lang="en-US" dirty="0"/>
              <a:t>We also use the GEM5 API to check the MSHR and cache for addresses.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B6C88D-1B79-42A5-A385-9BDDB568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005" y="4339771"/>
            <a:ext cx="80581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03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B1A0-491F-4CA5-AFCD-762400F7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Speed 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3A231B-18CD-484B-B90D-FF01BD39AC67}"/>
              </a:ext>
            </a:extLst>
          </p:cNvPr>
          <p:cNvSpPr/>
          <p:nvPr/>
        </p:nvSpPr>
        <p:spPr>
          <a:xfrm>
            <a:off x="2241833" y="1690688"/>
            <a:ext cx="6544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Speedup = </a:t>
            </a:r>
            <a:r>
              <a:rPr lang="en-US" sz="2400" b="1" dirty="0" err="1"/>
              <a:t>IPCwith</a:t>
            </a:r>
            <a:r>
              <a:rPr lang="en-US" sz="2400" b="1" dirty="0"/>
              <a:t> prefetch / </a:t>
            </a:r>
            <a:r>
              <a:rPr lang="en-US" sz="2400" b="1" dirty="0" err="1"/>
              <a:t>IPCwithout</a:t>
            </a:r>
            <a:r>
              <a:rPr lang="en-US" sz="2400" b="1" dirty="0"/>
              <a:t> prefetch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982EB-BAC2-4D86-8A2B-100ADAB7A04B}"/>
              </a:ext>
            </a:extLst>
          </p:cNvPr>
          <p:cNvSpPr txBox="1"/>
          <p:nvPr/>
        </p:nvSpPr>
        <p:spPr>
          <a:xfrm>
            <a:off x="1143000" y="2405743"/>
            <a:ext cx="9274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the speed up is larger than 1 </a:t>
            </a:r>
          </a:p>
          <a:p>
            <a:r>
              <a:rPr lang="en-US" sz="2400" dirty="0"/>
              <a:t>        - Program issued more instructions without prefetchers.</a:t>
            </a:r>
          </a:p>
          <a:p>
            <a:r>
              <a:rPr lang="en-US" sz="2400" dirty="0"/>
              <a:t>        - </a:t>
            </a:r>
            <a:r>
              <a:rPr lang="en-US" sz="2400" dirty="0" err="1"/>
              <a:t>i.e</a:t>
            </a:r>
            <a:r>
              <a:rPr lang="en-US" sz="2400" dirty="0"/>
              <a:t> more computation is done.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speed up is deceptive.</a:t>
            </a:r>
          </a:p>
        </p:txBody>
      </p:sp>
    </p:spTree>
    <p:extLst>
      <p:ext uri="{BB962C8B-B14F-4D97-AF65-F5344CB8AC3E}">
        <p14:creationId xmlns:p14="http://schemas.microsoft.com/office/powerpoint/2010/main" val="116996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7EBA-529F-46F4-84E3-9C6C26D5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3"/>
            <a:ext cx="10515600" cy="87471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169D00-4694-45A8-B629-F4A3F62DC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8347" y="1027906"/>
            <a:ext cx="6523653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77A765-25AB-4EB0-BE87-98E033E1427B}"/>
              </a:ext>
            </a:extLst>
          </p:cNvPr>
          <p:cNvSpPr txBox="1"/>
          <p:nvPr/>
        </p:nvSpPr>
        <p:spPr>
          <a:xfrm>
            <a:off x="6260737" y="5737760"/>
            <a:ext cx="787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 : difference in speedup depending on the number of entries.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B45EEB-59AA-4D90-ADCE-474A288D68BF}"/>
              </a:ext>
            </a:extLst>
          </p:cNvPr>
          <p:cNvSpPr/>
          <p:nvPr/>
        </p:nvSpPr>
        <p:spPr>
          <a:xfrm>
            <a:off x="205274" y="1201778"/>
            <a:ext cx="6096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PDFCM, the amount of entries in the DT and HT should be close in powers of two to avoid memory aliasing.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More entries in the table should increase accuracy.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maximize the amount of entries possible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16-, 32- and 64-bit variables for an L2 cache with 8KB of memory,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can have 1024 entries in each table for 16 bits, 512 with 32 bits, and 256 with 64 bits.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find that the best score is when using a 32 bit configuration. This indicates that using 64 bits in each entry introduces memory aliasing due to loss of information when hashing deltas. </a:t>
            </a:r>
          </a:p>
        </p:txBody>
      </p:sp>
    </p:spTree>
    <p:extLst>
      <p:ext uri="{BB962C8B-B14F-4D97-AF65-F5344CB8AC3E}">
        <p14:creationId xmlns:p14="http://schemas.microsoft.com/office/powerpoint/2010/main" val="2015780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E7F834-C87B-4847-ABBB-1D4F4772A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480" y="195943"/>
            <a:ext cx="6579519" cy="55292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238C1E-4A51-48AF-817B-FB4D61572AB8}"/>
              </a:ext>
            </a:extLst>
          </p:cNvPr>
          <p:cNvSpPr/>
          <p:nvPr/>
        </p:nvSpPr>
        <p:spPr>
          <a:xfrm>
            <a:off x="5612480" y="5725164"/>
            <a:ext cx="6245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Fig: Speedup for each benchmark test relative to no prefetching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8792DF-F471-41F5-B515-4EC020ABDA87}"/>
              </a:ext>
            </a:extLst>
          </p:cNvPr>
          <p:cNvSpPr/>
          <p:nvPr/>
        </p:nvSpPr>
        <p:spPr>
          <a:xfrm>
            <a:off x="160421" y="575972"/>
            <a:ext cx="6096000" cy="529375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/>
              <a:t> DCPT clearly has better speedup when compared to the other schemes, with up to 51% speedup.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DCPT outperforms RPT mainly due to:</a:t>
            </a:r>
          </a:p>
          <a:p>
            <a:endParaRPr lang="en-US" sz="2000" dirty="0"/>
          </a:p>
          <a:p>
            <a:r>
              <a:rPr lang="en-US" sz="2000" dirty="0"/>
              <a:t>                     RPT not being able to detect the same access patterns as DCPT, because DCPT holds a history of several deltas while RPT only holds the last calculated delta.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Also RPT is more conservative with respect to issuing prefetches compared to DCPT.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PDFCM also has less coverage and accuracy than DCPT, </a:t>
            </a:r>
            <a:r>
              <a:rPr lang="en-US" sz="2000" dirty="0" err="1"/>
              <a:t>assumably</a:t>
            </a:r>
            <a:r>
              <a:rPr lang="en-US" sz="2000" dirty="0"/>
              <a:t> because of small table sizes and loss of accuracy in the hashing function. </a:t>
            </a:r>
          </a:p>
        </p:txBody>
      </p:sp>
    </p:spTree>
    <p:extLst>
      <p:ext uri="{BB962C8B-B14F-4D97-AF65-F5344CB8AC3E}">
        <p14:creationId xmlns:p14="http://schemas.microsoft.com/office/powerpoint/2010/main" val="4291377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A38E-4283-43C7-BE8C-22F88828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0A13-7036-43E1-B503-C4546AC1C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Program avoids accessing </a:t>
            </a:r>
            <a:r>
              <a:rPr lang="en-US" dirty="0" err="1"/>
              <a:t>memory,IPC</a:t>
            </a:r>
            <a:r>
              <a:rPr lang="en-US" dirty="0"/>
              <a:t> count will begin </a:t>
            </a:r>
          </a:p>
          <a:p>
            <a:pPr marL="0" indent="0">
              <a:buNone/>
            </a:pPr>
            <a:r>
              <a:rPr lang="en-US" dirty="0"/>
              <a:t>                  -leads to spinlock .</a:t>
            </a:r>
          </a:p>
          <a:p>
            <a:r>
              <a:rPr lang="en-US" dirty="0"/>
              <a:t>High coverage: prefetcher predicts most of the memory access issued </a:t>
            </a:r>
          </a:p>
          <a:p>
            <a:r>
              <a:rPr lang="en-US" dirty="0"/>
              <a:t>Low coverage – if no prefetcher was made.</a:t>
            </a:r>
          </a:p>
          <a:p>
            <a:r>
              <a:rPr lang="en-US" dirty="0"/>
              <a:t>A high speed up with low coverage</a:t>
            </a:r>
          </a:p>
          <a:p>
            <a:pPr marL="0" indent="0">
              <a:buNone/>
            </a:pPr>
            <a:r>
              <a:rPr lang="en-US" dirty="0"/>
              <a:t>                          - good results achieved by prefetcher .</a:t>
            </a:r>
          </a:p>
          <a:p>
            <a:pPr marL="0" indent="0">
              <a:buNone/>
            </a:pPr>
            <a:r>
              <a:rPr lang="en-US" b="1" dirty="0"/>
              <a:t>Coverage =  Number of useful prefetches/ Number of cache misses without prefetch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53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3AD9D8-A172-4BE5-8DF4-4C55DD166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114" y="0"/>
            <a:ext cx="6487886" cy="60306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0B9A57-DA88-4171-8FE8-78958B864811}"/>
              </a:ext>
            </a:extLst>
          </p:cNvPr>
          <p:cNvSpPr/>
          <p:nvPr/>
        </p:nvSpPr>
        <p:spPr>
          <a:xfrm>
            <a:off x="7537414" y="6030686"/>
            <a:ext cx="2821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IPC for each benchmark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492F8-959D-4318-B47E-6CFA5DF2016E}"/>
              </a:ext>
            </a:extLst>
          </p:cNvPr>
          <p:cNvSpPr/>
          <p:nvPr/>
        </p:nvSpPr>
        <p:spPr>
          <a:xfrm>
            <a:off x="417095" y="1027837"/>
            <a:ext cx="552650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Comparisons of the IPC between the implemented prefetching schemes and the IPC without prefetching.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The figure shows that the IPC of all three schemes are improved in almost each benchmark.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Since the speedup is calculated using the IPC without prefetch, described using Equation , the improvement of IPC is reflected upon in Fig.</a:t>
            </a:r>
          </a:p>
        </p:txBody>
      </p:sp>
    </p:spTree>
    <p:extLst>
      <p:ext uri="{BB962C8B-B14F-4D97-AF65-F5344CB8AC3E}">
        <p14:creationId xmlns:p14="http://schemas.microsoft.com/office/powerpoint/2010/main" val="179119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5CB6E1-6204-4D5F-A5C7-80E5898F9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743" y="759115"/>
            <a:ext cx="8142513" cy="48128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ECC7B4-B999-4805-BAA4-D75DF468CFF8}"/>
              </a:ext>
            </a:extLst>
          </p:cNvPr>
          <p:cNvSpPr/>
          <p:nvPr/>
        </p:nvSpPr>
        <p:spPr>
          <a:xfrm>
            <a:off x="1274202" y="5698775"/>
            <a:ext cx="103014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Coverage for each benchmark test. DCPT outperforms the coverage for both the other methods</a:t>
            </a:r>
          </a:p>
        </p:txBody>
      </p:sp>
    </p:spTree>
    <p:extLst>
      <p:ext uri="{BB962C8B-B14F-4D97-AF65-F5344CB8AC3E}">
        <p14:creationId xmlns:p14="http://schemas.microsoft.com/office/powerpoint/2010/main" val="194975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9172-CFC2-4FDF-B245-15D85393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118782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FD8E-1CDD-4BA6-B412-48BB8E62F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764"/>
            <a:ext cx="10515600" cy="47201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PREFETCHING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REFERENCE PREDICTION TABLE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DELTA CORRELATION TABLE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3. DIFFERENTIAL FINITE CONTEXT METHOD PREFETCHER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07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A972-C5B1-45D5-945E-AA951CEF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D4EB0-1387-4682-B981-4B2E56C8C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accuracy – prefetcher data are not needed by the app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or</a:t>
            </a:r>
          </a:p>
          <a:p>
            <a:pPr marL="0" indent="0">
              <a:buNone/>
            </a:pPr>
            <a:r>
              <a:rPr lang="en-US" dirty="0"/>
              <a:t>                                data is not fetched at right time.</a:t>
            </a:r>
          </a:p>
          <a:p>
            <a:r>
              <a:rPr lang="en-US" dirty="0"/>
              <a:t>Low accuracy – cache pollution </a:t>
            </a:r>
          </a:p>
          <a:p>
            <a:pPr marL="0" indent="0">
              <a:buNone/>
            </a:pPr>
            <a:r>
              <a:rPr lang="en-US" dirty="0"/>
              <a:t>                               prefetched data will be replaced by more useful data 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Accuracy = Amount of useful prefetches / Amount of prefetches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05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6F2955-19B0-48D7-B5CA-D09A74368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628" y="631371"/>
            <a:ext cx="6727371" cy="53767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2B3489-0636-425E-A2A2-3493CBE5C50D}"/>
              </a:ext>
            </a:extLst>
          </p:cNvPr>
          <p:cNvSpPr/>
          <p:nvPr/>
        </p:nvSpPr>
        <p:spPr>
          <a:xfrm>
            <a:off x="7597879" y="6008132"/>
            <a:ext cx="3469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Accuracy for each benchmark test.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B1AF9-279D-4732-A8D7-8C8EA2268E4B}"/>
              </a:ext>
            </a:extLst>
          </p:cNvPr>
          <p:cNvSpPr/>
          <p:nvPr/>
        </p:nvSpPr>
        <p:spPr>
          <a:xfrm>
            <a:off x="713873" y="487025"/>
            <a:ext cx="538212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We can see that test results for RPT are affected by cache pollution and bad timeliness.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 when RPT does not detect the access pattern, there is a </a:t>
            </a:r>
            <a:r>
              <a:rPr lang="en-US" sz="2400" b="1" dirty="0"/>
              <a:t>reduction in coverage and accuracy.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cache miss increase which will make the load instruction take longer time to fetch the required data from the main memory.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Thus the average amount of instructions executed per cycle will decrease.</a:t>
            </a:r>
          </a:p>
        </p:txBody>
      </p:sp>
    </p:spTree>
    <p:extLst>
      <p:ext uri="{BB962C8B-B14F-4D97-AF65-F5344CB8AC3E}">
        <p14:creationId xmlns:p14="http://schemas.microsoft.com/office/powerpoint/2010/main" val="2755244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AAB9-231B-4B60-8B7F-FB5E9B40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Prefetcher based on Modified Markov Predictor</a:t>
            </a:r>
          </a:p>
        </p:txBody>
      </p:sp>
    </p:spTree>
    <p:extLst>
      <p:ext uri="{BB962C8B-B14F-4D97-AF65-F5344CB8AC3E}">
        <p14:creationId xmlns:p14="http://schemas.microsoft.com/office/powerpoint/2010/main" val="1696648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248E-04EE-4321-824E-132A4D4F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Markov Predictor with Stride Prefetcher and Pointer Reference Detection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3D203F-B463-4C06-BF9B-3C430CC5E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300" y="2044699"/>
            <a:ext cx="7188199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89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BD05-18B8-4DBA-82D5-3849C87D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Stride Prefetcher between L2 and Markov Prefetcher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04D652E-DBD6-439A-9511-D54C35C1CC3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99" b="249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8469A-E8A1-4AE1-BEC9-F83D67D4F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going to add a Stride Prefetcher between L2 cache and I-Cache and D-cache Prefetcher.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Markov Predictor is bad at finding strides adding a stride prefetcher will improve it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43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D5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ECBBEB6-0523-4A31-9D0E-D306F2F0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C++ code for Markov chain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16ADBF08-5B97-4B2C-9CBE-7F6F9102A6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4487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D057D4-04AF-4CCD-A46E-2267D29D1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 dirty="0">
                <a:solidFill>
                  <a:srgbClr val="FFFFFF"/>
                </a:solidFill>
              </a:rPr>
              <a:t>Class for Markov chain:</a:t>
            </a:r>
          </a:p>
          <a:p>
            <a:pPr marL="0"/>
            <a:r>
              <a:rPr lang="en-US" sz="2000" dirty="0">
                <a:solidFill>
                  <a:srgbClr val="FFFFFF"/>
                </a:solidFill>
              </a:rPr>
              <a:t>A </a:t>
            </a:r>
            <a:r>
              <a:rPr lang="en-US" sz="2000" dirty="0" err="1">
                <a:solidFill>
                  <a:srgbClr val="FFFFFF"/>
                </a:solidFill>
              </a:rPr>
              <a:t>markov</a:t>
            </a:r>
            <a:r>
              <a:rPr lang="en-US" sz="2000" dirty="0">
                <a:solidFill>
                  <a:srgbClr val="FFFFFF"/>
                </a:solidFill>
              </a:rPr>
              <a:t> chain is composed of transition matrix and initial probability matrix</a:t>
            </a:r>
          </a:p>
        </p:txBody>
      </p:sp>
    </p:spTree>
    <p:extLst>
      <p:ext uri="{BB962C8B-B14F-4D97-AF65-F5344CB8AC3E}">
        <p14:creationId xmlns:p14="http://schemas.microsoft.com/office/powerpoint/2010/main" val="3374266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B2E0-CEC8-40BD-8B82-596DFA18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continued…..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BC578-7A11-4B0E-A2DD-75A3C7819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number generator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8D9F50-B182-4627-8305-9B79EE13CB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58794"/>
            <a:ext cx="5157787" cy="353086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B6A6C-57BB-44FA-8CF7-D3D2F4B4D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Sequence Generator for Markov chain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CBAC66-3AC5-4520-9860-57AF19C9012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44529" y="2658794"/>
            <a:ext cx="4712677" cy="306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56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8421-E869-4339-A2D6-8393C908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Still need to Be Done on Modified Markov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46D16-D18C-4F8A-B961-234684668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8887"/>
            <a:ext cx="10515600" cy="3818076"/>
          </a:xfrm>
        </p:spPr>
        <p:txBody>
          <a:bodyPr/>
          <a:lstStyle/>
          <a:p>
            <a:r>
              <a:rPr lang="en-US" dirty="0"/>
              <a:t>Figuring out how to pass L1 misses to Markov Sequence generator in gem5</a:t>
            </a:r>
          </a:p>
          <a:p>
            <a:r>
              <a:rPr lang="en-US" dirty="0"/>
              <a:t>Implementing the stride hardware on top of the Markov Predictor</a:t>
            </a:r>
          </a:p>
        </p:txBody>
      </p:sp>
    </p:spTree>
    <p:extLst>
      <p:ext uri="{BB962C8B-B14F-4D97-AF65-F5344CB8AC3E}">
        <p14:creationId xmlns:p14="http://schemas.microsoft.com/office/powerpoint/2010/main" val="2445628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C146-A63F-40B2-8BA5-E86A711E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1829553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EA16-B8B1-4586-9D81-C5FDD4D5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Gem5 Performance evaluation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D333-8EF1-47BB-B4B9-5F37FA36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gem5 Simulator using </a:t>
            </a:r>
          </a:p>
          <a:p>
            <a:pPr marL="0" indent="0">
              <a:buNone/>
            </a:pPr>
            <a:r>
              <a:rPr lang="en-US" dirty="0"/>
              <a:t>	– x86 CPUs</a:t>
            </a:r>
          </a:p>
          <a:p>
            <a:pPr marL="0" indent="0">
              <a:buNone/>
            </a:pPr>
            <a:r>
              <a:rPr lang="en-US" dirty="0"/>
              <a:t>	– L1 prefetchers </a:t>
            </a:r>
          </a:p>
          <a:p>
            <a:pPr marL="0" indent="0">
              <a:buNone/>
            </a:pPr>
            <a:r>
              <a:rPr lang="en-US" dirty="0"/>
              <a:t>	– Ruby memory system </a:t>
            </a:r>
          </a:p>
          <a:p>
            <a:pPr marL="0" indent="0">
              <a:buNone/>
            </a:pPr>
            <a:r>
              <a:rPr lang="en-US" dirty="0"/>
              <a:t>	– MOESI coherency protocol </a:t>
            </a:r>
          </a:p>
          <a:p>
            <a:pPr marL="0" indent="0">
              <a:buNone/>
            </a:pPr>
            <a:r>
              <a:rPr lang="en-US" dirty="0"/>
              <a:t>	– Garnet network simulator</a:t>
            </a:r>
          </a:p>
        </p:txBody>
      </p:sp>
    </p:spTree>
    <p:extLst>
      <p:ext uri="{BB962C8B-B14F-4D97-AF65-F5344CB8AC3E}">
        <p14:creationId xmlns:p14="http://schemas.microsoft.com/office/powerpoint/2010/main" val="136886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D411-D11E-4EA8-B350-2BBDEFC7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81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3FA45-533F-4A00-8F9A-E3DBA6069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846"/>
            <a:ext cx="10515600" cy="454958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processors have greatly increased in speed over time, improvements to memory access speeds have been less significant.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creates a situation in which the processor is frequently waiting long periods of time for the memory system to provide it some data.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Caches are a powerful and commonplace strategy for mitigating this inefficiency, but cache misses still constitute one of the major hindrances on processor performance.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technique for further reducing memory stalls is to prefetch data that will be needed soon into the cache. </a:t>
            </a:r>
          </a:p>
        </p:txBody>
      </p:sp>
    </p:spTree>
    <p:extLst>
      <p:ext uri="{BB962C8B-B14F-4D97-AF65-F5344CB8AC3E}">
        <p14:creationId xmlns:p14="http://schemas.microsoft.com/office/powerpoint/2010/main" val="3214427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1"/>
          <p:cNvSpPr txBox="1">
            <a:spLocks noGrp="1"/>
          </p:cNvSpPr>
          <p:nvPr>
            <p:ph type="title"/>
          </p:nvPr>
        </p:nvSpPr>
        <p:spPr>
          <a:xfrm>
            <a:off x="1072167" y="593367"/>
            <a:ext cx="10617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Implementation contd.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61"/>
          <p:cNvSpPr txBox="1"/>
          <p:nvPr/>
        </p:nvSpPr>
        <p:spPr>
          <a:xfrm>
            <a:off x="1072167" y="1680700"/>
            <a:ext cx="9543200" cy="43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OS: </a:t>
            </a: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Ubuntu 18.1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on Google Compute Engine</a:t>
            </a:r>
            <a:b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</a:b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Gem5 configurations:</a:t>
            </a:r>
            <a:b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</a:b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19170" marR="0" lvl="1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mode: Syscall Emulation(SE)</a:t>
            </a: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mode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19170" marR="0" lvl="1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ISA : X86 architecture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19170" marR="0" lvl="1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Memory Systems: Classic</a:t>
            </a: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and Ruby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19170" marR="0" lvl="1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Replacement Policy: LRU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19170" marR="0" lvl="1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Network Topology: Crossbar</a:t>
            </a:r>
            <a:b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</a:b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Benchmark</a:t>
            </a: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: Spec 2017 </a:t>
            </a: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(leela, 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x264</a:t>
            </a: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gcc</a:t>
            </a: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kumimoji="0" lang="en" sz="3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</a:b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8656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173D1-6DD2-4FE5-9041-31CFAD2AE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gem5 memory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8E755-E73F-45F5-AE7C-2DC0F127E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975392"/>
            <a:ext cx="6553545" cy="49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4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5"/>
          <p:cNvSpPr txBox="1">
            <a:spLocks noGrp="1"/>
          </p:cNvSpPr>
          <p:nvPr>
            <p:ph type="body" idx="1"/>
          </p:nvPr>
        </p:nvSpPr>
        <p:spPr>
          <a:xfrm>
            <a:off x="1099367" y="1169533"/>
            <a:ext cx="10346800" cy="392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Ruby Model:</a:t>
            </a:r>
            <a:endParaRPr sz="1867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19170" lvl="0" indent="-457189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./configs/example/</a:t>
            </a:r>
            <a:r>
              <a:rPr lang="en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se.py</a:t>
            </a:r>
            <a:endParaRPr sz="1867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05431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Configures the gem5 simulator as per the settings in the script</a:t>
            </a:r>
            <a:b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19170" lvl="0" indent="-457189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./configs/example/</a:t>
            </a:r>
            <a:r>
              <a:rPr lang="en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Spec_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</a:t>
            </a:r>
            <a:r>
              <a:rPr lang="en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2017.py</a:t>
            </a:r>
            <a:endParaRPr sz="1867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05431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Configuration setting on how my benchmark is going to run on gem5</a:t>
            </a:r>
            <a:b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19170" lvl="0" indent="-457189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to run: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19170" lvl="0" indent="0" algn="l" rtl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./build/X86/gem5.opt configs/example/se.py --benchmark=leela --ruby --caches --maxinsts=100000 --l1d_size=64kB --l1i_size=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64</a:t>
            </a:r>
            <a:r>
              <a:rPr lang="e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kB --mem-size=512MB --cacheline_size=64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510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D665-A182-49C6-9D40-6AE81D50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Config.ini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2E1C10-2BD1-4931-AE9E-3A294844C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dirty="0"/>
              <a:t>Contains a list of every </a:t>
            </a:r>
            <a:r>
              <a:rPr lang="en-US" dirty="0" err="1"/>
              <a:t>SimObject</a:t>
            </a:r>
            <a:r>
              <a:rPr lang="en-US" dirty="0"/>
              <a:t> created for the simulation and the values for its parameters</a:t>
            </a:r>
          </a:p>
          <a:p>
            <a:r>
              <a:rPr lang="en-US" dirty="0"/>
              <a:t>Location</a:t>
            </a:r>
            <a:r>
              <a:rPr lang="en-US" sz="1800" dirty="0"/>
              <a:t> - </a:t>
            </a:r>
            <a:r>
              <a:rPr lang="en-US" dirty="0"/>
              <a:t>/gem5/m5out</a:t>
            </a:r>
            <a:endParaRPr lang="en-US" sz="18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C487AE2-8390-4EAF-BCCE-6254DE100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864" b="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83532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6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5F6236-9F8E-4B9A-8365-C5DA3D1FC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39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Google Shape;377;p65">
            <a:extLst>
              <a:ext uri="{FF2B5EF4-FFF2-40B4-BE49-F238E27FC236}">
                <a16:creationId xmlns:a16="http://schemas.microsoft.com/office/drawing/2014/main" id="{7326A08C-0012-43B7-8351-51ACF5F46E12}"/>
              </a:ext>
            </a:extLst>
          </p:cNvPr>
          <p:cNvSpPr txBox="1">
            <a:spLocks/>
          </p:cNvSpPr>
          <p:nvPr/>
        </p:nvSpPr>
        <p:spPr>
          <a:xfrm>
            <a:off x="538591" y="0"/>
            <a:ext cx="11237976" cy="10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6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Output in Stats.txt in 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/gem5/m5out</a:t>
            </a:r>
            <a:endParaRPr kumimoji="0" lang="en-US" sz="1867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4669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8"/>
          <p:cNvSpPr txBox="1">
            <a:spLocks noGrp="1"/>
          </p:cNvSpPr>
          <p:nvPr>
            <p:ph type="title"/>
          </p:nvPr>
        </p:nvSpPr>
        <p:spPr>
          <a:xfrm>
            <a:off x="838200" y="351873"/>
            <a:ext cx="10515600" cy="1325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Reference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68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978587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sz="1867" i="1" dirty="0">
                <a:latin typeface="Times New Roman"/>
                <a:ea typeface="Times New Roman"/>
                <a:cs typeface="Times New Roman"/>
                <a:sym typeface="Times New Roman"/>
              </a:rPr>
              <a:t>[1]. </a:t>
            </a:r>
            <a:r>
              <a:rPr lang="en-US" dirty="0">
                <a:hlinkClick r:id="rId3"/>
              </a:rPr>
              <a:t>http://web.engr.oregonstate.edu/~benl/Projects/prefetch_report/final.html</a:t>
            </a:r>
            <a:br>
              <a:rPr lang="en" sz="1867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867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67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[2]. </a:t>
            </a:r>
            <a:r>
              <a:rPr lang="en-US" dirty="0"/>
              <a:t>Doug Joseph, Dirk </a:t>
            </a:r>
            <a:r>
              <a:rPr lang="en-US" dirty="0" err="1"/>
              <a:t>Grnnwald</a:t>
            </a:r>
            <a:r>
              <a:rPr lang="en-US" dirty="0"/>
              <a:t> </a:t>
            </a:r>
            <a:r>
              <a:rPr lang="en" sz="1867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“</a:t>
            </a:r>
            <a:r>
              <a:rPr lang="en-US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Prefetching using Markov Predictors </a:t>
            </a:r>
            <a:r>
              <a:rPr lang="en" sz="1867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”.</a:t>
            </a:r>
            <a:endParaRPr lang="en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sz="1867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[3].</a:t>
            </a:r>
            <a:r>
              <a:rPr lang="en-US" u="sng" dirty="0">
                <a:hlinkClick r:id="rId4"/>
              </a:rPr>
              <a:t>https://www.researchgate.net/publication/328597173_Final_Report_Implementing_and_Testing_Four_Prefetching_Cache_Algorithms</a:t>
            </a:r>
            <a:endParaRPr lang="en-US" dirty="0"/>
          </a:p>
          <a:p>
            <a:pPr marL="0" lv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sz="1867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</a:t>
            </a:r>
            <a:r>
              <a:rPr lang="en" sz="1867" i="1" dirty="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 </a:t>
            </a:r>
            <a:r>
              <a:rPr lang="en-US" dirty="0">
                <a:hlinkClick r:id="rId6"/>
              </a:rPr>
              <a:t>http://www.gem5.org/General_Memory_System</a:t>
            </a:r>
            <a:endParaRPr sz="1867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1867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 </a:t>
            </a:r>
            <a:r>
              <a:rPr lang="en-US" dirty="0">
                <a:hlinkClick r:id="rId7"/>
              </a:rPr>
              <a:t>http://learning.gem5.org/book/index.html</a:t>
            </a:r>
            <a:endParaRPr lang="en-US" dirty="0"/>
          </a:p>
          <a:p>
            <a:pPr marL="0" lv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</a:rPr>
              <a:t>[6]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Ben weber, “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Prefetching using a modified Markov Predictor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”, “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https://pdfs.semanticscholar.org/f135/7c9eb32fcb9858739c46c173ecfb639a69fb.pdf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”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>
              <a:buSzPts val="1050"/>
              <a:buNone/>
            </a:pP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</a:rPr>
              <a:t>[7]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Thomas Rosen; Wee-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Shong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Ong; Jason Upton, “ECE570 Final Paper” “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http://web.engr.oregonstate.edu/~</a:t>
            </a:r>
            <a:r>
              <a:rPr lang="en-US" u="sng" dirty="0" err="1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benl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/Projects/</a:t>
            </a:r>
            <a:r>
              <a:rPr lang="en-US" u="sng" dirty="0" err="1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prefetch_report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/final.html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”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>
              <a:spcBef>
                <a:spcPts val="2133"/>
              </a:spcBef>
              <a:spcAft>
                <a:spcPts val="2133"/>
              </a:spcAft>
              <a:buNone/>
            </a:pPr>
            <a:endParaRPr lang="en-US" dirty="0">
              <a:latin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043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D411-D11E-4EA8-B350-2BBDEFC7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161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3FA45-533F-4A00-8F9A-E3DBA6069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2954"/>
            <a:ext cx="10515600" cy="41910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prefetching is potentially powerful, it must be employed carefully because prefetching data which already resides in the cache or which is not actually needed will degrade performance.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systems using cache we see if there is a cache miss it imposes a severe penalty on the performance of processor as there are not enough instructions for the processor to execute.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this situation, processors use prefetching to reduce cache misses which is of two types: instruction prefetch and data prefetch.</a:t>
            </a:r>
          </a:p>
        </p:txBody>
      </p:sp>
    </p:spTree>
    <p:extLst>
      <p:ext uri="{BB962C8B-B14F-4D97-AF65-F5344CB8AC3E}">
        <p14:creationId xmlns:p14="http://schemas.microsoft.com/office/powerpoint/2010/main" val="269507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E5DA-45BE-4D93-AAB6-703138AA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2781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PREDICTION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10029-E912-4751-B4AF-0FF04B19B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3988"/>
            <a:ext cx="10515600" cy="50471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Prediction Table (RPT), is a strided-prefetcher, proposed by Tien-Fu Chen and Jean-Loup Baer.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RPT is a large table, where each entry is indexed by the program counter (PC).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further stores the last address and the delta. During the initialization of the prefetcher, an empty table is created.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a cache miss, the table is accessed to ﬁnd an entry indexing the current program counter. If there is no existing entry, a new entry is created.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entry with the current program counter is found, the last effective address which is stored in the entry is used to calculate a new delta.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114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E5DA-45BE-4D93-AAB6-703138AA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26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PREDICTION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10029-E912-4751-B4AF-0FF04B19B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787"/>
            <a:ext cx="10515600" cy="491508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prefetch is only issued if the delta of the current address and the last address are equivalent to the delta which is stored in the entry.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standard RPT prefetch algorithm, only one single prefetch is issued at the same time.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predicting a cache block can only be done one iteration in advance.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prefetching performance, there are several other approaches like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RPT prefetch (XRPTP), where two prefetches are issued at the same time.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for each entry in the table, only one single delta is stored. </a:t>
            </a:r>
          </a:p>
        </p:txBody>
      </p:sp>
    </p:spTree>
    <p:extLst>
      <p:ext uri="{BB962C8B-B14F-4D97-AF65-F5344CB8AC3E}">
        <p14:creationId xmlns:p14="http://schemas.microsoft.com/office/powerpoint/2010/main" val="221533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DDD3-0B86-4DB3-BF17-0A6DDF76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4051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 CORRELATION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0231B-79A2-43FA-AFB5-C277546D8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The Delta-Correlating Prediction Table (DCPT) approach is inspired by the RPT prefetching scheme. </a:t>
            </a:r>
          </a:p>
          <a:p>
            <a:pPr algn="just"/>
            <a:r>
              <a:rPr lang="en-US" dirty="0"/>
              <a:t>Like RPT, a large table is used to store the entries indexed by the program counter.</a:t>
            </a:r>
          </a:p>
          <a:p>
            <a:pPr algn="just"/>
            <a:r>
              <a:rPr lang="en-US" dirty="0"/>
              <a:t>The prefetching stage begins when the PC is used to lookup the corresponding entry in the table. </a:t>
            </a:r>
          </a:p>
          <a:p>
            <a:pPr algn="just"/>
            <a:r>
              <a:rPr lang="en-US" dirty="0"/>
              <a:t>If an entry is not found, a new entry indexing to the current PC is created. </a:t>
            </a:r>
          </a:p>
          <a:p>
            <a:pPr algn="just"/>
            <a:r>
              <a:rPr lang="en-US" dirty="0"/>
              <a:t>At the same time, the last address is set to the current cache line miss address. </a:t>
            </a:r>
          </a:p>
          <a:p>
            <a:pPr algn="just"/>
            <a:r>
              <a:rPr lang="en-US" dirty="0"/>
              <a:t>After that, the delta between the current address and the last address is calculated. </a:t>
            </a:r>
          </a:p>
        </p:txBody>
      </p:sp>
    </p:spTree>
    <p:extLst>
      <p:ext uri="{BB962C8B-B14F-4D97-AF65-F5344CB8AC3E}">
        <p14:creationId xmlns:p14="http://schemas.microsoft.com/office/powerpoint/2010/main" val="283734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DDD3-0B86-4DB3-BF17-0A6DDF76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4051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 CORRELATION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0231B-79A2-43FA-AFB5-C277546D8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Only if the new delta is non-zero, the circular buffer with deltas is updated with the new delta. The delta values that are zero are ignored.</a:t>
            </a:r>
          </a:p>
          <a:p>
            <a:pPr algn="just"/>
            <a:r>
              <a:rPr lang="en-US" dirty="0"/>
              <a:t>Delta-Correlation begins after the entry is updated, where a backwards matching search is performed to ﬁnd a striding pattern. </a:t>
            </a:r>
          </a:p>
          <a:p>
            <a:pPr algn="just"/>
            <a:r>
              <a:rPr lang="en-US" dirty="0"/>
              <a:t>The most recent pair of deltas are being compared to ﬁnd a match. </a:t>
            </a:r>
          </a:p>
          <a:p>
            <a:pPr algn="just"/>
            <a:r>
              <a:rPr lang="en-US" dirty="0"/>
              <a:t>If a match is detected, all deltas after the match are added to a temporary prefetching candidate buffer. </a:t>
            </a:r>
          </a:p>
          <a:p>
            <a:pPr algn="just"/>
            <a:r>
              <a:rPr lang="en-US" dirty="0"/>
              <a:t>After the deltas are added to the prefetching candidates buffer, the candidates are compared with the content of the cache, Miss Status Holding Registers (MSHR) and a pending buffer queue that holds other prefetching requests that are not ﬁnished. </a:t>
            </a:r>
          </a:p>
          <a:p>
            <a:pPr algn="just"/>
            <a:r>
              <a:rPr lang="en-US" dirty="0"/>
              <a:t>If the address of a candidate is matching with an address in any of the these locations, the candidate is removed from the buffer. A prefetching request is issued for the candidates that are still in the buffer.</a:t>
            </a:r>
          </a:p>
        </p:txBody>
      </p:sp>
    </p:spTree>
    <p:extLst>
      <p:ext uri="{BB962C8B-B14F-4D97-AF65-F5344CB8AC3E}">
        <p14:creationId xmlns:p14="http://schemas.microsoft.com/office/powerpoint/2010/main" val="117425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0987-0183-4249-9711-DE401FC1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DIFFERENCIAL FINITE CONTEXT METHOD PREFETCHER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58F5-5A5E-4FFD-BF6E-DA0529058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142"/>
            <a:ext cx="10515600" cy="46888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PDFCM (Differencial Finite Context Method Prefetcher) is a </a:t>
            </a:r>
            <a:r>
              <a:rPr lang="en-US" dirty="0" err="1"/>
              <a:t>markovian</a:t>
            </a:r>
            <a:r>
              <a:rPr lang="en-US" dirty="0"/>
              <a:t> prefetching technique. </a:t>
            </a:r>
          </a:p>
          <a:p>
            <a:r>
              <a:rPr lang="en-US" dirty="0"/>
              <a:t>PDFCM stores values and the differences between them (deltas). For example, for a pattern 1, 2, 3, 6, PDFCM stores the deltas 1, 1 and 3 and the last value 6. In our scheme, patterns are consecutive memory load requests. </a:t>
            </a:r>
          </a:p>
          <a:p>
            <a:r>
              <a:rPr lang="en-US" dirty="0"/>
              <a:t>Inspired by Ramos et al., we only use addresses that result in cache misses as training sequences. Unlike their work, we do not combine PDFCM with a stride prefetcher. </a:t>
            </a:r>
          </a:p>
          <a:p>
            <a:r>
              <a:rPr lang="en-US" dirty="0"/>
              <a:t>Also, we do not include a hit counter in our tables. This variable is used to count how many successful prefetches are made for a given prediction. The intention is to increase prefetching accuracy, only allowing a prefetch when the hit counter passes a threshold. </a:t>
            </a:r>
          </a:p>
          <a:p>
            <a:r>
              <a:rPr lang="en-US" dirty="0"/>
              <a:t>The reason for the exclusion of this variable is to reduce memory usage.</a:t>
            </a:r>
          </a:p>
        </p:txBody>
      </p:sp>
    </p:spTree>
    <p:extLst>
      <p:ext uri="{BB962C8B-B14F-4D97-AF65-F5344CB8AC3E}">
        <p14:creationId xmlns:p14="http://schemas.microsoft.com/office/powerpoint/2010/main" val="421822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1840</Words>
  <Application>Microsoft Office PowerPoint</Application>
  <PresentationFormat>Widescreen</PresentationFormat>
  <Paragraphs>189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Office Theme</vt:lpstr>
      <vt:lpstr>Simple Light</vt:lpstr>
      <vt:lpstr>STUDY OF CURRENT AND PROPOSED PREFETCH ALGORITHMS</vt:lpstr>
      <vt:lpstr>AGENDA</vt:lpstr>
      <vt:lpstr>PREFETCHING</vt:lpstr>
      <vt:lpstr>PREFETCHING</vt:lpstr>
      <vt:lpstr>REFERENCE PREDICTION TABLE</vt:lpstr>
      <vt:lpstr>REFERENCE PREDICTION TABLE</vt:lpstr>
      <vt:lpstr>DELTA CORRELATION TABLE</vt:lpstr>
      <vt:lpstr>DELTA CORRELATION TABLE</vt:lpstr>
      <vt:lpstr>DIFFERENCIAL FINITE CONTEXT METHOD PREFETCHER</vt:lpstr>
      <vt:lpstr>DIFFERENCIAL FINITE CONTEXT METHOD PREFETCHER</vt:lpstr>
      <vt:lpstr>DIFFERENCIAL FINITE CONTEXT METHOD PREFETCHER</vt:lpstr>
      <vt:lpstr>Methodology</vt:lpstr>
      <vt:lpstr>PowerPoint Presentation</vt:lpstr>
      <vt:lpstr>Speed up</vt:lpstr>
      <vt:lpstr>RESULTS</vt:lpstr>
      <vt:lpstr>PowerPoint Presentation</vt:lpstr>
      <vt:lpstr>coverage</vt:lpstr>
      <vt:lpstr>PowerPoint Presentation</vt:lpstr>
      <vt:lpstr>PowerPoint Presentation</vt:lpstr>
      <vt:lpstr>Accuracy</vt:lpstr>
      <vt:lpstr>PowerPoint Presentation</vt:lpstr>
      <vt:lpstr>Implementation of Prefetcher based on Modified Markov Predictor</vt:lpstr>
      <vt:lpstr>Modifying Markov Predictor with Stride Prefetcher and Pointer Reference Detection</vt:lpstr>
      <vt:lpstr>Adding Stride Prefetcher between L2 and Markov Prefetcher</vt:lpstr>
      <vt:lpstr>C++ code for Markov chain</vt:lpstr>
      <vt:lpstr>Code continued…..</vt:lpstr>
      <vt:lpstr>Work Still need to Be Done on Modified Markov Predictor</vt:lpstr>
      <vt:lpstr>Implementation Details</vt:lpstr>
      <vt:lpstr>Gem5 Performance evaluation details</vt:lpstr>
      <vt:lpstr>Implementation contd.</vt:lpstr>
      <vt:lpstr>gem5 memory model</vt:lpstr>
      <vt:lpstr>PowerPoint Presentation</vt:lpstr>
      <vt:lpstr>Config.ini</vt:lpstr>
      <vt:lpstr>PowerPoint Presentation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CURRENT AND PROPOSED PREFETCHED ALGORITHMS</dc:title>
  <dc:creator>Sapthagiri Venkat</dc:creator>
  <cp:lastModifiedBy>Sapthagiri Venkat</cp:lastModifiedBy>
  <cp:revision>14</cp:revision>
  <dcterms:created xsi:type="dcterms:W3CDTF">2019-05-02T15:51:21Z</dcterms:created>
  <dcterms:modified xsi:type="dcterms:W3CDTF">2019-05-02T17:51:47Z</dcterms:modified>
</cp:coreProperties>
</file>