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 id="2147483665" r:id="rId4"/>
  </p:sldMasterIdLst>
  <p:sldIdLst>
    <p:sldId id="263" r:id="rId5"/>
    <p:sldId id="264" r:id="rId6"/>
    <p:sldId id="265" r:id="rId7"/>
    <p:sldId id="266" r:id="rId8"/>
    <p:sldId id="272" r:id="rId9"/>
    <p:sldId id="268" r:id="rId10"/>
    <p:sldId id="269" r:id="rId11"/>
    <p:sldId id="271" r:id="rId12"/>
    <p:sldId id="281" r:id="rId13"/>
    <p:sldId id="270" r:id="rId14"/>
    <p:sldId id="273" r:id="rId15"/>
    <p:sldId id="274" r:id="rId16"/>
    <p:sldId id="275" r:id="rId17"/>
    <p:sldId id="276" r:id="rId18"/>
    <p:sldId id="277" r:id="rId19"/>
    <p:sldId id="278" r:id="rId20"/>
    <p:sldId id="279" r:id="rId21"/>
    <p:sldId id="280" r:id="rId22"/>
    <p:sldId id="257" r:id="rId23"/>
    <p:sldId id="258" r:id="rId24"/>
    <p:sldId id="259" r:id="rId25"/>
    <p:sldId id="260" r:id="rId26"/>
    <p:sldId id="261" r:id="rId27"/>
    <p:sldId id="262" r:id="rId28"/>
    <p:sldId id="282" r:id="rId29"/>
    <p:sldId id="283" r:id="rId30"/>
    <p:sldId id="284" r:id="rId31"/>
    <p:sldId id="285" r:id="rId32"/>
    <p:sldId id="286" r:id="rId33"/>
    <p:sldId id="287" r:id="rId34"/>
    <p:sldId id="288" r:id="rId35"/>
    <p:sldId id="289" r:id="rId36"/>
    <p:sldId id="267"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napToGrid="0">
      <p:cViewPr>
        <p:scale>
          <a:sx n="85" d="100"/>
          <a:sy n="85" d="100"/>
        </p:scale>
        <p:origin x="55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67D4-BF4D-490C-9218-E50BEDC21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974EB5-5FDF-4A92-AFAA-74BA02E46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B67CEE-7F8B-4D6C-A130-D9D12FC2E499}"/>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5" name="Footer Placeholder 4">
            <a:extLst>
              <a:ext uri="{FF2B5EF4-FFF2-40B4-BE49-F238E27FC236}">
                <a16:creationId xmlns:a16="http://schemas.microsoft.com/office/drawing/2014/main" id="{B016FA55-9709-420B-B884-5A5D24732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8D30D-89E8-4911-A43C-55722B82A037}"/>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176449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595D-1B1E-4417-AA3C-B4D62311F1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B92910-1E69-4B82-A5FB-EE2959CE1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87057-3F58-42AC-974F-3308179BBC40}"/>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5" name="Footer Placeholder 4">
            <a:extLst>
              <a:ext uri="{FF2B5EF4-FFF2-40B4-BE49-F238E27FC236}">
                <a16:creationId xmlns:a16="http://schemas.microsoft.com/office/drawing/2014/main" id="{06C8C5F9-3DC3-4E16-9819-0DA5E25C9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52470-DAA0-4D23-95A9-234565AE9F2B}"/>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243152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345A5-7CFE-42E2-8548-D8AFAD1F8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C46E94-CF9C-44D0-9A25-D565E18B4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2D24A-3201-465B-9629-FA9C2740951E}"/>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5" name="Footer Placeholder 4">
            <a:extLst>
              <a:ext uri="{FF2B5EF4-FFF2-40B4-BE49-F238E27FC236}">
                <a16:creationId xmlns:a16="http://schemas.microsoft.com/office/drawing/2014/main" id="{8A1E8D9A-CAAB-443A-829E-C2ADA9819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2011C-D664-4966-8238-61A3C256D5F8}"/>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1885302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FEBAE-8908-4132-9026-A2CE9BE58B9E}"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46141-9E86-48CB-B1F5-786A8DCB714C}" type="slidenum">
              <a:rPr lang="en-US" smtClean="0"/>
              <a:t>‹#›</a:t>
            </a:fld>
            <a:endParaRPr lang="en-US"/>
          </a:p>
        </p:txBody>
      </p:sp>
    </p:spTree>
    <p:extLst>
      <p:ext uri="{BB962C8B-B14F-4D97-AF65-F5344CB8AC3E}">
        <p14:creationId xmlns:p14="http://schemas.microsoft.com/office/powerpoint/2010/main" val="3820590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FEBAE-8908-4132-9026-A2CE9BE58B9E}"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C46141-9E86-48CB-B1F5-786A8DCB714C}" type="slidenum">
              <a:rPr lang="en-US" smtClean="0"/>
              <a:t>‹#›</a:t>
            </a:fld>
            <a:endParaRPr lang="en-US"/>
          </a:p>
        </p:txBody>
      </p:sp>
    </p:spTree>
    <p:extLst>
      <p:ext uri="{BB962C8B-B14F-4D97-AF65-F5344CB8AC3E}">
        <p14:creationId xmlns:p14="http://schemas.microsoft.com/office/powerpoint/2010/main" val="2757679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7D87-AA9E-41A0-A4D3-B51171BAB20E}"/>
              </a:ext>
            </a:extLst>
          </p:cNvPr>
          <p:cNvSpPr>
            <a:spLocks noGrp="1"/>
          </p:cNvSpPr>
          <p:nvPr>
            <p:ph type="title"/>
          </p:nvPr>
        </p:nvSpPr>
        <p:spPr>
          <a:xfrm>
            <a:off x="812800" y="304800"/>
            <a:ext cx="10363200" cy="8382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C53B374E-7713-43F8-A8E7-F85596F00635}"/>
              </a:ext>
            </a:extLst>
          </p:cNvPr>
          <p:cNvSpPr>
            <a:spLocks noGrp="1"/>
          </p:cNvSpPr>
          <p:nvPr>
            <p:ph type="tbl" idx="1"/>
          </p:nvPr>
        </p:nvSpPr>
        <p:spPr>
          <a:xfrm>
            <a:off x="812800" y="1219200"/>
            <a:ext cx="10668000" cy="4953000"/>
          </a:xfrm>
        </p:spPr>
        <p:txBody>
          <a:bodyPr/>
          <a:lstStyle/>
          <a:p>
            <a:endParaRPr lang="en-US"/>
          </a:p>
        </p:txBody>
      </p:sp>
      <p:sp>
        <p:nvSpPr>
          <p:cNvPr id="4" name="Date Placeholder 3">
            <a:extLst>
              <a:ext uri="{FF2B5EF4-FFF2-40B4-BE49-F238E27FC236}">
                <a16:creationId xmlns:a16="http://schemas.microsoft.com/office/drawing/2014/main" id="{B4E46A23-71C0-487E-A20A-32CAD044D196}"/>
              </a:ext>
            </a:extLst>
          </p:cNvPr>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24958E7-5A5F-422D-AED8-9E01C96065A9}"/>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9E691F7-1E54-459B-85B9-24A1930D895C}"/>
              </a:ext>
            </a:extLst>
          </p:cNvPr>
          <p:cNvSpPr>
            <a:spLocks noGrp="1"/>
          </p:cNvSpPr>
          <p:nvPr>
            <p:ph type="sldNum" sz="quarter" idx="12"/>
          </p:nvPr>
        </p:nvSpPr>
        <p:spPr>
          <a:xfrm>
            <a:off x="8737600" y="6248400"/>
            <a:ext cx="2540000" cy="457200"/>
          </a:xfrm>
        </p:spPr>
        <p:txBody>
          <a:bodyPr/>
          <a:lstStyle>
            <a:lvl1pPr>
              <a:defRPr/>
            </a:lvl1pPr>
          </a:lstStyle>
          <a:p>
            <a:fld id="{BE39B12C-435F-415C-BE33-991EA405DE23}" type="slidenum">
              <a:rPr lang="en-US" altLang="en-US"/>
              <a:pPr/>
              <a:t>‹#›</a:t>
            </a:fld>
            <a:endParaRPr lang="en-US" altLang="en-US"/>
          </a:p>
        </p:txBody>
      </p:sp>
    </p:spTree>
    <p:extLst>
      <p:ext uri="{BB962C8B-B14F-4D97-AF65-F5344CB8AC3E}">
        <p14:creationId xmlns:p14="http://schemas.microsoft.com/office/powerpoint/2010/main" val="1780252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53DE8"/>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9022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10BA-5687-43FF-8FD2-E528DFD26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79AB85-AE81-4217-9B5F-8AEC369B68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848B4-F203-46F4-B3FF-19A28E4C4ACC}"/>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5" name="Footer Placeholder 4">
            <a:extLst>
              <a:ext uri="{FF2B5EF4-FFF2-40B4-BE49-F238E27FC236}">
                <a16:creationId xmlns:a16="http://schemas.microsoft.com/office/drawing/2014/main" id="{C55DE254-B2C7-43DE-84DA-CCDF1F0B3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C69E0-93B4-4E3B-A17F-CC3172BF969E}"/>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386814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480B-9010-484B-916E-A8010C7E0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E4264-1640-48CD-AC5B-0E8F25FD7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6A607-7987-47EB-BCC6-54A037D245B9}"/>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5" name="Footer Placeholder 4">
            <a:extLst>
              <a:ext uri="{FF2B5EF4-FFF2-40B4-BE49-F238E27FC236}">
                <a16:creationId xmlns:a16="http://schemas.microsoft.com/office/drawing/2014/main" id="{5B645181-E255-4331-88D8-24F455430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F804E-3076-4B8B-832E-8248AD22B7D2}"/>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338762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F532-0825-45AE-AA7F-98A23A0AC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3F5417-276E-4608-A6BA-CBE4B518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BA7301-EB6E-4781-9BBC-F22E25B89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243CA-9FB2-4934-8B49-F3D9A32B516F}"/>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6" name="Footer Placeholder 5">
            <a:extLst>
              <a:ext uri="{FF2B5EF4-FFF2-40B4-BE49-F238E27FC236}">
                <a16:creationId xmlns:a16="http://schemas.microsoft.com/office/drawing/2014/main" id="{DD872C0B-CEE3-452D-9A0E-C634C870A3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315AB-C079-4E7A-A97D-1690C97B21D3}"/>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133347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533E-18E1-40DF-B9D1-A276CA183B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9E119A-409C-48E9-B722-2F544A9294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AE39A-875E-4B5F-A5FE-AF1A87BB0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B825F-45A0-404B-99A9-D7158E8B9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09C5F-70A4-413F-B668-07FE94B5E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CED1DA-B744-4493-9683-3EAAC05BE71D}"/>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8" name="Footer Placeholder 7">
            <a:extLst>
              <a:ext uri="{FF2B5EF4-FFF2-40B4-BE49-F238E27FC236}">
                <a16:creationId xmlns:a16="http://schemas.microsoft.com/office/drawing/2014/main" id="{13DFBAFF-56A2-4550-91BB-8069909325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6C1213-4833-4D4A-AE63-C4AB1ECCFFD1}"/>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90222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320C-62EE-496F-BFBB-0AB0097BEE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E78161-F241-41EC-92E7-29BDF86DBD09}"/>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4" name="Footer Placeholder 3">
            <a:extLst>
              <a:ext uri="{FF2B5EF4-FFF2-40B4-BE49-F238E27FC236}">
                <a16:creationId xmlns:a16="http://schemas.microsoft.com/office/drawing/2014/main" id="{D8C583E1-602B-47AA-8F3F-FE194721D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5FE0E4-5E34-46C7-AB49-C05B90528319}"/>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351900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97B9F5-0361-41E4-AF78-0797BD9A32F9}"/>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3" name="Footer Placeholder 2">
            <a:extLst>
              <a:ext uri="{FF2B5EF4-FFF2-40B4-BE49-F238E27FC236}">
                <a16:creationId xmlns:a16="http://schemas.microsoft.com/office/drawing/2014/main" id="{93039573-DA7A-4575-AB89-9E6DBA572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EBE4A0-2367-40E2-8E5E-7E41086EACCA}"/>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376461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56E-41EC-434A-815E-56C7BBB19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726473-C2FF-4528-AE26-311DED103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E6FF0-13AF-4CB5-AA89-686BECD98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417C3-6FA1-48F3-87AA-C5C91BDBFAC6}"/>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6" name="Footer Placeholder 5">
            <a:extLst>
              <a:ext uri="{FF2B5EF4-FFF2-40B4-BE49-F238E27FC236}">
                <a16:creationId xmlns:a16="http://schemas.microsoft.com/office/drawing/2014/main" id="{7B74C8BA-3C2B-4B5B-9015-0AEAF55DB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B6D7D-0786-444C-A17F-47FB832A7646}"/>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240234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6438-B3E8-46A1-A681-E5A0466B3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71AB9-1485-4AD8-8F80-DCB8FA0A2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A9C00C-5F4B-4F5A-B1B8-2658F0F45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61443-1F47-4D64-BD54-4BB170CE0496}"/>
              </a:ext>
            </a:extLst>
          </p:cNvPr>
          <p:cNvSpPr>
            <a:spLocks noGrp="1"/>
          </p:cNvSpPr>
          <p:nvPr>
            <p:ph type="dt" sz="half" idx="10"/>
          </p:nvPr>
        </p:nvSpPr>
        <p:spPr/>
        <p:txBody>
          <a:bodyPr/>
          <a:lstStyle/>
          <a:p>
            <a:fld id="{249EF043-79E7-426D-BF24-A59438D7BB8A}" type="datetimeFigureOut">
              <a:rPr lang="en-US" smtClean="0"/>
              <a:t>4/10/2019</a:t>
            </a:fld>
            <a:endParaRPr lang="en-US"/>
          </a:p>
        </p:txBody>
      </p:sp>
      <p:sp>
        <p:nvSpPr>
          <p:cNvPr id="6" name="Footer Placeholder 5">
            <a:extLst>
              <a:ext uri="{FF2B5EF4-FFF2-40B4-BE49-F238E27FC236}">
                <a16:creationId xmlns:a16="http://schemas.microsoft.com/office/drawing/2014/main" id="{7BCC0D41-F8CA-453C-A639-D40192B43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50540-817F-4F90-9CA7-46C3509A51F7}"/>
              </a:ext>
            </a:extLst>
          </p:cNvPr>
          <p:cNvSpPr>
            <a:spLocks noGrp="1"/>
          </p:cNvSpPr>
          <p:nvPr>
            <p:ph type="sldNum" sz="quarter" idx="12"/>
          </p:nvPr>
        </p:nvSpPr>
        <p:spPr/>
        <p:txBody>
          <a:bodyPr/>
          <a:lstStyle/>
          <a:p>
            <a:fld id="{1380BCDC-7600-4A66-9D11-E7D30D55EA5D}" type="slidenum">
              <a:rPr lang="en-US" smtClean="0"/>
              <a:t>‹#›</a:t>
            </a:fld>
            <a:endParaRPr lang="en-US"/>
          </a:p>
        </p:txBody>
      </p:sp>
    </p:spTree>
    <p:extLst>
      <p:ext uri="{BB962C8B-B14F-4D97-AF65-F5344CB8AC3E}">
        <p14:creationId xmlns:p14="http://schemas.microsoft.com/office/powerpoint/2010/main" val="225423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8351D-6B42-48A8-887C-4510CE5F08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ABF6FD-A7E0-4D63-9416-9D4789B43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DDEA8-2317-4AF5-939F-1E3BA37D10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EF043-79E7-426D-BF24-A59438D7BB8A}" type="datetimeFigureOut">
              <a:rPr lang="en-US" smtClean="0"/>
              <a:t>4/10/2019</a:t>
            </a:fld>
            <a:endParaRPr lang="en-US"/>
          </a:p>
        </p:txBody>
      </p:sp>
      <p:sp>
        <p:nvSpPr>
          <p:cNvPr id="5" name="Footer Placeholder 4">
            <a:extLst>
              <a:ext uri="{FF2B5EF4-FFF2-40B4-BE49-F238E27FC236}">
                <a16:creationId xmlns:a16="http://schemas.microsoft.com/office/drawing/2014/main" id="{737ABC27-C6AE-47D7-BBED-A9747CCC9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009598-E4EB-4973-9EC0-C963080FA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0BCDC-7600-4A66-9D11-E7D30D55EA5D}" type="slidenum">
              <a:rPr lang="en-US" smtClean="0"/>
              <a:t>‹#›</a:t>
            </a:fld>
            <a:endParaRPr lang="en-US"/>
          </a:p>
        </p:txBody>
      </p:sp>
    </p:spTree>
    <p:extLst>
      <p:ext uri="{BB962C8B-B14F-4D97-AF65-F5344CB8AC3E}">
        <p14:creationId xmlns:p14="http://schemas.microsoft.com/office/powerpoint/2010/main" val="1315253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FEBAE-8908-4132-9026-A2CE9BE58B9E}" type="datetimeFigureOut">
              <a:rPr lang="en-US" smtClean="0"/>
              <a:t>4/11/2019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46141-9E86-48CB-B1F5-786A8DCB714C}" type="slidenum">
              <a:rPr lang="en-US" smtClean="0"/>
              <a:t>‹#›</a:t>
            </a:fld>
            <a:endParaRPr lang="en-US"/>
          </a:p>
        </p:txBody>
      </p:sp>
    </p:spTree>
    <p:extLst>
      <p:ext uri="{BB962C8B-B14F-4D97-AF65-F5344CB8AC3E}">
        <p14:creationId xmlns:p14="http://schemas.microsoft.com/office/powerpoint/2010/main" val="119817388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335" name="Rectangle 63">
            <a:extLst>
              <a:ext uri="{FF2B5EF4-FFF2-40B4-BE49-F238E27FC236}">
                <a16:creationId xmlns:a16="http://schemas.microsoft.com/office/drawing/2014/main" id="{0B3C8ACF-2FA6-4C61-A055-A386EB074AB4}"/>
              </a:ext>
            </a:extLst>
          </p:cNvPr>
          <p:cNvSpPr>
            <a:spLocks noGrp="1" noChangeArrowheads="1"/>
          </p:cNvSpPr>
          <p:nvPr>
            <p:ph type="title"/>
          </p:nvPr>
        </p:nvSpPr>
        <p:spPr bwMode="auto">
          <a:xfrm>
            <a:off x="812800" y="304800"/>
            <a:ext cx="1036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82336" name="Rectangle 64" descr="Rectangle: Click to edit Master text styles&#10;Second level&#10;Third level&#10;Fourth level&#10;Fifth level">
            <a:extLst>
              <a:ext uri="{FF2B5EF4-FFF2-40B4-BE49-F238E27FC236}">
                <a16:creationId xmlns:a16="http://schemas.microsoft.com/office/drawing/2014/main" id="{EDBFE16B-3F49-4AB8-ABB0-2EDABF9A771F}"/>
              </a:ext>
            </a:extLst>
          </p:cNvPr>
          <p:cNvSpPr>
            <a:spLocks noGrp="1" noChangeArrowheads="1"/>
          </p:cNvSpPr>
          <p:nvPr>
            <p:ph type="body" idx="1"/>
          </p:nvPr>
        </p:nvSpPr>
        <p:spPr bwMode="auto">
          <a:xfrm>
            <a:off x="812800" y="1219200"/>
            <a:ext cx="10668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2337" name="Rectangle 65">
            <a:extLst>
              <a:ext uri="{FF2B5EF4-FFF2-40B4-BE49-F238E27FC236}">
                <a16:creationId xmlns:a16="http://schemas.microsoft.com/office/drawing/2014/main" id="{0CCC5F1A-11A1-49F1-A243-192E5FA0D3AD}"/>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182338" name="Rectangle 66">
            <a:extLst>
              <a:ext uri="{FF2B5EF4-FFF2-40B4-BE49-F238E27FC236}">
                <a16:creationId xmlns:a16="http://schemas.microsoft.com/office/drawing/2014/main" id="{3DD7E1DB-6AE7-45D6-AD0D-07CFCF6C5965}"/>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182339" name="Rectangle 67">
            <a:extLst>
              <a:ext uri="{FF2B5EF4-FFF2-40B4-BE49-F238E27FC236}">
                <a16:creationId xmlns:a16="http://schemas.microsoft.com/office/drawing/2014/main" id="{57D49D82-DB73-4F1A-B1F3-E62CA7E73132}"/>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74B7AFB-DD61-49F7-8B91-C9AFFBA88461}" type="slidenum">
              <a:rPr lang="en-US" altLang="en-US"/>
              <a:pPr/>
              <a:t>‹#›</a:t>
            </a:fld>
            <a:endParaRPr lang="en-US" altLang="en-US"/>
          </a:p>
        </p:txBody>
      </p:sp>
    </p:spTree>
    <p:extLst>
      <p:ext uri="{BB962C8B-B14F-4D97-AF65-F5344CB8AC3E}">
        <p14:creationId xmlns:p14="http://schemas.microsoft.com/office/powerpoint/2010/main" val="1097045144"/>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Comic Sans MS" panose="030F0702030302020204" pitchFamily="66" charset="0"/>
        </a:defRPr>
      </a:lvl2pPr>
      <a:lvl3pPr algn="l" rtl="0" fontAlgn="base">
        <a:spcBef>
          <a:spcPct val="0"/>
        </a:spcBef>
        <a:spcAft>
          <a:spcPct val="0"/>
        </a:spcAft>
        <a:defRPr sz="4000">
          <a:solidFill>
            <a:schemeClr val="tx2"/>
          </a:solidFill>
          <a:latin typeface="Comic Sans MS" panose="030F0702030302020204" pitchFamily="66" charset="0"/>
        </a:defRPr>
      </a:lvl3pPr>
      <a:lvl4pPr algn="l" rtl="0" fontAlgn="base">
        <a:spcBef>
          <a:spcPct val="0"/>
        </a:spcBef>
        <a:spcAft>
          <a:spcPct val="0"/>
        </a:spcAft>
        <a:defRPr sz="4000">
          <a:solidFill>
            <a:schemeClr val="tx2"/>
          </a:solidFill>
          <a:latin typeface="Comic Sans MS" panose="030F0702030302020204" pitchFamily="66" charset="0"/>
        </a:defRPr>
      </a:lvl4pPr>
      <a:lvl5pPr algn="l" rtl="0" fontAlgn="base">
        <a:spcBef>
          <a:spcPct val="0"/>
        </a:spcBef>
        <a:spcAft>
          <a:spcPct val="0"/>
        </a:spcAft>
        <a:defRPr sz="4000">
          <a:solidFill>
            <a:schemeClr val="tx2"/>
          </a:solidFill>
          <a:latin typeface="Comic Sans MS" panose="030F0702030302020204" pitchFamily="66" charset="0"/>
        </a:defRPr>
      </a:lvl5pPr>
      <a:lvl6pPr marL="457200" algn="l" rtl="0" fontAlgn="base">
        <a:spcBef>
          <a:spcPct val="0"/>
        </a:spcBef>
        <a:spcAft>
          <a:spcPct val="0"/>
        </a:spcAft>
        <a:defRPr sz="4000">
          <a:solidFill>
            <a:schemeClr val="tx2"/>
          </a:solidFill>
          <a:latin typeface="Comic Sans MS" panose="030F0702030302020204" pitchFamily="66" charset="0"/>
        </a:defRPr>
      </a:lvl6pPr>
      <a:lvl7pPr marL="914400" algn="l" rtl="0" fontAlgn="base">
        <a:spcBef>
          <a:spcPct val="0"/>
        </a:spcBef>
        <a:spcAft>
          <a:spcPct val="0"/>
        </a:spcAft>
        <a:defRPr sz="4000">
          <a:solidFill>
            <a:schemeClr val="tx2"/>
          </a:solidFill>
          <a:latin typeface="Comic Sans MS" panose="030F0702030302020204" pitchFamily="66" charset="0"/>
        </a:defRPr>
      </a:lvl7pPr>
      <a:lvl8pPr marL="1371600" algn="l" rtl="0" fontAlgn="base">
        <a:spcBef>
          <a:spcPct val="0"/>
        </a:spcBef>
        <a:spcAft>
          <a:spcPct val="0"/>
        </a:spcAft>
        <a:defRPr sz="4000">
          <a:solidFill>
            <a:schemeClr val="tx2"/>
          </a:solidFill>
          <a:latin typeface="Comic Sans MS" panose="030F0702030302020204" pitchFamily="66" charset="0"/>
        </a:defRPr>
      </a:lvl8pPr>
      <a:lvl9pPr marL="1828800" algn="l" rtl="0" fontAlgn="base">
        <a:spcBef>
          <a:spcPct val="0"/>
        </a:spcBef>
        <a:spcAft>
          <a:spcPct val="0"/>
        </a:spcAft>
        <a:defRPr sz="4000">
          <a:solidFill>
            <a:schemeClr val="tx2"/>
          </a:solidFill>
          <a:latin typeface="Comic Sans MS" panose="030F0702030302020204" pitchFamily="66"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3"/>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11200" y="863600"/>
            <a:ext cx="10871200" cy="0"/>
          </a:xfrm>
          <a:custGeom>
            <a:avLst/>
            <a:gdLst/>
            <a:ahLst/>
            <a:cxnLst/>
            <a:rect l="l" t="t" r="r" b="b"/>
            <a:pathLst>
              <a:path w="8153400">
                <a:moveTo>
                  <a:pt x="0" y="0"/>
                </a:moveTo>
                <a:lnTo>
                  <a:pt x="8153400" y="0"/>
                </a:lnTo>
              </a:path>
            </a:pathLst>
          </a:custGeom>
          <a:ln w="57150">
            <a:solidFill>
              <a:srgbClr val="053DE8"/>
            </a:solidFill>
          </a:ln>
        </p:spPr>
        <p:txBody>
          <a:bodyPr wrap="square" lIns="0" tIns="0" rIns="0" bIns="0" rtlCol="0"/>
          <a:lstStyle/>
          <a:p>
            <a:endParaRPr sz="1800"/>
          </a:p>
        </p:txBody>
      </p:sp>
      <p:sp>
        <p:nvSpPr>
          <p:cNvPr id="2" name="Holder 2"/>
          <p:cNvSpPr>
            <a:spLocks noGrp="1"/>
          </p:cNvSpPr>
          <p:nvPr>
            <p:ph type="title"/>
          </p:nvPr>
        </p:nvSpPr>
        <p:spPr>
          <a:xfrm>
            <a:off x="778934" y="260654"/>
            <a:ext cx="10634133" cy="513080"/>
          </a:xfrm>
          <a:prstGeom prst="rect">
            <a:avLst/>
          </a:prstGeom>
        </p:spPr>
        <p:txBody>
          <a:bodyPr wrap="square" lIns="0" tIns="0" rIns="0" bIns="0">
            <a:spAutoFit/>
          </a:bodyPr>
          <a:lstStyle>
            <a:lvl1pPr>
              <a:defRPr sz="3200" b="1" i="0">
                <a:solidFill>
                  <a:srgbClr val="053DE8"/>
                </a:solidFill>
                <a:latin typeface="Arial"/>
                <a:cs typeface="Arial"/>
              </a:defRPr>
            </a:lvl1pPr>
          </a:lstStyle>
          <a:p>
            <a:endParaRPr/>
          </a:p>
        </p:txBody>
      </p:sp>
      <p:sp>
        <p:nvSpPr>
          <p:cNvPr id="3" name="Holder 3"/>
          <p:cNvSpPr>
            <a:spLocks noGrp="1"/>
          </p:cNvSpPr>
          <p:nvPr>
            <p:ph type="body" idx="1"/>
          </p:nvPr>
        </p:nvSpPr>
        <p:spPr>
          <a:xfrm>
            <a:off x="894928" y="1766887"/>
            <a:ext cx="10402145" cy="42341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4/11/2019</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3665445"/>
      </p:ext>
    </p:extLst>
  </p:cSld>
  <p:clrMap bg1="lt1" tx1="dk1" bg2="lt2" tx2="dk2" accent1="accent1" accent2="accent2" accent3="accent3" accent4="accent4" accent5="accent5" accent6="accent6" hlink="hlink" folHlink="folHlink"/>
  <p:sldLayoutIdLst>
    <p:sldLayoutId id="2147483666"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8" Type="http://schemas.openxmlformats.org/officeDocument/2006/relationships/hyperlink" Target="http://web.engr.oregonstate.edu/~benl/Projects/prefetch_report/final.html" TargetMode="External"/><Relationship Id="rId3" Type="http://schemas.openxmlformats.org/officeDocument/2006/relationships/hyperlink" Target="https://ieeexplore.ieee.org/author/37270070800" TargetMode="External"/><Relationship Id="rId7" Type="http://schemas.openxmlformats.org/officeDocument/2006/relationships/hyperlink" Target="https://pdfs.semanticscholar.org/f135/7c9eb32fcb9858739c46c173ecfb639a69fb.pdf" TargetMode="External"/><Relationship Id="rId2" Type="http://schemas.openxmlformats.org/officeDocument/2006/relationships/hyperlink" Target="https://ieeexplore.ieee.org/author/37363734200" TargetMode="External"/><Relationship Id="rId1" Type="http://schemas.openxmlformats.org/officeDocument/2006/relationships/slideLayout" Target="../slideLayouts/slideLayout15.xml"/><Relationship Id="rId6" Type="http://schemas.openxmlformats.org/officeDocument/2006/relationships/hyperlink" Target="https://ieeexplore.ieee.org/xpl/tocresult.jsp?isnumber=16254" TargetMode="External"/><Relationship Id="rId5" Type="http://schemas.openxmlformats.org/officeDocument/2006/relationships/hyperlink" Target="https://ieeexplore.ieee.org/xpl/RecentIssue.jsp?punumber=12" TargetMode="External"/><Relationship Id="rId4" Type="http://schemas.openxmlformats.org/officeDocument/2006/relationships/hyperlink" Target="https://ieeexplore.ieee.org/document/75265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1152-473C-4DA0-9A5A-9D89C449FE90}"/>
              </a:ext>
            </a:extLst>
          </p:cNvPr>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STUDYING CURRENT AND PROPOSED PREFETCH ALGORITHMS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725DBE-9A8A-4BAF-B063-B1B6441AED06}"/>
              </a:ext>
            </a:extLst>
          </p:cNvPr>
          <p:cNvSpPr>
            <a:spLocks noGrp="1"/>
          </p:cNvSpPr>
          <p:nvPr>
            <p:ph type="subTitle" idx="1"/>
          </p:nvPr>
        </p:nvSpPr>
        <p:spPr>
          <a:xfrm>
            <a:off x="1524000" y="4190999"/>
            <a:ext cx="9144000" cy="1380565"/>
          </a:xfrm>
        </p:spPr>
        <p:txBody>
          <a:bodyPr/>
          <a:lstStyle/>
          <a:p>
            <a:pPr algn="r"/>
            <a:r>
              <a:rPr lang="en-US" b="1" dirty="0">
                <a:latin typeface="Times New Roman" panose="02020603050405020304" pitchFamily="18" charset="0"/>
                <a:cs typeface="Times New Roman" panose="02020603050405020304" pitchFamily="18" charset="0"/>
              </a:rPr>
              <a:t>SAPTHAGIRI VENKAT RAGHURAMAN</a:t>
            </a:r>
          </a:p>
          <a:p>
            <a:pPr algn="r"/>
            <a:r>
              <a:rPr lang="en-US" b="1" dirty="0">
                <a:latin typeface="Times New Roman" panose="02020603050405020304" pitchFamily="18" charset="0"/>
                <a:cs typeface="Times New Roman" panose="02020603050405020304" pitchFamily="18" charset="0"/>
              </a:rPr>
              <a:t>SAI VYSHNAVE KODURU SRINIVASA</a:t>
            </a:r>
          </a:p>
          <a:p>
            <a:pPr algn="r"/>
            <a:r>
              <a:rPr lang="en-US" b="1" dirty="0">
                <a:latin typeface="Times New Roman" panose="02020603050405020304" pitchFamily="18" charset="0"/>
                <a:cs typeface="Times New Roman" panose="02020603050405020304" pitchFamily="18" charset="0"/>
              </a:rPr>
              <a:t>SOURAV RANJAN</a:t>
            </a:r>
          </a:p>
        </p:txBody>
      </p:sp>
    </p:spTree>
    <p:extLst>
      <p:ext uri="{BB962C8B-B14F-4D97-AF65-F5344CB8AC3E}">
        <p14:creationId xmlns:p14="http://schemas.microsoft.com/office/powerpoint/2010/main" val="935616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6B16-6FB9-4440-90E1-41F4DB4ECB5A}"/>
              </a:ext>
            </a:extLst>
          </p:cNvPr>
          <p:cNvSpPr>
            <a:spLocks noGrp="1"/>
          </p:cNvSpPr>
          <p:nvPr>
            <p:ph type="title"/>
          </p:nvPr>
        </p:nvSpPr>
        <p:spPr>
          <a:xfrm>
            <a:off x="838200" y="365126"/>
            <a:ext cx="10515600" cy="459628"/>
          </a:xfrm>
        </p:spPr>
        <p:txBody>
          <a:bodyPr>
            <a:normAutofit fontScale="90000"/>
          </a:bodyPr>
          <a:lstStyle/>
          <a:p>
            <a:r>
              <a:rPr lang="en-US" dirty="0">
                <a:latin typeface="Times New Roman" panose="02020603050405020304" pitchFamily="18" charset="0"/>
                <a:cs typeface="Times New Roman" panose="02020603050405020304" pitchFamily="18" charset="0"/>
              </a:rPr>
              <a:t>NEXT LINE ALGORITHM</a:t>
            </a:r>
          </a:p>
        </p:txBody>
      </p:sp>
      <p:sp>
        <p:nvSpPr>
          <p:cNvPr id="3" name="Content Placeholder 2">
            <a:extLst>
              <a:ext uri="{FF2B5EF4-FFF2-40B4-BE49-F238E27FC236}">
                <a16:creationId xmlns:a16="http://schemas.microsoft.com/office/drawing/2014/main" id="{553BC580-BED9-404A-8AA2-B0E9C27FA8F6}"/>
              </a:ext>
            </a:extLst>
          </p:cNvPr>
          <p:cNvSpPr>
            <a:spLocks noGrp="1"/>
          </p:cNvSpPr>
          <p:nvPr>
            <p:ph idx="1"/>
          </p:nvPr>
        </p:nvSpPr>
        <p:spPr>
          <a:xfrm>
            <a:off x="838200" y="900953"/>
            <a:ext cx="10515600" cy="5276010"/>
          </a:xfrm>
        </p:spPr>
        <p:txBody>
          <a:bodyPr/>
          <a:lstStyle/>
          <a:p>
            <a:r>
              <a:rPr lang="en-US" dirty="0">
                <a:latin typeface="Times New Roman" panose="02020603050405020304" pitchFamily="18" charset="0"/>
                <a:cs typeface="Times New Roman" panose="02020603050405020304" pitchFamily="18" charset="0"/>
              </a:rPr>
              <a:t>This algorithm tries to prefetch sequential cache lines before they are needed by the CPU’s fetch unit. </a:t>
            </a:r>
          </a:p>
          <a:p>
            <a:r>
              <a:rPr lang="en-US" dirty="0">
                <a:latin typeface="Times New Roman" panose="02020603050405020304" pitchFamily="18" charset="0"/>
                <a:cs typeface="Times New Roman" panose="02020603050405020304" pitchFamily="18" charset="0"/>
              </a:rPr>
              <a:t>The current cache line is the line that contains the instruction that is currently being fetched by the CPU. </a:t>
            </a:r>
          </a:p>
          <a:p>
            <a:r>
              <a:rPr lang="en-US" dirty="0">
                <a:latin typeface="Times New Roman" panose="02020603050405020304" pitchFamily="18" charset="0"/>
                <a:cs typeface="Times New Roman" panose="02020603050405020304" pitchFamily="18" charset="0"/>
              </a:rPr>
              <a:t>The next line is defined as the cache line which is located sequentially after the current line. </a:t>
            </a:r>
          </a:p>
          <a:p>
            <a:r>
              <a:rPr lang="en-US" dirty="0">
                <a:latin typeface="Times New Roman" panose="02020603050405020304" pitchFamily="18" charset="0"/>
                <a:cs typeface="Times New Roman" panose="02020603050405020304" pitchFamily="18" charset="0"/>
              </a:rPr>
              <a:t>This schema works as follows: if the next line is not found in the cache, then it will be prefetched when an instruction located some distance into the current line is accessed.</a:t>
            </a:r>
          </a:p>
        </p:txBody>
      </p:sp>
      <p:pic>
        <p:nvPicPr>
          <p:cNvPr id="5" name="Picture 4">
            <a:extLst>
              <a:ext uri="{FF2B5EF4-FFF2-40B4-BE49-F238E27FC236}">
                <a16:creationId xmlns:a16="http://schemas.microsoft.com/office/drawing/2014/main" id="{3E6F0A26-FF13-413F-BFE1-2E51FE0EE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5" y="4900502"/>
            <a:ext cx="5441152" cy="1276461"/>
          </a:xfrm>
          <a:prstGeom prst="rect">
            <a:avLst/>
          </a:prstGeom>
        </p:spPr>
      </p:pic>
    </p:spTree>
    <p:extLst>
      <p:ext uri="{BB962C8B-B14F-4D97-AF65-F5344CB8AC3E}">
        <p14:creationId xmlns:p14="http://schemas.microsoft.com/office/powerpoint/2010/main" val="235656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6B16-6FB9-4440-90E1-41F4DB4ECB5A}"/>
              </a:ext>
            </a:extLst>
          </p:cNvPr>
          <p:cNvSpPr>
            <a:spLocks noGrp="1"/>
          </p:cNvSpPr>
          <p:nvPr>
            <p:ph type="title"/>
          </p:nvPr>
        </p:nvSpPr>
        <p:spPr>
          <a:xfrm>
            <a:off x="838200" y="365126"/>
            <a:ext cx="10515600" cy="459628"/>
          </a:xfrm>
        </p:spPr>
        <p:txBody>
          <a:bodyPr>
            <a:normAutofit fontScale="90000"/>
          </a:bodyPr>
          <a:lstStyle/>
          <a:p>
            <a:r>
              <a:rPr lang="en-US" dirty="0">
                <a:latin typeface="Times New Roman" panose="02020603050405020304" pitchFamily="18" charset="0"/>
                <a:cs typeface="Times New Roman" panose="02020603050405020304" pitchFamily="18" charset="0"/>
              </a:rPr>
              <a:t>NEXT LINE ALGORITHM</a:t>
            </a:r>
          </a:p>
        </p:txBody>
      </p:sp>
      <p:sp>
        <p:nvSpPr>
          <p:cNvPr id="3" name="Content Placeholder 2">
            <a:extLst>
              <a:ext uri="{FF2B5EF4-FFF2-40B4-BE49-F238E27FC236}">
                <a16:creationId xmlns:a16="http://schemas.microsoft.com/office/drawing/2014/main" id="{553BC580-BED9-404A-8AA2-B0E9C27FA8F6}"/>
              </a:ext>
            </a:extLst>
          </p:cNvPr>
          <p:cNvSpPr>
            <a:spLocks noGrp="1"/>
          </p:cNvSpPr>
          <p:nvPr>
            <p:ph idx="1"/>
          </p:nvPr>
        </p:nvSpPr>
        <p:spPr>
          <a:xfrm>
            <a:off x="838200" y="900953"/>
            <a:ext cx="10515600" cy="5276010"/>
          </a:xfrm>
        </p:spPr>
        <p:txBody>
          <a:bodyPr/>
          <a:lstStyle/>
          <a:p>
            <a:r>
              <a:rPr lang="en-US" dirty="0"/>
              <a:t>The fetch ahead distance can drastically affect the performance of this algorithm. </a:t>
            </a:r>
          </a:p>
          <a:p>
            <a:r>
              <a:rPr lang="en-US" dirty="0"/>
              <a:t>It shouldn’t be too small in case we encounter a branch, and it shouldn’t be too large because we may not be able to bring the data into the cache in time. </a:t>
            </a:r>
          </a:p>
          <a:p>
            <a:r>
              <a:rPr lang="en-US" dirty="0"/>
              <a:t>Next-line prefetching doesn’t work for conditional branches, as the execution will fall through any conditional branches in the current line and continue along the sequential path. </a:t>
            </a:r>
          </a:p>
          <a:p>
            <a:r>
              <a:rPr lang="en-US" dirty="0"/>
              <a:t>This algorithm is simple and doesn’t require any extra hardware. </a:t>
            </a:r>
          </a:p>
          <a:p>
            <a:r>
              <a:rPr lang="en-US" dirty="0"/>
              <a:t>This algorithm is also the basis of the next two algorithms that we will discuss.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47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6B16-6FB9-4440-90E1-41F4DB4ECB5A}"/>
              </a:ext>
            </a:extLst>
          </p:cNvPr>
          <p:cNvSpPr>
            <a:spLocks noGrp="1"/>
          </p:cNvSpPr>
          <p:nvPr>
            <p:ph type="title"/>
          </p:nvPr>
        </p:nvSpPr>
        <p:spPr>
          <a:xfrm>
            <a:off x="838200" y="365126"/>
            <a:ext cx="10515600" cy="459628"/>
          </a:xfrm>
        </p:spPr>
        <p:txBody>
          <a:bodyPr>
            <a:normAutofit fontScale="90000"/>
          </a:bodyPr>
          <a:lstStyle/>
          <a:p>
            <a:r>
              <a:rPr lang="en-US" dirty="0">
                <a:latin typeface="Times New Roman" panose="02020603050405020304" pitchFamily="18" charset="0"/>
                <a:cs typeface="Times New Roman" panose="02020603050405020304" pitchFamily="18" charset="0"/>
              </a:rPr>
              <a:t>NEXT LINE ALGORITHM</a:t>
            </a:r>
          </a:p>
        </p:txBody>
      </p:sp>
      <p:sp>
        <p:nvSpPr>
          <p:cNvPr id="3" name="Content Placeholder 2">
            <a:extLst>
              <a:ext uri="{FF2B5EF4-FFF2-40B4-BE49-F238E27FC236}">
                <a16:creationId xmlns:a16="http://schemas.microsoft.com/office/drawing/2014/main" id="{553BC580-BED9-404A-8AA2-B0E9C27FA8F6}"/>
              </a:ext>
            </a:extLst>
          </p:cNvPr>
          <p:cNvSpPr>
            <a:spLocks noGrp="1"/>
          </p:cNvSpPr>
          <p:nvPr>
            <p:ph idx="1"/>
          </p:nvPr>
        </p:nvSpPr>
        <p:spPr>
          <a:xfrm>
            <a:off x="838200" y="900953"/>
            <a:ext cx="10515600" cy="5276010"/>
          </a:xfrm>
        </p:spPr>
        <p:txBody>
          <a:bodyPr/>
          <a:lstStyle/>
          <a:p>
            <a:r>
              <a:rPr lang="en-US" dirty="0"/>
              <a:t>The Next-Line algorithm works by monitoring the CPU for a fetch operation. </a:t>
            </a:r>
          </a:p>
          <a:p>
            <a:r>
              <a:rPr lang="en-US" dirty="0"/>
              <a:t>When a fetch occurs, the prefetcher checks whether the fetch ahead distance has been reached, and if so, starts prefetching the next line. </a:t>
            </a:r>
          </a:p>
          <a:p>
            <a:r>
              <a:rPr lang="en-US" dirty="0"/>
              <a:t>The other two algorithms are based off of this algorithm.</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347674-EEE9-4D36-B63C-E2F14D209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675" y="3180426"/>
            <a:ext cx="3086367" cy="3204488"/>
          </a:xfrm>
          <a:prstGeom prst="rect">
            <a:avLst/>
          </a:prstGeom>
        </p:spPr>
      </p:pic>
    </p:spTree>
    <p:extLst>
      <p:ext uri="{BB962C8B-B14F-4D97-AF65-F5344CB8AC3E}">
        <p14:creationId xmlns:p14="http://schemas.microsoft.com/office/powerpoint/2010/main" val="168337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A775-CDB9-4DC2-9AFB-9D0DE08436B5}"/>
              </a:ext>
            </a:extLst>
          </p:cNvPr>
          <p:cNvSpPr>
            <a:spLocks noGrp="1"/>
          </p:cNvSpPr>
          <p:nvPr>
            <p:ph type="title"/>
          </p:nvPr>
        </p:nvSpPr>
        <p:spPr>
          <a:xfrm>
            <a:off x="838200" y="365125"/>
            <a:ext cx="10515600" cy="504451"/>
          </a:xfrm>
        </p:spPr>
        <p:txBody>
          <a:bodyPr>
            <a:normAutofit fontScale="90000"/>
          </a:bodyPr>
          <a:lstStyle/>
          <a:p>
            <a:r>
              <a:rPr lang="en-US" dirty="0">
                <a:latin typeface="Times New Roman" panose="02020603050405020304" pitchFamily="18" charset="0"/>
                <a:cs typeface="Times New Roman" panose="02020603050405020304" pitchFamily="18" charset="0"/>
              </a:rPr>
              <a:t>WRONG-PATH ALGORITHM</a:t>
            </a:r>
          </a:p>
        </p:txBody>
      </p:sp>
      <p:sp>
        <p:nvSpPr>
          <p:cNvPr id="3" name="Content Placeholder 2">
            <a:extLst>
              <a:ext uri="{FF2B5EF4-FFF2-40B4-BE49-F238E27FC236}">
                <a16:creationId xmlns:a16="http://schemas.microsoft.com/office/drawing/2014/main" id="{614BBE2A-804D-40DF-8C49-DEB4C5899646}"/>
              </a:ext>
            </a:extLst>
          </p:cNvPr>
          <p:cNvSpPr>
            <a:spLocks noGrp="1"/>
          </p:cNvSpPr>
          <p:nvPr>
            <p:ph idx="1"/>
          </p:nvPr>
        </p:nvSpPr>
        <p:spPr>
          <a:xfrm>
            <a:off x="838200" y="1048871"/>
            <a:ext cx="10515600" cy="5128092"/>
          </a:xfrm>
        </p:spPr>
        <p:txBody>
          <a:bodyPr>
            <a:normAutofit lnSpcReduction="10000"/>
          </a:bodyPr>
          <a:lstStyle/>
          <a:p>
            <a:r>
              <a:rPr lang="en-US" dirty="0"/>
              <a:t>The Wrong-Path algorithm is similar to Next-Line and Target-Line. </a:t>
            </a:r>
          </a:p>
          <a:p>
            <a:r>
              <a:rPr lang="en-US" dirty="0"/>
              <a:t>Until a conditional branch instruction is encountered, Wrong-Path works just like Next-Line, bringing in the next sequential line once the fetch ahead distance has been reached in the current line. </a:t>
            </a:r>
          </a:p>
          <a:p>
            <a:r>
              <a:rPr lang="en-US" dirty="0"/>
              <a:t>However, if a conditional branch instruction is encountered during the decode stage of the instruction cycle, the Wrong-Path algorithm prefetches the target of the branch instruction. </a:t>
            </a:r>
          </a:p>
          <a:p>
            <a:r>
              <a:rPr lang="en-US" dirty="0"/>
              <a:t>Prefetching the target of a conditional branch takes precedence over prefetching the next sequential line.</a:t>
            </a:r>
          </a:p>
          <a:p>
            <a:r>
              <a:rPr lang="en-US" dirty="0"/>
              <a:t>Prefetching the target of a conditional branch doesn’t bring in the instruction fast enough to be useful for the next cycle if the target branch is taken. </a:t>
            </a:r>
          </a:p>
          <a:p>
            <a:endParaRPr lang="en-US" dirty="0"/>
          </a:p>
        </p:txBody>
      </p:sp>
    </p:spTree>
    <p:extLst>
      <p:ext uri="{BB962C8B-B14F-4D97-AF65-F5344CB8AC3E}">
        <p14:creationId xmlns:p14="http://schemas.microsoft.com/office/powerpoint/2010/main" val="2786255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A775-CDB9-4DC2-9AFB-9D0DE08436B5}"/>
              </a:ext>
            </a:extLst>
          </p:cNvPr>
          <p:cNvSpPr>
            <a:spLocks noGrp="1"/>
          </p:cNvSpPr>
          <p:nvPr>
            <p:ph type="title"/>
          </p:nvPr>
        </p:nvSpPr>
        <p:spPr>
          <a:xfrm>
            <a:off x="838200" y="365125"/>
            <a:ext cx="10515600" cy="504451"/>
          </a:xfrm>
        </p:spPr>
        <p:txBody>
          <a:bodyPr>
            <a:normAutofit fontScale="90000"/>
          </a:bodyPr>
          <a:lstStyle/>
          <a:p>
            <a:r>
              <a:rPr lang="en-US" dirty="0">
                <a:latin typeface="Times New Roman" panose="02020603050405020304" pitchFamily="18" charset="0"/>
                <a:cs typeface="Times New Roman" panose="02020603050405020304" pitchFamily="18" charset="0"/>
              </a:rPr>
              <a:t>WRONG-PATH ALGORITHM</a:t>
            </a:r>
          </a:p>
        </p:txBody>
      </p:sp>
      <p:sp>
        <p:nvSpPr>
          <p:cNvPr id="3" name="Content Placeholder 2">
            <a:extLst>
              <a:ext uri="{FF2B5EF4-FFF2-40B4-BE49-F238E27FC236}">
                <a16:creationId xmlns:a16="http://schemas.microsoft.com/office/drawing/2014/main" id="{614BBE2A-804D-40DF-8C49-DEB4C5899646}"/>
              </a:ext>
            </a:extLst>
          </p:cNvPr>
          <p:cNvSpPr>
            <a:spLocks noGrp="1"/>
          </p:cNvSpPr>
          <p:nvPr>
            <p:ph idx="1"/>
          </p:nvPr>
        </p:nvSpPr>
        <p:spPr>
          <a:xfrm>
            <a:off x="838200" y="1048871"/>
            <a:ext cx="10515600" cy="5128092"/>
          </a:xfrm>
        </p:spPr>
        <p:txBody>
          <a:bodyPr>
            <a:normAutofit fontScale="92500" lnSpcReduction="10000"/>
          </a:bodyPr>
          <a:lstStyle/>
          <a:p>
            <a:r>
              <a:rPr lang="en-US" dirty="0"/>
              <a:t>However, because of temporal locality, this instruction will likely be used again in the near future, and will already be in the cache at that time. </a:t>
            </a:r>
          </a:p>
          <a:p>
            <a:r>
              <a:rPr lang="en-US" dirty="0"/>
              <a:t>This is why the algorithm is called Wrong-Path; when we start prefetching the target, we want the sequential path to be taken, but hope that the target instruction will be useful in the near future.</a:t>
            </a:r>
          </a:p>
          <a:p>
            <a:r>
              <a:rPr lang="en-US" dirty="0"/>
              <a:t>The Wrong-Path algorithm monitors the CPU for fetch and decode operations. </a:t>
            </a:r>
          </a:p>
          <a:p>
            <a:r>
              <a:rPr lang="en-US" dirty="0"/>
              <a:t>On a fetch operation, the Wrong-Path algorithm behaves like the Next-Line algorithm, prefetching the next line if appropriate. </a:t>
            </a:r>
          </a:p>
          <a:p>
            <a:r>
              <a:rPr lang="en-US" dirty="0"/>
              <a:t>However, on a decode operation, the Wrong-Path algorithm checks to see if the instruction is a conditional branch, and if so, stops any current prefetching operation, and starts prefetching the target of the conditional branch. </a:t>
            </a:r>
          </a:p>
        </p:txBody>
      </p:sp>
    </p:spTree>
    <p:extLst>
      <p:ext uri="{BB962C8B-B14F-4D97-AF65-F5344CB8AC3E}">
        <p14:creationId xmlns:p14="http://schemas.microsoft.com/office/powerpoint/2010/main" val="2968683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A775-CDB9-4DC2-9AFB-9D0DE08436B5}"/>
              </a:ext>
            </a:extLst>
          </p:cNvPr>
          <p:cNvSpPr>
            <a:spLocks noGrp="1"/>
          </p:cNvSpPr>
          <p:nvPr>
            <p:ph type="title"/>
          </p:nvPr>
        </p:nvSpPr>
        <p:spPr>
          <a:xfrm>
            <a:off x="838200" y="365125"/>
            <a:ext cx="10515600" cy="504451"/>
          </a:xfrm>
        </p:spPr>
        <p:txBody>
          <a:bodyPr>
            <a:normAutofit fontScale="90000"/>
          </a:bodyPr>
          <a:lstStyle/>
          <a:p>
            <a:r>
              <a:rPr lang="en-US" dirty="0">
                <a:latin typeface="Times New Roman" panose="02020603050405020304" pitchFamily="18" charset="0"/>
                <a:cs typeface="Times New Roman" panose="02020603050405020304" pitchFamily="18" charset="0"/>
              </a:rPr>
              <a:t>WRONG-PATH ALGORITHM</a:t>
            </a:r>
          </a:p>
        </p:txBody>
      </p:sp>
      <p:sp>
        <p:nvSpPr>
          <p:cNvPr id="3" name="Content Placeholder 2">
            <a:extLst>
              <a:ext uri="{FF2B5EF4-FFF2-40B4-BE49-F238E27FC236}">
                <a16:creationId xmlns:a16="http://schemas.microsoft.com/office/drawing/2014/main" id="{614BBE2A-804D-40DF-8C49-DEB4C5899646}"/>
              </a:ext>
            </a:extLst>
          </p:cNvPr>
          <p:cNvSpPr>
            <a:spLocks noGrp="1"/>
          </p:cNvSpPr>
          <p:nvPr>
            <p:ph idx="1"/>
          </p:nvPr>
        </p:nvSpPr>
        <p:spPr>
          <a:xfrm>
            <a:off x="838200" y="1048871"/>
            <a:ext cx="10515600" cy="5128092"/>
          </a:xfrm>
        </p:spPr>
        <p:txBody>
          <a:bodyPr>
            <a:normAutofit fontScale="92500" lnSpcReduction="10000"/>
          </a:bodyPr>
          <a:lstStyle/>
          <a:p>
            <a:r>
              <a:rPr lang="en-US" dirty="0"/>
              <a:t>However, because of temporal locality, this instruction will likely be used again in the near future, and will already be in the cache at that time. </a:t>
            </a:r>
          </a:p>
          <a:p>
            <a:r>
              <a:rPr lang="en-US" dirty="0"/>
              <a:t>This is why the algorithm is called Wrong-Path; when we start prefetching the target, we want the sequential path to be taken, but hope that the target instruction will be useful in the near future.</a:t>
            </a:r>
          </a:p>
          <a:p>
            <a:r>
              <a:rPr lang="en-US" dirty="0"/>
              <a:t>The Wrong-Path algorithm monitors the CPU for fetch and decode operations. </a:t>
            </a:r>
          </a:p>
          <a:p>
            <a:r>
              <a:rPr lang="en-US" dirty="0"/>
              <a:t>On a fetch operation, the Wrong-Path algorithm behaves like the Next-Line algorithm, prefetching the next line if appropriate. </a:t>
            </a:r>
          </a:p>
          <a:p>
            <a:r>
              <a:rPr lang="en-US" dirty="0"/>
              <a:t>However, on a decode operation, the Wrong-Path algorithm checks to see if the instruction is a conditional branch, and if so, stops any current prefetching operation, and starts prefetching the target of the conditional branch. </a:t>
            </a:r>
          </a:p>
        </p:txBody>
      </p:sp>
    </p:spTree>
    <p:extLst>
      <p:ext uri="{BB962C8B-B14F-4D97-AF65-F5344CB8AC3E}">
        <p14:creationId xmlns:p14="http://schemas.microsoft.com/office/powerpoint/2010/main" val="1957136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A775-CDB9-4DC2-9AFB-9D0DE08436B5}"/>
              </a:ext>
            </a:extLst>
          </p:cNvPr>
          <p:cNvSpPr>
            <a:spLocks noGrp="1"/>
          </p:cNvSpPr>
          <p:nvPr>
            <p:ph type="title"/>
          </p:nvPr>
        </p:nvSpPr>
        <p:spPr>
          <a:xfrm>
            <a:off x="838200" y="365125"/>
            <a:ext cx="10515600" cy="504451"/>
          </a:xfrm>
        </p:spPr>
        <p:txBody>
          <a:bodyPr>
            <a:normAutofit fontScale="90000"/>
          </a:bodyPr>
          <a:lstStyle/>
          <a:p>
            <a:r>
              <a:rPr lang="en-US" dirty="0">
                <a:latin typeface="Times New Roman" panose="02020603050405020304" pitchFamily="18" charset="0"/>
                <a:cs typeface="Times New Roman" panose="02020603050405020304" pitchFamily="18" charset="0"/>
              </a:rPr>
              <a:t>WRONG-PATH ALGORITHM</a:t>
            </a:r>
          </a:p>
        </p:txBody>
      </p:sp>
      <p:sp>
        <p:nvSpPr>
          <p:cNvPr id="3" name="Content Placeholder 2">
            <a:extLst>
              <a:ext uri="{FF2B5EF4-FFF2-40B4-BE49-F238E27FC236}">
                <a16:creationId xmlns:a16="http://schemas.microsoft.com/office/drawing/2014/main" id="{614BBE2A-804D-40DF-8C49-DEB4C5899646}"/>
              </a:ext>
            </a:extLst>
          </p:cNvPr>
          <p:cNvSpPr>
            <a:spLocks noGrp="1"/>
          </p:cNvSpPr>
          <p:nvPr>
            <p:ph idx="1"/>
          </p:nvPr>
        </p:nvSpPr>
        <p:spPr>
          <a:xfrm>
            <a:off x="838200" y="1048871"/>
            <a:ext cx="10515600" cy="5128092"/>
          </a:xfrm>
        </p:spPr>
        <p:txBody>
          <a:bodyPr>
            <a:normAutofit fontScale="92500" lnSpcReduction="10000"/>
          </a:bodyPr>
          <a:lstStyle/>
          <a:p>
            <a:r>
              <a:rPr lang="en-US" dirty="0"/>
              <a:t>However, because of temporal locality, this instruction will likely be used again in the near future, and will already be in the cache at that time. </a:t>
            </a:r>
          </a:p>
          <a:p>
            <a:r>
              <a:rPr lang="en-US" dirty="0"/>
              <a:t>This is why the algorithm is called Wrong-Path; when we start prefetching the target, we want the sequential path to be taken, but hope that the target instruction will be useful in the near future.</a:t>
            </a:r>
          </a:p>
          <a:p>
            <a:r>
              <a:rPr lang="en-US" dirty="0"/>
              <a:t>The Wrong-Path algorithm monitors the CPU for fetch and decode operations. </a:t>
            </a:r>
          </a:p>
          <a:p>
            <a:r>
              <a:rPr lang="en-US" dirty="0"/>
              <a:t>On a fetch operation, the Wrong-Path algorithm behaves like the Next-Line algorithm, prefetching the next line if appropriate. </a:t>
            </a:r>
          </a:p>
          <a:p>
            <a:r>
              <a:rPr lang="en-US" dirty="0"/>
              <a:t>However, on a decode operation, the Wrong-Path algorithm checks to see if the instruction is a conditional branch, and if so, stops any current prefetching operation, and starts prefetching the target of the conditional branch. </a:t>
            </a:r>
          </a:p>
        </p:txBody>
      </p:sp>
    </p:spTree>
    <p:extLst>
      <p:ext uri="{BB962C8B-B14F-4D97-AF65-F5344CB8AC3E}">
        <p14:creationId xmlns:p14="http://schemas.microsoft.com/office/powerpoint/2010/main" val="3972096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A775-CDB9-4DC2-9AFB-9D0DE08436B5}"/>
              </a:ext>
            </a:extLst>
          </p:cNvPr>
          <p:cNvSpPr>
            <a:spLocks noGrp="1"/>
          </p:cNvSpPr>
          <p:nvPr>
            <p:ph type="title"/>
          </p:nvPr>
        </p:nvSpPr>
        <p:spPr>
          <a:xfrm>
            <a:off x="838200" y="365125"/>
            <a:ext cx="10515600" cy="504451"/>
          </a:xfrm>
        </p:spPr>
        <p:txBody>
          <a:bodyPr>
            <a:normAutofit fontScale="90000"/>
          </a:bodyPr>
          <a:lstStyle/>
          <a:p>
            <a:r>
              <a:rPr lang="en-US" dirty="0">
                <a:latin typeface="Times New Roman" panose="02020603050405020304" pitchFamily="18" charset="0"/>
                <a:cs typeface="Times New Roman" panose="02020603050405020304" pitchFamily="18" charset="0"/>
              </a:rPr>
              <a:t>WRONG-PATH ALGORITHM</a:t>
            </a:r>
          </a:p>
        </p:txBody>
      </p:sp>
      <p:pic>
        <p:nvPicPr>
          <p:cNvPr id="5" name="Content Placeholder 4">
            <a:extLst>
              <a:ext uri="{FF2B5EF4-FFF2-40B4-BE49-F238E27FC236}">
                <a16:creationId xmlns:a16="http://schemas.microsoft.com/office/drawing/2014/main" id="{8D775132-DCFB-47CF-92BC-AD02BD942D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076" y="1616537"/>
            <a:ext cx="3779848" cy="3993226"/>
          </a:xfrm>
        </p:spPr>
      </p:pic>
    </p:spTree>
    <p:extLst>
      <p:ext uri="{BB962C8B-B14F-4D97-AF65-F5344CB8AC3E}">
        <p14:creationId xmlns:p14="http://schemas.microsoft.com/office/powerpoint/2010/main" val="559722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B49EB-F259-46A7-824F-F15B11152339}"/>
              </a:ext>
            </a:extLst>
          </p:cNvPr>
          <p:cNvSpPr>
            <a:spLocks noGrp="1"/>
          </p:cNvSpPr>
          <p:nvPr>
            <p:ph idx="1"/>
          </p:nvPr>
        </p:nvSpPr>
        <p:spPr>
          <a:xfrm>
            <a:off x="838200" y="2714625"/>
            <a:ext cx="10515600" cy="1671638"/>
          </a:xfrm>
        </p:spPr>
        <p:txBody>
          <a:bodyPr>
            <a:normAutofit/>
          </a:bodyPr>
          <a:lstStyle/>
          <a:p>
            <a:pPr marL="0" indent="0" algn="ctr">
              <a:buNone/>
            </a:pPr>
            <a:r>
              <a:rPr lang="en-US" sz="4400" b="1" dirty="0">
                <a:latin typeface="Times New Roman" panose="02020603050405020304" pitchFamily="18" charset="0"/>
                <a:cs typeface="Times New Roman" panose="02020603050405020304" pitchFamily="18" charset="0"/>
              </a:rPr>
              <a:t>CORRELATION BASED PREFETCHING</a:t>
            </a:r>
          </a:p>
        </p:txBody>
      </p:sp>
    </p:spTree>
    <p:extLst>
      <p:ext uri="{BB962C8B-B14F-4D97-AF65-F5344CB8AC3E}">
        <p14:creationId xmlns:p14="http://schemas.microsoft.com/office/powerpoint/2010/main" val="2638498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0A9635-449B-4F2A-8CA0-52ABA7222348}"/>
              </a:ext>
            </a:extLst>
          </p:cNvPr>
          <p:cNvSpPr txBox="1"/>
          <p:nvPr/>
        </p:nvSpPr>
        <p:spPr>
          <a:xfrm>
            <a:off x="558800" y="325120"/>
            <a:ext cx="10993120" cy="584775"/>
          </a:xfrm>
          <a:prstGeom prst="rect">
            <a:avLst/>
          </a:prstGeom>
          <a:noFill/>
        </p:spPr>
        <p:txBody>
          <a:bodyPr wrap="square" rtlCol="0">
            <a:spAutoFit/>
          </a:bodyPr>
          <a:lstStyle/>
          <a:p>
            <a:r>
              <a:rPr lang="en-US" sz="3200" b="1" dirty="0"/>
              <a:t>REFERENCE PREDICTION TABLE</a:t>
            </a:r>
          </a:p>
        </p:txBody>
      </p:sp>
      <p:sp>
        <p:nvSpPr>
          <p:cNvPr id="9" name="Rectangle 8">
            <a:extLst>
              <a:ext uri="{FF2B5EF4-FFF2-40B4-BE49-F238E27FC236}">
                <a16:creationId xmlns:a16="http://schemas.microsoft.com/office/drawing/2014/main" id="{A8BC2CAF-D923-4C42-B04D-B76BCB5B88C6}"/>
              </a:ext>
            </a:extLst>
          </p:cNvPr>
          <p:cNvSpPr/>
          <p:nvPr/>
        </p:nvSpPr>
        <p:spPr>
          <a:xfrm>
            <a:off x="650240" y="2153920"/>
            <a:ext cx="1605280" cy="58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Empty table creation </a:t>
            </a:r>
          </a:p>
        </p:txBody>
      </p:sp>
      <p:cxnSp>
        <p:nvCxnSpPr>
          <p:cNvPr id="11" name="Straight Arrow Connector 10">
            <a:extLst>
              <a:ext uri="{FF2B5EF4-FFF2-40B4-BE49-F238E27FC236}">
                <a16:creationId xmlns:a16="http://schemas.microsoft.com/office/drawing/2014/main" id="{4CC5DE27-7ADD-4404-8A5D-ECD62A143E9B}"/>
              </a:ext>
            </a:extLst>
          </p:cNvPr>
          <p:cNvCxnSpPr>
            <a:cxnSpLocks/>
            <a:stCxn id="9" idx="3"/>
          </p:cNvCxnSpPr>
          <p:nvPr/>
        </p:nvCxnSpPr>
        <p:spPr>
          <a:xfrm>
            <a:off x="2255520" y="2446308"/>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62B7325-ABE8-425C-855C-4C62804D7DDA}"/>
              </a:ext>
            </a:extLst>
          </p:cNvPr>
          <p:cNvSpPr/>
          <p:nvPr/>
        </p:nvSpPr>
        <p:spPr>
          <a:xfrm>
            <a:off x="2682240" y="2153920"/>
            <a:ext cx="1605280" cy="5847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When cache miss</a:t>
            </a:r>
          </a:p>
        </p:txBody>
      </p:sp>
      <p:sp>
        <p:nvSpPr>
          <p:cNvPr id="14" name="Rectangle 13">
            <a:extLst>
              <a:ext uri="{FF2B5EF4-FFF2-40B4-BE49-F238E27FC236}">
                <a16:creationId xmlns:a16="http://schemas.microsoft.com/office/drawing/2014/main" id="{2DFD8852-2B0B-42D5-8A35-8C566D2A9779}"/>
              </a:ext>
            </a:extLst>
          </p:cNvPr>
          <p:cNvSpPr/>
          <p:nvPr/>
        </p:nvSpPr>
        <p:spPr>
          <a:xfrm>
            <a:off x="4714240" y="2153921"/>
            <a:ext cx="1869440" cy="5847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is accessed </a:t>
            </a:r>
          </a:p>
        </p:txBody>
      </p:sp>
      <p:cxnSp>
        <p:nvCxnSpPr>
          <p:cNvPr id="15" name="Straight Arrow Connector 14">
            <a:extLst>
              <a:ext uri="{FF2B5EF4-FFF2-40B4-BE49-F238E27FC236}">
                <a16:creationId xmlns:a16="http://schemas.microsoft.com/office/drawing/2014/main" id="{A55AE010-C12A-4F36-8AED-130D39993998}"/>
              </a:ext>
            </a:extLst>
          </p:cNvPr>
          <p:cNvCxnSpPr>
            <a:cxnSpLocks/>
          </p:cNvCxnSpPr>
          <p:nvPr/>
        </p:nvCxnSpPr>
        <p:spPr>
          <a:xfrm>
            <a:off x="4287520" y="2423733"/>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5779505-F0D1-43F4-B53E-3880365572DA}"/>
              </a:ext>
            </a:extLst>
          </p:cNvPr>
          <p:cNvCxnSpPr>
            <a:cxnSpLocks/>
          </p:cNvCxnSpPr>
          <p:nvPr/>
        </p:nvCxnSpPr>
        <p:spPr>
          <a:xfrm>
            <a:off x="6583680" y="2423733"/>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Diamond 16">
            <a:extLst>
              <a:ext uri="{FF2B5EF4-FFF2-40B4-BE49-F238E27FC236}">
                <a16:creationId xmlns:a16="http://schemas.microsoft.com/office/drawing/2014/main" id="{56829F13-62F6-4DE0-8B49-F10EFCBC2510}"/>
              </a:ext>
            </a:extLst>
          </p:cNvPr>
          <p:cNvSpPr/>
          <p:nvPr/>
        </p:nvSpPr>
        <p:spPr>
          <a:xfrm>
            <a:off x="7010400" y="1994474"/>
            <a:ext cx="1442720" cy="90366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Entry?</a:t>
            </a:r>
          </a:p>
        </p:txBody>
      </p:sp>
      <p:cxnSp>
        <p:nvCxnSpPr>
          <p:cNvPr id="18" name="Straight Arrow Connector 17">
            <a:extLst>
              <a:ext uri="{FF2B5EF4-FFF2-40B4-BE49-F238E27FC236}">
                <a16:creationId xmlns:a16="http://schemas.microsoft.com/office/drawing/2014/main" id="{3A265C11-B83B-47E4-B018-00FA12AF32B4}"/>
              </a:ext>
            </a:extLst>
          </p:cNvPr>
          <p:cNvCxnSpPr>
            <a:cxnSpLocks/>
          </p:cNvCxnSpPr>
          <p:nvPr/>
        </p:nvCxnSpPr>
        <p:spPr>
          <a:xfrm>
            <a:off x="7731760" y="2898136"/>
            <a:ext cx="0" cy="90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48FCBBC-F4B3-4E00-BA04-E797478EAD8E}"/>
              </a:ext>
            </a:extLst>
          </p:cNvPr>
          <p:cNvSpPr txBox="1"/>
          <p:nvPr/>
        </p:nvSpPr>
        <p:spPr>
          <a:xfrm>
            <a:off x="7904480" y="3037840"/>
            <a:ext cx="894076" cy="369332"/>
          </a:xfrm>
          <a:prstGeom prst="rect">
            <a:avLst/>
          </a:prstGeom>
          <a:noFill/>
        </p:spPr>
        <p:txBody>
          <a:bodyPr wrap="square" rtlCol="0">
            <a:spAutoFit/>
          </a:bodyPr>
          <a:lstStyle/>
          <a:p>
            <a:r>
              <a:rPr lang="en-US" dirty="0"/>
              <a:t>yes</a:t>
            </a:r>
          </a:p>
        </p:txBody>
      </p:sp>
      <p:sp>
        <p:nvSpPr>
          <p:cNvPr id="21" name="Rectangle 20">
            <a:extLst>
              <a:ext uri="{FF2B5EF4-FFF2-40B4-BE49-F238E27FC236}">
                <a16:creationId xmlns:a16="http://schemas.microsoft.com/office/drawing/2014/main" id="{C4C1D746-E5EF-4ED3-95EF-7C5B49D38E4E}"/>
              </a:ext>
            </a:extLst>
          </p:cNvPr>
          <p:cNvSpPr/>
          <p:nvPr/>
        </p:nvSpPr>
        <p:spPr>
          <a:xfrm>
            <a:off x="6522720" y="3827205"/>
            <a:ext cx="2651754" cy="11887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Last effective address is accessed to calculate the new delta.</a:t>
            </a:r>
          </a:p>
        </p:txBody>
      </p:sp>
      <p:cxnSp>
        <p:nvCxnSpPr>
          <p:cNvPr id="22" name="Straight Arrow Connector 21">
            <a:extLst>
              <a:ext uri="{FF2B5EF4-FFF2-40B4-BE49-F238E27FC236}">
                <a16:creationId xmlns:a16="http://schemas.microsoft.com/office/drawing/2014/main" id="{FFB30788-4655-4432-83C6-D0AE38B5F2BC}"/>
              </a:ext>
            </a:extLst>
          </p:cNvPr>
          <p:cNvCxnSpPr>
            <a:cxnSpLocks/>
          </p:cNvCxnSpPr>
          <p:nvPr/>
        </p:nvCxnSpPr>
        <p:spPr>
          <a:xfrm>
            <a:off x="8453120" y="2446305"/>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3BDA715-6A01-4F47-8173-F9BF60E70617}"/>
              </a:ext>
            </a:extLst>
          </p:cNvPr>
          <p:cNvSpPr/>
          <p:nvPr/>
        </p:nvSpPr>
        <p:spPr>
          <a:xfrm>
            <a:off x="8879840" y="1994474"/>
            <a:ext cx="1828804" cy="802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 entry created</a:t>
            </a:r>
          </a:p>
        </p:txBody>
      </p:sp>
      <p:sp>
        <p:nvSpPr>
          <p:cNvPr id="24" name="TextBox 23">
            <a:extLst>
              <a:ext uri="{FF2B5EF4-FFF2-40B4-BE49-F238E27FC236}">
                <a16:creationId xmlns:a16="http://schemas.microsoft.com/office/drawing/2014/main" id="{5E285457-020F-459E-B990-84CE20B7AC85}"/>
              </a:ext>
            </a:extLst>
          </p:cNvPr>
          <p:cNvSpPr txBox="1"/>
          <p:nvPr/>
        </p:nvSpPr>
        <p:spPr>
          <a:xfrm>
            <a:off x="8341358" y="1968797"/>
            <a:ext cx="894076" cy="369332"/>
          </a:xfrm>
          <a:prstGeom prst="rect">
            <a:avLst/>
          </a:prstGeom>
          <a:noFill/>
        </p:spPr>
        <p:txBody>
          <a:bodyPr wrap="square" rtlCol="0">
            <a:spAutoFit/>
          </a:bodyPr>
          <a:lstStyle/>
          <a:p>
            <a:r>
              <a:rPr lang="en-US" dirty="0"/>
              <a:t>no</a:t>
            </a:r>
          </a:p>
        </p:txBody>
      </p:sp>
      <p:cxnSp>
        <p:nvCxnSpPr>
          <p:cNvPr id="26" name="Straight Arrow Connector 25">
            <a:extLst>
              <a:ext uri="{FF2B5EF4-FFF2-40B4-BE49-F238E27FC236}">
                <a16:creationId xmlns:a16="http://schemas.microsoft.com/office/drawing/2014/main" id="{1FFC35B0-1086-4490-B681-7CFEEFC833CD}"/>
              </a:ext>
            </a:extLst>
          </p:cNvPr>
          <p:cNvCxnSpPr/>
          <p:nvPr/>
        </p:nvCxnSpPr>
        <p:spPr>
          <a:xfrm>
            <a:off x="10708644" y="2265680"/>
            <a:ext cx="772156" cy="133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64653B0-AE87-4492-81B2-E80EC91028FC}"/>
              </a:ext>
            </a:extLst>
          </p:cNvPr>
          <p:cNvSpPr/>
          <p:nvPr/>
        </p:nvSpPr>
        <p:spPr>
          <a:xfrm>
            <a:off x="9936480" y="3596639"/>
            <a:ext cx="2153920" cy="15646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 prefetch is issued.</a:t>
            </a:r>
          </a:p>
          <a:p>
            <a:pPr algn="ctr"/>
            <a:r>
              <a:rPr lang="en-US" dirty="0"/>
              <a:t>Delta of current address=delta of the last address </a:t>
            </a:r>
          </a:p>
        </p:txBody>
      </p:sp>
      <p:cxnSp>
        <p:nvCxnSpPr>
          <p:cNvPr id="29" name="Straight Arrow Connector 28">
            <a:extLst>
              <a:ext uri="{FF2B5EF4-FFF2-40B4-BE49-F238E27FC236}">
                <a16:creationId xmlns:a16="http://schemas.microsoft.com/office/drawing/2014/main" id="{97958271-9E21-4A38-B23E-86F5DA99B9DC}"/>
              </a:ext>
            </a:extLst>
          </p:cNvPr>
          <p:cNvCxnSpPr/>
          <p:nvPr/>
        </p:nvCxnSpPr>
        <p:spPr>
          <a:xfrm>
            <a:off x="9174474" y="4236720"/>
            <a:ext cx="721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82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CC56-3871-4D2C-BF79-072DB5530F3F}"/>
              </a:ext>
            </a:extLst>
          </p:cNvPr>
          <p:cNvSpPr>
            <a:spLocks noGrp="1"/>
          </p:cNvSpPr>
          <p:nvPr>
            <p:ph type="title"/>
          </p:nvPr>
        </p:nvSpPr>
        <p:spPr>
          <a:xfrm>
            <a:off x="632012" y="237566"/>
            <a:ext cx="10721788" cy="605116"/>
          </a:xfrm>
        </p:spPr>
        <p:txBody>
          <a:bodyPr>
            <a:normAutofit fontScale="90000"/>
          </a:bodyPr>
          <a:lstStyle/>
          <a:p>
            <a:r>
              <a:rPr lang="en-US"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758699B5-7D72-4C85-B7B0-C77777543A27}"/>
              </a:ext>
            </a:extLst>
          </p:cNvPr>
          <p:cNvSpPr>
            <a:spLocks noGrp="1"/>
          </p:cNvSpPr>
          <p:nvPr>
            <p:ph idx="1"/>
          </p:nvPr>
        </p:nvSpPr>
        <p:spPr>
          <a:xfrm>
            <a:off x="856128" y="968188"/>
            <a:ext cx="10497671" cy="5611905"/>
          </a:xfrm>
        </p:spPr>
        <p:txBody>
          <a:bodyPr>
            <a:normAutofit/>
          </a:bodyPr>
          <a:lstStyle/>
          <a:p>
            <a:pPr algn="just"/>
            <a:r>
              <a:rPr lang="en-US" sz="2400" dirty="0">
                <a:latin typeface="Times New Roman" panose="02020603050405020304" pitchFamily="18" charset="0"/>
                <a:cs typeface="Times New Roman" panose="02020603050405020304" pitchFamily="18" charset="0"/>
              </a:rPr>
              <a:t>Introduction</a:t>
            </a:r>
          </a:p>
          <a:p>
            <a:pPr algn="just"/>
            <a:r>
              <a:rPr lang="en-US" sz="2400" dirty="0">
                <a:latin typeface="Times New Roman" panose="02020603050405020304" pitchFamily="18" charset="0"/>
                <a:cs typeface="Times New Roman" panose="02020603050405020304" pitchFamily="18" charset="0"/>
              </a:rPr>
              <a:t>Motivation</a:t>
            </a:r>
          </a:p>
          <a:p>
            <a:pPr algn="just"/>
            <a:r>
              <a:rPr lang="en-US" sz="2400" dirty="0">
                <a:latin typeface="Times New Roman" panose="02020603050405020304" pitchFamily="18" charset="0"/>
                <a:cs typeface="Times New Roman" panose="02020603050405020304" pitchFamily="18" charset="0"/>
              </a:rPr>
              <a:t>Data Prefetching</a:t>
            </a:r>
          </a:p>
          <a:p>
            <a:pPr marL="0" indent="0" algn="just">
              <a:buNone/>
            </a:pPr>
            <a:r>
              <a:rPr lang="en-US" sz="2400" dirty="0">
                <a:latin typeface="Times New Roman" panose="02020603050405020304" pitchFamily="18" charset="0"/>
                <a:cs typeface="Times New Roman" panose="02020603050405020304" pitchFamily="18" charset="0"/>
              </a:rPr>
              <a:t>      1. Next-N-Line Prefetching</a:t>
            </a:r>
          </a:p>
          <a:p>
            <a:pPr algn="just"/>
            <a:r>
              <a:rPr lang="en-US" sz="2400" dirty="0">
                <a:latin typeface="Times New Roman" panose="02020603050405020304" pitchFamily="18" charset="0"/>
                <a:cs typeface="Times New Roman" panose="02020603050405020304" pitchFamily="18" charset="0"/>
              </a:rPr>
              <a:t>Instruction Prefetching</a:t>
            </a:r>
          </a:p>
          <a:p>
            <a:pPr marL="0" indent="0" algn="just">
              <a:buNone/>
            </a:pPr>
            <a:r>
              <a:rPr lang="en-US" sz="2400" dirty="0">
                <a:latin typeface="Times New Roman" panose="02020603050405020304" pitchFamily="18" charset="0"/>
                <a:cs typeface="Times New Roman" panose="02020603050405020304" pitchFamily="18" charset="0"/>
              </a:rPr>
              <a:t>      1. Next Line Prefetching</a:t>
            </a:r>
          </a:p>
          <a:p>
            <a:pPr marL="0" indent="0" algn="just">
              <a:buNone/>
            </a:pPr>
            <a:r>
              <a:rPr lang="en-US" sz="2400" dirty="0">
                <a:latin typeface="Times New Roman" panose="02020603050405020304" pitchFamily="18" charset="0"/>
                <a:cs typeface="Times New Roman" panose="02020603050405020304" pitchFamily="18" charset="0"/>
              </a:rPr>
              <a:t>      2. Wrong- path Algorithm</a:t>
            </a:r>
          </a:p>
          <a:p>
            <a:pPr algn="just"/>
            <a:r>
              <a:rPr lang="en-US" sz="2400" dirty="0">
                <a:latin typeface="Times New Roman" panose="02020603050405020304" pitchFamily="18" charset="0"/>
                <a:cs typeface="Times New Roman" panose="02020603050405020304" pitchFamily="18" charset="0"/>
              </a:rPr>
              <a:t>Correlation Based Prefetching</a:t>
            </a:r>
          </a:p>
          <a:p>
            <a:pPr marL="0" indent="0" algn="just">
              <a:buNone/>
            </a:pPr>
            <a:r>
              <a:rPr lang="en-US" sz="2400" dirty="0">
                <a:latin typeface="Times New Roman" panose="02020603050405020304" pitchFamily="18" charset="0"/>
                <a:cs typeface="Times New Roman" panose="02020603050405020304" pitchFamily="18" charset="0"/>
              </a:rPr>
              <a:t>      1. Reference Prediction Table</a:t>
            </a:r>
          </a:p>
          <a:p>
            <a:pPr marL="0" indent="0" algn="just">
              <a:buNone/>
            </a:pPr>
            <a:r>
              <a:rPr lang="en-US" sz="2400" dirty="0">
                <a:latin typeface="Times New Roman" panose="02020603050405020304" pitchFamily="18" charset="0"/>
                <a:cs typeface="Times New Roman" panose="02020603050405020304" pitchFamily="18" charset="0"/>
              </a:rPr>
              <a:t>      2. Delta Correlation Table</a:t>
            </a:r>
          </a:p>
          <a:p>
            <a:pPr algn="just"/>
            <a:r>
              <a:rPr lang="en-US" sz="2400" dirty="0">
                <a:latin typeface="Times New Roman" panose="02020603050405020304" pitchFamily="18" charset="0"/>
                <a:cs typeface="Times New Roman" panose="02020603050405020304" pitchFamily="18" charset="0"/>
              </a:rPr>
              <a:t>Prefetching Using Markov Prediction</a:t>
            </a:r>
          </a:p>
          <a:p>
            <a:pPr algn="just"/>
            <a:r>
              <a:rPr lang="en-US" sz="2400" dirty="0">
                <a:latin typeface="Times New Roman" panose="02020603050405020304" pitchFamily="18" charset="0"/>
                <a:cs typeface="Times New Roman" panose="02020603050405020304" pitchFamily="18" charset="0"/>
              </a:rPr>
              <a:t>Implementation</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04232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E906601-9960-4B2D-9088-0A5044D2CE3B}"/>
              </a:ext>
            </a:extLst>
          </p:cNvPr>
          <p:cNvGraphicFramePr>
            <a:graphicFrameLocks noGrp="1"/>
          </p:cNvGraphicFramePr>
          <p:nvPr>
            <p:extLst>
              <p:ext uri="{D42A27DB-BD31-4B8C-83A1-F6EECF244321}">
                <p14:modId xmlns:p14="http://schemas.microsoft.com/office/powerpoint/2010/main" val="2263653867"/>
              </p:ext>
            </p:extLst>
          </p:nvPr>
        </p:nvGraphicFramePr>
        <p:xfrm>
          <a:off x="1097280" y="843280"/>
          <a:ext cx="9347201" cy="944880"/>
        </p:xfrm>
        <a:graphic>
          <a:graphicData uri="http://schemas.openxmlformats.org/drawingml/2006/table">
            <a:tbl>
              <a:tblPr firstRow="1" bandRow="1">
                <a:tableStyleId>{5C22544A-7EE6-4342-B048-85BDC9FD1C3A}</a:tableStyleId>
              </a:tblPr>
              <a:tblGrid>
                <a:gridCol w="3366347">
                  <a:extLst>
                    <a:ext uri="{9D8B030D-6E8A-4147-A177-3AD203B41FA5}">
                      <a16:colId xmlns:a16="http://schemas.microsoft.com/office/drawing/2014/main" val="952474816"/>
                    </a:ext>
                  </a:extLst>
                </a:gridCol>
                <a:gridCol w="2990427">
                  <a:extLst>
                    <a:ext uri="{9D8B030D-6E8A-4147-A177-3AD203B41FA5}">
                      <a16:colId xmlns:a16="http://schemas.microsoft.com/office/drawing/2014/main" val="1511020873"/>
                    </a:ext>
                  </a:extLst>
                </a:gridCol>
                <a:gridCol w="2990427">
                  <a:extLst>
                    <a:ext uri="{9D8B030D-6E8A-4147-A177-3AD203B41FA5}">
                      <a16:colId xmlns:a16="http://schemas.microsoft.com/office/drawing/2014/main" val="441954999"/>
                    </a:ext>
                  </a:extLst>
                </a:gridCol>
              </a:tblGrid>
              <a:tr h="944880">
                <a:tc>
                  <a:txBody>
                    <a:bodyPr/>
                    <a:lstStyle/>
                    <a:p>
                      <a:r>
                        <a:rPr lang="en-US" sz="2400" dirty="0"/>
                        <a:t>Program counter </a:t>
                      </a:r>
                    </a:p>
                  </a:txBody>
                  <a:tcPr/>
                </a:tc>
                <a:tc>
                  <a:txBody>
                    <a:bodyPr/>
                    <a:lstStyle/>
                    <a:p>
                      <a:r>
                        <a:rPr lang="en-US" sz="2400" dirty="0"/>
                        <a:t>Last address</a:t>
                      </a:r>
                    </a:p>
                  </a:txBody>
                  <a:tcPr/>
                </a:tc>
                <a:tc>
                  <a:txBody>
                    <a:bodyPr/>
                    <a:lstStyle/>
                    <a:p>
                      <a:r>
                        <a:rPr lang="en-US" sz="2400" dirty="0"/>
                        <a:t>delta</a:t>
                      </a:r>
                    </a:p>
                  </a:txBody>
                  <a:tcPr/>
                </a:tc>
                <a:extLst>
                  <a:ext uri="{0D108BD9-81ED-4DB2-BD59-A6C34878D82A}">
                    <a16:rowId xmlns:a16="http://schemas.microsoft.com/office/drawing/2014/main" val="1093848332"/>
                  </a:ext>
                </a:extLst>
              </a:tr>
            </a:tbl>
          </a:graphicData>
        </a:graphic>
      </p:graphicFrame>
      <p:sp>
        <p:nvSpPr>
          <p:cNvPr id="3" name="TextBox 2">
            <a:extLst>
              <a:ext uri="{FF2B5EF4-FFF2-40B4-BE49-F238E27FC236}">
                <a16:creationId xmlns:a16="http://schemas.microsoft.com/office/drawing/2014/main" id="{EC5E783D-F566-4C25-B91D-FFAED9E72802}"/>
              </a:ext>
            </a:extLst>
          </p:cNvPr>
          <p:cNvSpPr txBox="1"/>
          <p:nvPr/>
        </p:nvSpPr>
        <p:spPr>
          <a:xfrm>
            <a:off x="802640" y="2153920"/>
            <a:ext cx="10241280" cy="2800767"/>
          </a:xfrm>
          <a:prstGeom prst="rect">
            <a:avLst/>
          </a:prstGeom>
          <a:noFill/>
        </p:spPr>
        <p:txBody>
          <a:bodyPr wrap="square" rtlCol="0">
            <a:spAutoFit/>
          </a:bodyPr>
          <a:lstStyle/>
          <a:p>
            <a:pPr marL="285750" indent="-285750">
              <a:buFont typeface="Arial" panose="020B0604020202020204" pitchFamily="34" charset="0"/>
              <a:buChar char="•"/>
            </a:pPr>
            <a:r>
              <a:rPr lang="en-US" sz="2000" dirty="0"/>
              <a:t>One prefetch is issued at a time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Predicting the cache block can be done one iteration in advance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Single table entry in RPT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Total number of bits=144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5" name="Table 4">
            <a:extLst>
              <a:ext uri="{FF2B5EF4-FFF2-40B4-BE49-F238E27FC236}">
                <a16:creationId xmlns:a16="http://schemas.microsoft.com/office/drawing/2014/main" id="{9C62F148-EC1D-4883-8BC9-1213441E767A}"/>
              </a:ext>
            </a:extLst>
          </p:cNvPr>
          <p:cNvGraphicFramePr>
            <a:graphicFrameLocks noGrp="1"/>
          </p:cNvGraphicFramePr>
          <p:nvPr>
            <p:extLst>
              <p:ext uri="{D42A27DB-BD31-4B8C-83A1-F6EECF244321}">
                <p14:modId xmlns:p14="http://schemas.microsoft.com/office/powerpoint/2010/main" val="3558031673"/>
              </p:ext>
            </p:extLst>
          </p:nvPr>
        </p:nvGraphicFramePr>
        <p:xfrm>
          <a:off x="1605280" y="453136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07036878"/>
                    </a:ext>
                  </a:extLst>
                </a:gridCol>
                <a:gridCol w="2709333">
                  <a:extLst>
                    <a:ext uri="{9D8B030D-6E8A-4147-A177-3AD203B41FA5}">
                      <a16:colId xmlns:a16="http://schemas.microsoft.com/office/drawing/2014/main" val="1589452212"/>
                    </a:ext>
                  </a:extLst>
                </a:gridCol>
                <a:gridCol w="2709333">
                  <a:extLst>
                    <a:ext uri="{9D8B030D-6E8A-4147-A177-3AD203B41FA5}">
                      <a16:colId xmlns:a16="http://schemas.microsoft.com/office/drawing/2014/main" val="2889920441"/>
                    </a:ext>
                  </a:extLst>
                </a:gridCol>
              </a:tblGrid>
              <a:tr h="370840">
                <a:tc>
                  <a:txBody>
                    <a:bodyPr/>
                    <a:lstStyle/>
                    <a:p>
                      <a:r>
                        <a:rPr lang="en-US" dirty="0"/>
                        <a:t>name</a:t>
                      </a:r>
                    </a:p>
                  </a:txBody>
                  <a:tcPr/>
                </a:tc>
                <a:tc>
                  <a:txBody>
                    <a:bodyPr/>
                    <a:lstStyle/>
                    <a:p>
                      <a:r>
                        <a:rPr lang="en-US" dirty="0"/>
                        <a:t>type</a:t>
                      </a:r>
                    </a:p>
                  </a:txBody>
                  <a:tcPr/>
                </a:tc>
                <a:tc>
                  <a:txBody>
                    <a:bodyPr/>
                    <a:lstStyle/>
                    <a:p>
                      <a:r>
                        <a:rPr lang="en-US" dirty="0" err="1"/>
                        <a:t>No.of</a:t>
                      </a:r>
                      <a:r>
                        <a:rPr lang="en-US" dirty="0"/>
                        <a:t> bits</a:t>
                      </a:r>
                    </a:p>
                  </a:txBody>
                  <a:tcPr/>
                </a:tc>
                <a:extLst>
                  <a:ext uri="{0D108BD9-81ED-4DB2-BD59-A6C34878D82A}">
                    <a16:rowId xmlns:a16="http://schemas.microsoft.com/office/drawing/2014/main" val="455224505"/>
                  </a:ext>
                </a:extLst>
              </a:tr>
              <a:tr h="370840">
                <a:tc>
                  <a:txBody>
                    <a:bodyPr/>
                    <a:lstStyle/>
                    <a:p>
                      <a:r>
                        <a:rPr lang="en-US" dirty="0"/>
                        <a:t>PC</a:t>
                      </a:r>
                    </a:p>
                  </a:txBody>
                  <a:tcPr/>
                </a:tc>
                <a:tc>
                  <a:txBody>
                    <a:bodyPr/>
                    <a:lstStyle/>
                    <a:p>
                      <a:r>
                        <a:rPr lang="en-US" dirty="0" err="1"/>
                        <a:t>uint</a:t>
                      </a:r>
                      <a:endParaRPr lang="en-US" dirty="0"/>
                    </a:p>
                  </a:txBody>
                  <a:tcPr/>
                </a:tc>
                <a:tc>
                  <a:txBody>
                    <a:bodyPr/>
                    <a:lstStyle/>
                    <a:p>
                      <a:r>
                        <a:rPr lang="en-US" dirty="0"/>
                        <a:t>64</a:t>
                      </a:r>
                    </a:p>
                  </a:txBody>
                  <a:tcPr/>
                </a:tc>
                <a:extLst>
                  <a:ext uri="{0D108BD9-81ED-4DB2-BD59-A6C34878D82A}">
                    <a16:rowId xmlns:a16="http://schemas.microsoft.com/office/drawing/2014/main" val="2016129389"/>
                  </a:ext>
                </a:extLst>
              </a:tr>
              <a:tr h="370840">
                <a:tc>
                  <a:txBody>
                    <a:bodyPr/>
                    <a:lstStyle/>
                    <a:p>
                      <a:r>
                        <a:rPr lang="en-US" dirty="0"/>
                        <a:t>Last address</a:t>
                      </a:r>
                    </a:p>
                  </a:txBody>
                  <a:tcPr/>
                </a:tc>
                <a:tc>
                  <a:txBody>
                    <a:bodyPr/>
                    <a:lstStyle/>
                    <a:p>
                      <a:r>
                        <a:rPr lang="en-US" dirty="0" err="1"/>
                        <a:t>uint</a:t>
                      </a:r>
                      <a:endParaRPr lang="en-US" dirty="0"/>
                    </a:p>
                  </a:txBody>
                  <a:tcPr/>
                </a:tc>
                <a:tc>
                  <a:txBody>
                    <a:bodyPr/>
                    <a:lstStyle/>
                    <a:p>
                      <a:r>
                        <a:rPr lang="en-US" dirty="0"/>
                        <a:t>64</a:t>
                      </a:r>
                    </a:p>
                  </a:txBody>
                  <a:tcPr/>
                </a:tc>
                <a:extLst>
                  <a:ext uri="{0D108BD9-81ED-4DB2-BD59-A6C34878D82A}">
                    <a16:rowId xmlns:a16="http://schemas.microsoft.com/office/drawing/2014/main" val="1232185274"/>
                  </a:ext>
                </a:extLst>
              </a:tr>
              <a:tr h="370840">
                <a:tc>
                  <a:txBody>
                    <a:bodyPr/>
                    <a:lstStyle/>
                    <a:p>
                      <a:r>
                        <a:rPr lang="en-US" dirty="0"/>
                        <a:t>delta</a:t>
                      </a:r>
                    </a:p>
                  </a:txBody>
                  <a:tcPr/>
                </a:tc>
                <a:tc>
                  <a:txBody>
                    <a:bodyPr/>
                    <a:lstStyle/>
                    <a:p>
                      <a:r>
                        <a:rPr lang="en-US" dirty="0"/>
                        <a:t>int</a:t>
                      </a:r>
                    </a:p>
                  </a:txBody>
                  <a:tcPr/>
                </a:tc>
                <a:tc>
                  <a:txBody>
                    <a:bodyPr/>
                    <a:lstStyle/>
                    <a:p>
                      <a:r>
                        <a:rPr lang="en-US" dirty="0"/>
                        <a:t>16</a:t>
                      </a:r>
                    </a:p>
                  </a:txBody>
                  <a:tcPr/>
                </a:tc>
                <a:extLst>
                  <a:ext uri="{0D108BD9-81ED-4DB2-BD59-A6C34878D82A}">
                    <a16:rowId xmlns:a16="http://schemas.microsoft.com/office/drawing/2014/main" val="1599880364"/>
                  </a:ext>
                </a:extLst>
              </a:tr>
            </a:tbl>
          </a:graphicData>
        </a:graphic>
      </p:graphicFrame>
    </p:spTree>
    <p:extLst>
      <p:ext uri="{BB962C8B-B14F-4D97-AF65-F5344CB8AC3E}">
        <p14:creationId xmlns:p14="http://schemas.microsoft.com/office/powerpoint/2010/main" val="163419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DE9F5-6098-4351-97EC-9A1841D037B3}"/>
              </a:ext>
            </a:extLst>
          </p:cNvPr>
          <p:cNvSpPr txBox="1"/>
          <p:nvPr/>
        </p:nvSpPr>
        <p:spPr>
          <a:xfrm>
            <a:off x="985520" y="375920"/>
            <a:ext cx="947928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DELTA CORRELATING TABLE</a:t>
            </a:r>
          </a:p>
        </p:txBody>
      </p:sp>
      <p:graphicFrame>
        <p:nvGraphicFramePr>
          <p:cNvPr id="3" name="Table 2">
            <a:extLst>
              <a:ext uri="{FF2B5EF4-FFF2-40B4-BE49-F238E27FC236}">
                <a16:creationId xmlns:a16="http://schemas.microsoft.com/office/drawing/2014/main" id="{C91D76E6-4077-4089-8E52-F9C36589E878}"/>
              </a:ext>
            </a:extLst>
          </p:cNvPr>
          <p:cNvGraphicFramePr>
            <a:graphicFrameLocks noGrp="1"/>
          </p:cNvGraphicFramePr>
          <p:nvPr>
            <p:extLst>
              <p:ext uri="{D42A27DB-BD31-4B8C-83A1-F6EECF244321}">
                <p14:modId xmlns:p14="http://schemas.microsoft.com/office/powerpoint/2010/main" val="3446513706"/>
              </p:ext>
            </p:extLst>
          </p:nvPr>
        </p:nvGraphicFramePr>
        <p:xfrm>
          <a:off x="985520" y="1228512"/>
          <a:ext cx="9997440" cy="844128"/>
        </p:xfrm>
        <a:graphic>
          <a:graphicData uri="http://schemas.openxmlformats.org/drawingml/2006/table">
            <a:tbl>
              <a:tblPr firstRow="1" bandRow="1">
                <a:tableStyleId>{5C22544A-7EE6-4342-B048-85BDC9FD1C3A}</a:tableStyleId>
              </a:tblPr>
              <a:tblGrid>
                <a:gridCol w="2499360">
                  <a:extLst>
                    <a:ext uri="{9D8B030D-6E8A-4147-A177-3AD203B41FA5}">
                      <a16:colId xmlns:a16="http://schemas.microsoft.com/office/drawing/2014/main" val="3167488893"/>
                    </a:ext>
                  </a:extLst>
                </a:gridCol>
                <a:gridCol w="2499360">
                  <a:extLst>
                    <a:ext uri="{9D8B030D-6E8A-4147-A177-3AD203B41FA5}">
                      <a16:colId xmlns:a16="http://schemas.microsoft.com/office/drawing/2014/main" val="408266455"/>
                    </a:ext>
                  </a:extLst>
                </a:gridCol>
                <a:gridCol w="2499360">
                  <a:extLst>
                    <a:ext uri="{9D8B030D-6E8A-4147-A177-3AD203B41FA5}">
                      <a16:colId xmlns:a16="http://schemas.microsoft.com/office/drawing/2014/main" val="3153614828"/>
                    </a:ext>
                  </a:extLst>
                </a:gridCol>
                <a:gridCol w="2499360">
                  <a:extLst>
                    <a:ext uri="{9D8B030D-6E8A-4147-A177-3AD203B41FA5}">
                      <a16:colId xmlns:a16="http://schemas.microsoft.com/office/drawing/2014/main" val="1407127293"/>
                    </a:ext>
                  </a:extLst>
                </a:gridCol>
              </a:tblGrid>
              <a:tr h="844128">
                <a:tc>
                  <a:txBody>
                    <a:bodyPr/>
                    <a:lstStyle/>
                    <a:p>
                      <a:r>
                        <a:rPr lang="en-US" sz="2400" dirty="0"/>
                        <a:t>Program counter</a:t>
                      </a:r>
                    </a:p>
                  </a:txBody>
                  <a:tcPr/>
                </a:tc>
                <a:tc>
                  <a:txBody>
                    <a:bodyPr/>
                    <a:lstStyle/>
                    <a:p>
                      <a:r>
                        <a:rPr lang="en-US" sz="2400" dirty="0"/>
                        <a:t>Last address</a:t>
                      </a:r>
                    </a:p>
                  </a:txBody>
                  <a:tcPr/>
                </a:tc>
                <a:tc>
                  <a:txBody>
                    <a:bodyPr/>
                    <a:lstStyle/>
                    <a:p>
                      <a:r>
                        <a:rPr lang="en-US" sz="2400" dirty="0"/>
                        <a:t>Last prefetch</a:t>
                      </a:r>
                    </a:p>
                  </a:txBody>
                  <a:tcPr/>
                </a:tc>
                <a:tc>
                  <a:txBody>
                    <a:bodyPr/>
                    <a:lstStyle/>
                    <a:p>
                      <a:r>
                        <a:rPr lang="en-US" sz="2400" dirty="0"/>
                        <a:t>Delta1….n</a:t>
                      </a:r>
                    </a:p>
                  </a:txBody>
                  <a:tcPr/>
                </a:tc>
                <a:extLst>
                  <a:ext uri="{0D108BD9-81ED-4DB2-BD59-A6C34878D82A}">
                    <a16:rowId xmlns:a16="http://schemas.microsoft.com/office/drawing/2014/main" val="3464162566"/>
                  </a:ext>
                </a:extLst>
              </a:tr>
            </a:tbl>
          </a:graphicData>
        </a:graphic>
      </p:graphicFrame>
      <p:sp>
        <p:nvSpPr>
          <p:cNvPr id="4" name="TextBox 3">
            <a:extLst>
              <a:ext uri="{FF2B5EF4-FFF2-40B4-BE49-F238E27FC236}">
                <a16:creationId xmlns:a16="http://schemas.microsoft.com/office/drawing/2014/main" id="{F17BBA0E-0F13-423E-A2D8-740AE858F815}"/>
              </a:ext>
            </a:extLst>
          </p:cNvPr>
          <p:cNvSpPr txBox="1"/>
          <p:nvPr/>
        </p:nvSpPr>
        <p:spPr>
          <a:xfrm>
            <a:off x="772160" y="2702560"/>
            <a:ext cx="105359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Inspired by RPT and PC/DC prefetching schemes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Same as the RPT in addition it has last prefetch too.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Entry consists of a circular buffer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Stores n delta values for correlation.</a:t>
            </a:r>
          </a:p>
        </p:txBody>
      </p:sp>
    </p:spTree>
    <p:extLst>
      <p:ext uri="{BB962C8B-B14F-4D97-AF65-F5344CB8AC3E}">
        <p14:creationId xmlns:p14="http://schemas.microsoft.com/office/powerpoint/2010/main" val="351214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E82A6-0A16-4BDC-AC70-6BBFBC31FDDB}"/>
              </a:ext>
            </a:extLst>
          </p:cNvPr>
          <p:cNvSpPr txBox="1"/>
          <p:nvPr/>
        </p:nvSpPr>
        <p:spPr>
          <a:xfrm>
            <a:off x="609600" y="406400"/>
            <a:ext cx="111252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t> Program counter checks for the corresponding entry in the table.</a:t>
            </a:r>
          </a:p>
          <a:p>
            <a:endParaRPr lang="en-US" sz="2400" dirty="0"/>
          </a:p>
          <a:p>
            <a:pPr marL="342900" indent="-342900">
              <a:buFont typeface="Arial" panose="020B0604020202020204" pitchFamily="34" charset="0"/>
              <a:buChar char="•"/>
            </a:pPr>
            <a:r>
              <a:rPr lang="en-US" sz="2400" dirty="0"/>
              <a:t>Entry not found </a:t>
            </a:r>
          </a:p>
          <a:p>
            <a:endParaRPr lang="en-US" sz="2400" dirty="0"/>
          </a:p>
          <a:p>
            <a:r>
              <a:rPr lang="en-US" sz="2400" dirty="0"/>
              <a:t>         -new entry is created indexing to the current PC </a:t>
            </a:r>
          </a:p>
          <a:p>
            <a:r>
              <a:rPr lang="en-US" sz="2400" dirty="0"/>
              <a:t>         -Last address is set to the current cache line miss address </a:t>
            </a:r>
          </a:p>
          <a:p>
            <a:r>
              <a:rPr lang="en-US" sz="2400" dirty="0"/>
              <a:t>         - delta between the current and the last address is calculated .</a:t>
            </a:r>
          </a:p>
          <a:p>
            <a:endParaRPr lang="en-US" sz="2400" dirty="0"/>
          </a:p>
          <a:p>
            <a:pPr marL="342900" indent="-342900">
              <a:buFont typeface="Arial" panose="020B0604020202020204" pitchFamily="34" charset="0"/>
              <a:buChar char="•"/>
            </a:pPr>
            <a:r>
              <a:rPr lang="en-US" sz="2400" dirty="0"/>
              <a:t> If new delta = 0 then ignore </a:t>
            </a:r>
          </a:p>
          <a:p>
            <a:r>
              <a:rPr lang="en-US" sz="2400" dirty="0"/>
              <a:t>                 new delta  not equal =0 circular buffer gets updated.</a:t>
            </a:r>
          </a:p>
          <a:p>
            <a:endParaRPr lang="en-US" sz="2400" dirty="0"/>
          </a:p>
          <a:p>
            <a:pPr marL="342900" indent="-342900">
              <a:buFont typeface="Arial" panose="020B0604020202020204" pitchFamily="34" charset="0"/>
              <a:buChar char="•"/>
            </a:pPr>
            <a:r>
              <a:rPr lang="en-US" sz="2400" dirty="0"/>
              <a:t> Delta correlating begins after entry is updated  </a:t>
            </a:r>
          </a:p>
          <a:p>
            <a:r>
              <a:rPr lang="en-US" sz="2400" dirty="0"/>
              <a:t>                       - Backward matching is done to find a striding pattern .</a:t>
            </a:r>
          </a:p>
          <a:p>
            <a:endParaRPr lang="en-US" sz="2400" dirty="0"/>
          </a:p>
          <a:p>
            <a:pPr marL="342900" indent="-342900">
              <a:buFont typeface="Arial" panose="020B0604020202020204" pitchFamily="34" charset="0"/>
              <a:buChar char="•"/>
            </a:pPr>
            <a:r>
              <a:rPr lang="en-US" sz="2400" dirty="0"/>
              <a:t>  Most recent deltas are compared to find a match .</a:t>
            </a:r>
          </a:p>
          <a:p>
            <a:endParaRPr lang="en-US" sz="2400" dirty="0"/>
          </a:p>
          <a:p>
            <a:r>
              <a:rPr lang="en-US" sz="2400" dirty="0"/>
              <a:t>                   </a:t>
            </a:r>
          </a:p>
        </p:txBody>
      </p:sp>
    </p:spTree>
    <p:extLst>
      <p:ext uri="{BB962C8B-B14F-4D97-AF65-F5344CB8AC3E}">
        <p14:creationId xmlns:p14="http://schemas.microsoft.com/office/powerpoint/2010/main" val="1522512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7A624E-7CA7-4A40-B3AC-C89875AEEE1E}"/>
              </a:ext>
            </a:extLst>
          </p:cNvPr>
          <p:cNvSpPr txBox="1"/>
          <p:nvPr/>
        </p:nvSpPr>
        <p:spPr>
          <a:xfrm>
            <a:off x="629920" y="802640"/>
            <a:ext cx="97536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Do the following steps .</a:t>
            </a:r>
          </a:p>
          <a:p>
            <a:endParaRPr lang="en-US" sz="2400" dirty="0"/>
          </a:p>
          <a:p>
            <a:pPr marL="342900" indent="-342900">
              <a:buFont typeface="Arial" panose="020B0604020202020204" pitchFamily="34" charset="0"/>
              <a:buChar char="•"/>
            </a:pPr>
            <a:r>
              <a:rPr lang="en-US" sz="2400" dirty="0"/>
              <a:t> After adding  deltas to the prefetching candidates buffer the candidate buffers are compared with </a:t>
            </a:r>
          </a:p>
          <a:p>
            <a:endParaRPr lang="en-US" sz="2400" dirty="0"/>
          </a:p>
          <a:p>
            <a:pPr marL="342900" indent="-342900">
              <a:buFont typeface="Wingdings" panose="05000000000000000000" pitchFamily="2" charset="2"/>
              <a:buChar char="q"/>
            </a:pPr>
            <a:r>
              <a:rPr lang="en-US" sz="2400" dirty="0"/>
              <a:t>           content of the cache </a:t>
            </a:r>
          </a:p>
          <a:p>
            <a:pPr marL="342900" indent="-342900">
              <a:buFont typeface="Wingdings" panose="05000000000000000000" pitchFamily="2" charset="2"/>
              <a:buChar char="q"/>
            </a:pPr>
            <a:r>
              <a:rPr lang="en-US" sz="2400" dirty="0"/>
              <a:t>           Miss status holding registers </a:t>
            </a:r>
          </a:p>
          <a:p>
            <a:pPr marL="342900" indent="-342900">
              <a:buFont typeface="Wingdings" panose="05000000000000000000" pitchFamily="2" charset="2"/>
              <a:buChar char="q"/>
            </a:pPr>
            <a:r>
              <a:rPr lang="en-US" sz="2400" dirty="0"/>
              <a:t>            pending buffer which holds the prefetching requests which are not finished.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Candidate is removed from the buffer if the address of the candidate match with an address in any of these locations.</a:t>
            </a:r>
          </a:p>
        </p:txBody>
      </p:sp>
    </p:spTree>
    <p:extLst>
      <p:ext uri="{BB962C8B-B14F-4D97-AF65-F5344CB8AC3E}">
        <p14:creationId xmlns:p14="http://schemas.microsoft.com/office/powerpoint/2010/main" val="1240626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DED0163-06BE-4998-974B-3F15C38E6950}"/>
              </a:ext>
            </a:extLst>
          </p:cNvPr>
          <p:cNvGraphicFramePr>
            <a:graphicFrameLocks noGrp="1"/>
          </p:cNvGraphicFramePr>
          <p:nvPr>
            <p:extLst>
              <p:ext uri="{D42A27DB-BD31-4B8C-83A1-F6EECF244321}">
                <p14:modId xmlns:p14="http://schemas.microsoft.com/office/powerpoint/2010/main" val="1883633651"/>
              </p:ext>
            </p:extLst>
          </p:nvPr>
        </p:nvGraphicFramePr>
        <p:xfrm>
          <a:off x="1463040" y="558800"/>
          <a:ext cx="8127999" cy="220472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23117810"/>
                    </a:ext>
                  </a:extLst>
                </a:gridCol>
                <a:gridCol w="2709333">
                  <a:extLst>
                    <a:ext uri="{9D8B030D-6E8A-4147-A177-3AD203B41FA5}">
                      <a16:colId xmlns:a16="http://schemas.microsoft.com/office/drawing/2014/main" val="2065122738"/>
                    </a:ext>
                  </a:extLst>
                </a:gridCol>
                <a:gridCol w="2709333">
                  <a:extLst>
                    <a:ext uri="{9D8B030D-6E8A-4147-A177-3AD203B41FA5}">
                      <a16:colId xmlns:a16="http://schemas.microsoft.com/office/drawing/2014/main" val="3360529270"/>
                    </a:ext>
                  </a:extLst>
                </a:gridCol>
              </a:tblGrid>
              <a:tr h="504613">
                <a:tc>
                  <a:txBody>
                    <a:bodyPr/>
                    <a:lstStyle/>
                    <a:p>
                      <a:r>
                        <a:rPr lang="en-US" dirty="0"/>
                        <a:t>Name</a:t>
                      </a:r>
                    </a:p>
                  </a:txBody>
                  <a:tcPr/>
                </a:tc>
                <a:tc>
                  <a:txBody>
                    <a:bodyPr/>
                    <a:lstStyle/>
                    <a:p>
                      <a:r>
                        <a:rPr lang="en-US" dirty="0"/>
                        <a:t>type</a:t>
                      </a:r>
                    </a:p>
                  </a:txBody>
                  <a:tcPr/>
                </a:tc>
                <a:tc>
                  <a:txBody>
                    <a:bodyPr/>
                    <a:lstStyle/>
                    <a:p>
                      <a:r>
                        <a:rPr lang="en-US" dirty="0"/>
                        <a:t>No of bits </a:t>
                      </a:r>
                    </a:p>
                  </a:txBody>
                  <a:tcPr/>
                </a:tc>
                <a:extLst>
                  <a:ext uri="{0D108BD9-81ED-4DB2-BD59-A6C34878D82A}">
                    <a16:rowId xmlns:a16="http://schemas.microsoft.com/office/drawing/2014/main" val="3985126521"/>
                  </a:ext>
                </a:extLst>
              </a:tr>
              <a:tr h="425027">
                <a:tc>
                  <a:txBody>
                    <a:bodyPr/>
                    <a:lstStyle/>
                    <a:p>
                      <a:r>
                        <a:rPr lang="en-US" dirty="0"/>
                        <a:t>PC</a:t>
                      </a:r>
                    </a:p>
                  </a:txBody>
                  <a:tcPr/>
                </a:tc>
                <a:tc>
                  <a:txBody>
                    <a:bodyPr/>
                    <a:lstStyle/>
                    <a:p>
                      <a:r>
                        <a:rPr lang="en-US" dirty="0" err="1"/>
                        <a:t>uint</a:t>
                      </a:r>
                      <a:endParaRPr lang="en-US" dirty="0"/>
                    </a:p>
                  </a:txBody>
                  <a:tcPr/>
                </a:tc>
                <a:tc>
                  <a:txBody>
                    <a:bodyPr/>
                    <a:lstStyle/>
                    <a:p>
                      <a:r>
                        <a:rPr lang="en-US" dirty="0"/>
                        <a:t>64</a:t>
                      </a:r>
                    </a:p>
                  </a:txBody>
                  <a:tcPr/>
                </a:tc>
                <a:extLst>
                  <a:ext uri="{0D108BD9-81ED-4DB2-BD59-A6C34878D82A}">
                    <a16:rowId xmlns:a16="http://schemas.microsoft.com/office/drawing/2014/main" val="2672200755"/>
                  </a:ext>
                </a:extLst>
              </a:tr>
              <a:tr h="425027">
                <a:tc>
                  <a:txBody>
                    <a:bodyPr/>
                    <a:lstStyle/>
                    <a:p>
                      <a:r>
                        <a:rPr lang="en-US" dirty="0"/>
                        <a:t>Last address</a:t>
                      </a:r>
                    </a:p>
                  </a:txBody>
                  <a:tcPr/>
                </a:tc>
                <a:tc>
                  <a:txBody>
                    <a:bodyPr/>
                    <a:lstStyle/>
                    <a:p>
                      <a:r>
                        <a:rPr lang="en-US" dirty="0" err="1"/>
                        <a:t>uint</a:t>
                      </a:r>
                      <a:endParaRPr lang="en-US" dirty="0"/>
                    </a:p>
                  </a:txBody>
                  <a:tcPr/>
                </a:tc>
                <a:tc>
                  <a:txBody>
                    <a:bodyPr/>
                    <a:lstStyle/>
                    <a:p>
                      <a:r>
                        <a:rPr lang="en-US" dirty="0"/>
                        <a:t>64</a:t>
                      </a:r>
                    </a:p>
                  </a:txBody>
                  <a:tcPr/>
                </a:tc>
                <a:extLst>
                  <a:ext uri="{0D108BD9-81ED-4DB2-BD59-A6C34878D82A}">
                    <a16:rowId xmlns:a16="http://schemas.microsoft.com/office/drawing/2014/main" val="135025684"/>
                  </a:ext>
                </a:extLst>
              </a:tr>
              <a:tr h="425027">
                <a:tc>
                  <a:txBody>
                    <a:bodyPr/>
                    <a:lstStyle/>
                    <a:p>
                      <a:r>
                        <a:rPr lang="en-US" dirty="0"/>
                        <a:t>Last prefetch </a:t>
                      </a:r>
                    </a:p>
                  </a:txBody>
                  <a:tcPr/>
                </a:tc>
                <a:tc>
                  <a:txBody>
                    <a:bodyPr/>
                    <a:lstStyle/>
                    <a:p>
                      <a:r>
                        <a:rPr lang="en-US" dirty="0" err="1"/>
                        <a:t>uint</a:t>
                      </a:r>
                      <a:endParaRPr lang="en-US" dirty="0"/>
                    </a:p>
                  </a:txBody>
                  <a:tcPr/>
                </a:tc>
                <a:tc>
                  <a:txBody>
                    <a:bodyPr/>
                    <a:lstStyle/>
                    <a:p>
                      <a:r>
                        <a:rPr lang="en-US" dirty="0"/>
                        <a:t>64</a:t>
                      </a:r>
                    </a:p>
                  </a:txBody>
                  <a:tcPr/>
                </a:tc>
                <a:extLst>
                  <a:ext uri="{0D108BD9-81ED-4DB2-BD59-A6C34878D82A}">
                    <a16:rowId xmlns:a16="http://schemas.microsoft.com/office/drawing/2014/main" val="3263541006"/>
                  </a:ext>
                </a:extLst>
              </a:tr>
              <a:tr h="425027">
                <a:tc>
                  <a:txBody>
                    <a:bodyPr/>
                    <a:lstStyle/>
                    <a:p>
                      <a:r>
                        <a:rPr lang="en-US" dirty="0"/>
                        <a:t>Delta buffer </a:t>
                      </a:r>
                    </a:p>
                  </a:txBody>
                  <a:tcPr/>
                </a:tc>
                <a:tc>
                  <a:txBody>
                    <a:bodyPr/>
                    <a:lstStyle/>
                    <a:p>
                      <a:r>
                        <a:rPr lang="en-US" dirty="0"/>
                        <a:t>unit</a:t>
                      </a:r>
                    </a:p>
                  </a:txBody>
                  <a:tcPr/>
                </a:tc>
                <a:tc>
                  <a:txBody>
                    <a:bodyPr/>
                    <a:lstStyle/>
                    <a:p>
                      <a:r>
                        <a:rPr lang="en-US" dirty="0"/>
                        <a:t>64*n</a:t>
                      </a:r>
                    </a:p>
                  </a:txBody>
                  <a:tcPr/>
                </a:tc>
                <a:extLst>
                  <a:ext uri="{0D108BD9-81ED-4DB2-BD59-A6C34878D82A}">
                    <a16:rowId xmlns:a16="http://schemas.microsoft.com/office/drawing/2014/main" val="2863499383"/>
                  </a:ext>
                </a:extLst>
              </a:tr>
            </a:tbl>
          </a:graphicData>
        </a:graphic>
      </p:graphicFrame>
      <p:sp>
        <p:nvSpPr>
          <p:cNvPr id="3" name="TextBox 2">
            <a:extLst>
              <a:ext uri="{FF2B5EF4-FFF2-40B4-BE49-F238E27FC236}">
                <a16:creationId xmlns:a16="http://schemas.microsoft.com/office/drawing/2014/main" id="{FF4F3135-44A9-4DAA-8A11-E81E0AF88F81}"/>
              </a:ext>
            </a:extLst>
          </p:cNvPr>
          <p:cNvSpPr txBox="1"/>
          <p:nvPr/>
        </p:nvSpPr>
        <p:spPr>
          <a:xfrm>
            <a:off x="680720" y="3169920"/>
            <a:ext cx="10342880" cy="323165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delta buffer follows the FIFO buffer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total size of the bits is 576 bits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DCPT needs 4 times more storage than RPT </a:t>
            </a:r>
          </a:p>
          <a:p>
            <a:r>
              <a:rPr lang="en-US" sz="2400" dirty="0"/>
              <a:t>             -DCPT holds a sequence of deltas for each entry .</a:t>
            </a:r>
          </a:p>
          <a:p>
            <a:r>
              <a:rPr lang="en-US" sz="2400" dirty="0"/>
              <a:t>             -RPT stores only the last calculate deltas.</a:t>
            </a:r>
          </a:p>
          <a:p>
            <a:endParaRPr lang="en-US" dirty="0"/>
          </a:p>
          <a:p>
            <a:endParaRPr lang="en-US" dirty="0"/>
          </a:p>
        </p:txBody>
      </p:sp>
    </p:spTree>
    <p:extLst>
      <p:ext uri="{BB962C8B-B14F-4D97-AF65-F5344CB8AC3E}">
        <p14:creationId xmlns:p14="http://schemas.microsoft.com/office/powerpoint/2010/main" val="3050627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3AD2-350B-4760-A3CB-57448A1BC12E}"/>
              </a:ext>
            </a:extLst>
          </p:cNvPr>
          <p:cNvSpPr>
            <a:spLocks noGrp="1"/>
          </p:cNvSpPr>
          <p:nvPr>
            <p:ph type="title"/>
          </p:nvPr>
        </p:nvSpPr>
        <p:spPr/>
        <p:txBody>
          <a:bodyPr/>
          <a:lstStyle/>
          <a:p>
            <a:r>
              <a:rPr lang="en-US" dirty="0"/>
              <a:t>Prefetching using Markov Predictors</a:t>
            </a:r>
          </a:p>
        </p:txBody>
      </p:sp>
    </p:spTree>
    <p:extLst>
      <p:ext uri="{BB962C8B-B14F-4D97-AF65-F5344CB8AC3E}">
        <p14:creationId xmlns:p14="http://schemas.microsoft.com/office/powerpoint/2010/main" val="467356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29A7-6485-42F8-9D9C-D6C6D5909881}"/>
              </a:ext>
            </a:extLst>
          </p:cNvPr>
          <p:cNvSpPr>
            <a:spLocks noGrp="1"/>
          </p:cNvSpPr>
          <p:nvPr>
            <p:ph type="title"/>
          </p:nvPr>
        </p:nvSpPr>
        <p:spPr>
          <a:xfrm>
            <a:off x="838200" y="365126"/>
            <a:ext cx="10515600" cy="1030538"/>
          </a:xfrm>
        </p:spPr>
        <p:txBody>
          <a:bodyPr>
            <a:normAutofit/>
          </a:bodyPr>
          <a:lstStyle/>
          <a:p>
            <a:pPr algn="ctr"/>
            <a:r>
              <a:rPr lang="en-US" dirty="0"/>
              <a:t> A little Background on Markov Chain</a:t>
            </a:r>
          </a:p>
        </p:txBody>
      </p:sp>
      <p:sp>
        <p:nvSpPr>
          <p:cNvPr id="3" name="Content Placeholder 2">
            <a:extLst>
              <a:ext uri="{FF2B5EF4-FFF2-40B4-BE49-F238E27FC236}">
                <a16:creationId xmlns:a16="http://schemas.microsoft.com/office/drawing/2014/main" id="{4FDE811E-2B28-4A86-8292-13897E3F6FD3}"/>
              </a:ext>
            </a:extLst>
          </p:cNvPr>
          <p:cNvSpPr>
            <a:spLocks noGrp="1"/>
          </p:cNvSpPr>
          <p:nvPr>
            <p:ph idx="1"/>
          </p:nvPr>
        </p:nvSpPr>
        <p:spPr>
          <a:xfrm>
            <a:off x="838200" y="2081463"/>
            <a:ext cx="10515600" cy="4095500"/>
          </a:xfrm>
        </p:spPr>
        <p:txBody>
          <a:bodyPr/>
          <a:lstStyle/>
          <a:p>
            <a:pPr marL="0" indent="0">
              <a:buNone/>
            </a:pPr>
            <a:r>
              <a:rPr lang="en-US" dirty="0"/>
              <a:t>A sequence of trials of an experiment is a Markov chain if: </a:t>
            </a:r>
          </a:p>
          <a:p>
            <a:pPr marL="0" indent="0">
              <a:buNone/>
            </a:pPr>
            <a:endParaRPr lang="en-US" dirty="0"/>
          </a:p>
          <a:p>
            <a:pPr marL="0" indent="0">
              <a:buNone/>
            </a:pPr>
            <a:r>
              <a:rPr lang="en-US" dirty="0"/>
              <a:t>1. the outcome of each experiment is one of a set of discrete states;</a:t>
            </a:r>
          </a:p>
          <a:p>
            <a:pPr marL="0" indent="0">
              <a:buNone/>
            </a:pPr>
            <a:r>
              <a:rPr lang="en-US" dirty="0"/>
              <a:t>2. the outcome of an experiment depends only on the present state, and not on any past states.</a:t>
            </a:r>
          </a:p>
          <a:p>
            <a:pPr marL="0" indent="0">
              <a:buNone/>
            </a:pPr>
            <a:endParaRPr lang="en-US" dirty="0"/>
          </a:p>
        </p:txBody>
      </p:sp>
    </p:spTree>
    <p:extLst>
      <p:ext uri="{BB962C8B-B14F-4D97-AF65-F5344CB8AC3E}">
        <p14:creationId xmlns:p14="http://schemas.microsoft.com/office/powerpoint/2010/main" val="3053386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1113" y="78135"/>
            <a:ext cx="10760583" cy="6025229"/>
          </a:xfrm>
          <a:prstGeom prst="rect">
            <a:avLst/>
          </a:prstGeom>
        </p:spPr>
      </p:pic>
      <p:sp>
        <p:nvSpPr>
          <p:cNvPr id="4" name="Rectangle 3"/>
          <p:cNvSpPr/>
          <p:nvPr/>
        </p:nvSpPr>
        <p:spPr>
          <a:xfrm>
            <a:off x="921113" y="6103364"/>
            <a:ext cx="9056968"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http://www.bcfoltz.com/blog/mathematics/finite-math-introduction-to-markov-chains</a:t>
            </a:r>
          </a:p>
        </p:txBody>
      </p:sp>
    </p:spTree>
    <p:extLst>
      <p:ext uri="{BB962C8B-B14F-4D97-AF65-F5344CB8AC3E}">
        <p14:creationId xmlns:p14="http://schemas.microsoft.com/office/powerpoint/2010/main" val="3898728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700" y="771520"/>
            <a:ext cx="8928100" cy="15081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Transition Matrix : </a:t>
            </a:r>
            <a:r>
              <a:rPr kumimoji="0" lang="en-US" sz="2800" b="0" i="0" u="none" strike="noStrike" kern="1200" cap="none" spc="0" normalizeH="0" baseline="0" noProof="0" dirty="0">
                <a:ln>
                  <a:noFill/>
                </a:ln>
                <a:solidFill>
                  <a:prstClr val="black"/>
                </a:solidFill>
                <a:effectLst/>
                <a:uLnTx/>
                <a:uFillTx/>
                <a:latin typeface="Calibri"/>
                <a:ea typeface="+mn-ea"/>
                <a:cs typeface="+mn-cs"/>
              </a:rPr>
              <a:t>contains all the conditional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probabilities of the Markov chain</a:t>
            </a:r>
            <a:endParaRPr kumimoji="0" lang="en-US" sz="2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4" name="Picture 3"/>
          <p:cNvPicPr>
            <a:picLocks noChangeAspect="1"/>
          </p:cNvPicPr>
          <p:nvPr/>
        </p:nvPicPr>
        <p:blipFill>
          <a:blip r:embed="rId2"/>
          <a:stretch>
            <a:fillRect/>
          </a:stretch>
        </p:blipFill>
        <p:spPr>
          <a:xfrm>
            <a:off x="1833009" y="1720850"/>
            <a:ext cx="9984341" cy="2529444"/>
          </a:xfrm>
          <a:prstGeom prst="rect">
            <a:avLst/>
          </a:prstGeom>
        </p:spPr>
      </p:pic>
      <p:sp>
        <p:nvSpPr>
          <p:cNvPr id="5" name="Rectangle 4"/>
          <p:cNvSpPr/>
          <p:nvPr/>
        </p:nvSpPr>
        <p:spPr>
          <a:xfrm>
            <a:off x="469900" y="4876458"/>
            <a:ext cx="921385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Where </a:t>
            </a:r>
            <a:r>
              <a:rPr kumimoji="0" lang="en-US"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Pij</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is the conditional probability of being in state Si at step n+1 given that the process was in state </a:t>
            </a:r>
            <a:r>
              <a:rPr kumimoji="0" lang="en-US"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Sj</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step n.</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2427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008358" y="1198765"/>
            <a:ext cx="4343400" cy="2476500"/>
          </a:xfrm>
          <a:prstGeom prst="rect">
            <a:avLst/>
          </a:prstGeom>
        </p:spPr>
      </p:pic>
      <p:pic>
        <p:nvPicPr>
          <p:cNvPr id="6" name="Picture 5"/>
          <p:cNvPicPr>
            <a:picLocks noChangeAspect="1"/>
          </p:cNvPicPr>
          <p:nvPr/>
        </p:nvPicPr>
        <p:blipFill>
          <a:blip r:embed="rId3"/>
          <a:stretch>
            <a:fillRect/>
          </a:stretch>
        </p:blipFill>
        <p:spPr>
          <a:xfrm>
            <a:off x="3180058" y="3568554"/>
            <a:ext cx="4654125" cy="3255197"/>
          </a:xfrm>
          <a:prstGeom prst="rect">
            <a:avLst/>
          </a:prstGeom>
        </p:spPr>
      </p:pic>
      <p:pic>
        <p:nvPicPr>
          <p:cNvPr id="7" name="Picture 6"/>
          <p:cNvPicPr>
            <a:picLocks noChangeAspect="1"/>
          </p:cNvPicPr>
          <p:nvPr/>
        </p:nvPicPr>
        <p:blipFill>
          <a:blip r:embed="rId4"/>
          <a:stretch>
            <a:fillRect/>
          </a:stretch>
        </p:blipFill>
        <p:spPr>
          <a:xfrm>
            <a:off x="6040780" y="1168254"/>
            <a:ext cx="5553075" cy="2400300"/>
          </a:xfrm>
          <a:prstGeom prst="rect">
            <a:avLst/>
          </a:prstGeom>
        </p:spPr>
      </p:pic>
      <p:sp>
        <p:nvSpPr>
          <p:cNvPr id="3" name="Rectangle 2"/>
          <p:cNvSpPr/>
          <p:nvPr/>
        </p:nvSpPr>
        <p:spPr>
          <a:xfrm>
            <a:off x="534477" y="6454419"/>
            <a:ext cx="458632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http://www.math.bas.bg/~jeni/markov123.pdf</a:t>
            </a:r>
          </a:p>
        </p:txBody>
      </p:sp>
    </p:spTree>
    <p:extLst>
      <p:ext uri="{BB962C8B-B14F-4D97-AF65-F5344CB8AC3E}">
        <p14:creationId xmlns:p14="http://schemas.microsoft.com/office/powerpoint/2010/main" val="11230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085A-5393-437D-ABFB-970621AA3E69}"/>
              </a:ext>
            </a:extLst>
          </p:cNvPr>
          <p:cNvSpPr>
            <a:spLocks noGrp="1"/>
          </p:cNvSpPr>
          <p:nvPr>
            <p:ph type="title"/>
          </p:nvPr>
        </p:nvSpPr>
        <p:spPr>
          <a:xfrm>
            <a:off x="838200" y="233082"/>
            <a:ext cx="10515600" cy="609600"/>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EB92E52-E399-45DC-8F08-EE774C0C1DF6}"/>
              </a:ext>
            </a:extLst>
          </p:cNvPr>
          <p:cNvSpPr>
            <a:spLocks noGrp="1"/>
          </p:cNvSpPr>
          <p:nvPr>
            <p:ph idx="1"/>
          </p:nvPr>
        </p:nvSpPr>
        <p:spPr>
          <a:xfrm>
            <a:off x="838200" y="811306"/>
            <a:ext cx="10515600" cy="5365657"/>
          </a:xfrm>
        </p:spPr>
        <p:txBody>
          <a:bodyPr>
            <a:normAutofit/>
          </a:bodyPr>
          <a:lstStyle/>
          <a:p>
            <a:pPr algn="just"/>
            <a:r>
              <a:rPr lang="en-US" sz="2000" dirty="0">
                <a:latin typeface="Times New Roman" panose="02020603050405020304" pitchFamily="18" charset="0"/>
                <a:cs typeface="Times New Roman" panose="02020603050405020304" pitchFamily="18" charset="0"/>
              </a:rPr>
              <a:t>As processors have greatly increased in speed over time, improvements to memory access speeds have been less significant.</a:t>
            </a:r>
          </a:p>
          <a:p>
            <a:pPr algn="just"/>
            <a:r>
              <a:rPr lang="en-US" sz="2000" dirty="0">
                <a:latin typeface="Times New Roman" panose="02020603050405020304" pitchFamily="18" charset="0"/>
                <a:cs typeface="Times New Roman" panose="02020603050405020304" pitchFamily="18" charset="0"/>
              </a:rPr>
              <a:t>This creates a situation in which the processor is frequently waiting long periods of time for the memory system to provide it some data. </a:t>
            </a:r>
          </a:p>
          <a:p>
            <a:pPr algn="just"/>
            <a:r>
              <a:rPr lang="en-US" sz="2000" dirty="0">
                <a:latin typeface="Times New Roman" panose="02020603050405020304" pitchFamily="18" charset="0"/>
                <a:cs typeface="Times New Roman" panose="02020603050405020304" pitchFamily="18" charset="0"/>
              </a:rPr>
              <a:t>Caches are a powerful and commonplace strategy for mitigating this inefficiency, but cache misses still constitute one of the major hindrances on processor performance.</a:t>
            </a:r>
          </a:p>
          <a:p>
            <a:pPr algn="just"/>
            <a:r>
              <a:rPr lang="en-US" sz="2000" dirty="0">
                <a:latin typeface="Times New Roman" panose="02020603050405020304" pitchFamily="18" charset="0"/>
                <a:cs typeface="Times New Roman" panose="02020603050405020304" pitchFamily="18" charset="0"/>
              </a:rPr>
              <a:t>One technique for further reducing memory stalls is to prefetch data that will be needed soon into the cache. </a:t>
            </a:r>
          </a:p>
          <a:p>
            <a:pPr algn="just"/>
            <a:r>
              <a:rPr lang="en-US" sz="2000" dirty="0">
                <a:latin typeface="Times New Roman" panose="02020603050405020304" pitchFamily="18" charset="0"/>
                <a:cs typeface="Times New Roman" panose="02020603050405020304" pitchFamily="18" charset="0"/>
              </a:rPr>
              <a:t>While prefetching is potentially powerful, it must be employed carefully because prefetching data which already resides in the cache or which is not actually needed will degrade performance.</a:t>
            </a:r>
          </a:p>
          <a:p>
            <a:pPr algn="just"/>
            <a:r>
              <a:rPr lang="en-US" sz="2000" dirty="0">
                <a:latin typeface="Times New Roman" panose="02020603050405020304" pitchFamily="18" charset="0"/>
                <a:cs typeface="Times New Roman" panose="02020603050405020304" pitchFamily="18" charset="0"/>
              </a:rPr>
              <a:t>With systems using cache we see if there is a cache miss it imposes a severe penalty on the performance of processor as there are not enough instructions for the processor to execute. </a:t>
            </a:r>
          </a:p>
          <a:p>
            <a:pPr algn="just"/>
            <a:r>
              <a:rPr lang="en-US" sz="2000" dirty="0">
                <a:latin typeface="Times New Roman" panose="02020603050405020304" pitchFamily="18" charset="0"/>
                <a:cs typeface="Times New Roman" panose="02020603050405020304" pitchFamily="18" charset="0"/>
              </a:rPr>
              <a:t>To avoid this situation, processors use prefetching to reduce cache misses which is of two types: instruction prefetch and data prefetch.</a:t>
            </a:r>
          </a:p>
        </p:txBody>
      </p:sp>
    </p:spTree>
    <p:extLst>
      <p:ext uri="{BB962C8B-B14F-4D97-AF65-F5344CB8AC3E}">
        <p14:creationId xmlns:p14="http://schemas.microsoft.com/office/powerpoint/2010/main" val="4025393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35459" y="288644"/>
            <a:ext cx="10515600" cy="2321959"/>
          </a:xfrm>
          <a:prstGeom prst="rect">
            <a:avLst/>
          </a:prstGeom>
        </p:spPr>
      </p:pic>
      <p:pic>
        <p:nvPicPr>
          <p:cNvPr id="6" name="Picture 5"/>
          <p:cNvPicPr>
            <a:picLocks noChangeAspect="1"/>
          </p:cNvPicPr>
          <p:nvPr/>
        </p:nvPicPr>
        <p:blipFill>
          <a:blip r:embed="rId3"/>
          <a:stretch>
            <a:fillRect/>
          </a:stretch>
        </p:blipFill>
        <p:spPr>
          <a:xfrm>
            <a:off x="727118" y="2417162"/>
            <a:ext cx="10391775" cy="3209925"/>
          </a:xfrm>
          <a:prstGeom prst="rect">
            <a:avLst/>
          </a:prstGeom>
        </p:spPr>
      </p:pic>
    </p:spTree>
    <p:extLst>
      <p:ext uri="{BB962C8B-B14F-4D97-AF65-F5344CB8AC3E}">
        <p14:creationId xmlns:p14="http://schemas.microsoft.com/office/powerpoint/2010/main" val="14923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a:extLst>
              <a:ext uri="{FF2B5EF4-FFF2-40B4-BE49-F238E27FC236}">
                <a16:creationId xmlns:a16="http://schemas.microsoft.com/office/drawing/2014/main" id="{A07B6049-0C1B-492B-AA20-EC06C98AAE62}"/>
              </a:ext>
            </a:extLst>
          </p:cNvPr>
          <p:cNvSpPr>
            <a:spLocks noGrp="1" noChangeArrowheads="1"/>
          </p:cNvSpPr>
          <p:nvPr>
            <p:ph type="title"/>
          </p:nvPr>
        </p:nvSpPr>
        <p:spPr>
          <a:xfrm>
            <a:off x="812800" y="304800"/>
            <a:ext cx="10363200" cy="628649"/>
          </a:xfrm>
        </p:spPr>
        <p:txBody>
          <a:bodyPr/>
          <a:lstStyle/>
          <a:p>
            <a:pPr algn="ctr"/>
            <a:r>
              <a:rPr lang="en-US" altLang="en-US" dirty="0"/>
              <a:t>Basic Markov Prefetching</a:t>
            </a:r>
          </a:p>
        </p:txBody>
      </p:sp>
      <p:pic>
        <p:nvPicPr>
          <p:cNvPr id="997379" name="Picture 3">
            <a:extLst>
              <a:ext uri="{FF2B5EF4-FFF2-40B4-BE49-F238E27FC236}">
                <a16:creationId xmlns:a16="http://schemas.microsoft.com/office/drawing/2014/main" id="{58827E11-91C2-4A3F-8AE5-53B49152B7CD}"/>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524000" y="2590801"/>
            <a:ext cx="4038600" cy="2500313"/>
          </a:xfrm>
          <a:noFill/>
          <a:ln/>
        </p:spPr>
      </p:pic>
      <p:sp>
        <p:nvSpPr>
          <p:cNvPr id="997380" name="Text Box 4">
            <a:extLst>
              <a:ext uri="{FF2B5EF4-FFF2-40B4-BE49-F238E27FC236}">
                <a16:creationId xmlns:a16="http://schemas.microsoft.com/office/drawing/2014/main" id="{BA063FF6-9A71-4E6A-85A6-E277EFDEF5F5}"/>
              </a:ext>
            </a:extLst>
          </p:cNvPr>
          <p:cNvSpPr txBox="1">
            <a:spLocks noChangeArrowheads="1"/>
          </p:cNvSpPr>
          <p:nvPr/>
        </p:nvSpPr>
        <p:spPr bwMode="auto">
          <a:xfrm>
            <a:off x="5947027" y="2065089"/>
            <a:ext cx="4213225" cy="120015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40458C"/>
                </a:solidFill>
                <a:effectLst/>
                <a:uLnTx/>
                <a:uFillTx/>
                <a:latin typeface="Comic Sans MS" panose="030F0702030302020204" pitchFamily="66" charset="0"/>
                <a:ea typeface="+mn-ea"/>
                <a:cs typeface="+mn-cs"/>
              </a:rPr>
              <a:t>Miss addresses: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40458C"/>
                </a:solidFill>
                <a:effectLst/>
                <a:uLnTx/>
                <a:uFillTx/>
                <a:latin typeface="Courier New" panose="02070309020205020404" pitchFamily="49" charset="0"/>
                <a:ea typeface="+mn-ea"/>
                <a:cs typeface="+mn-cs"/>
              </a:rPr>
              <a:t>A B C D C E A C F </a:t>
            </a:r>
            <a:r>
              <a:rPr kumimoji="0" lang="en-US" altLang="en-US" sz="2400" b="0" i="0" u="none" strike="noStrike" kern="1200" cap="none" spc="0" normalizeH="0" baseline="0" noProof="0" dirty="0" err="1">
                <a:ln>
                  <a:noFill/>
                </a:ln>
                <a:solidFill>
                  <a:srgbClr val="40458C"/>
                </a:solidFill>
                <a:effectLst/>
                <a:uLnTx/>
                <a:uFillTx/>
                <a:latin typeface="Courier New" panose="02070309020205020404" pitchFamily="49" charset="0"/>
                <a:ea typeface="+mn-ea"/>
                <a:cs typeface="+mn-cs"/>
              </a:rPr>
              <a:t>F</a:t>
            </a:r>
            <a:r>
              <a:rPr kumimoji="0" lang="en-US" altLang="en-US" sz="2400" b="0" i="0" u="none" strike="noStrike" kern="1200" cap="none" spc="0" normalizeH="0" baseline="0" noProof="0" dirty="0">
                <a:ln>
                  <a:noFill/>
                </a:ln>
                <a:solidFill>
                  <a:srgbClr val="40458C"/>
                </a:solidFill>
                <a:effectLst/>
                <a:uLnTx/>
                <a:uFillTx/>
                <a:latin typeface="Courier New" panose="02070309020205020404" pitchFamily="49" charset="0"/>
                <a:ea typeface="+mn-ea"/>
                <a:cs typeface="+mn-cs"/>
              </a:rPr>
              <a:t> 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40458C"/>
                </a:solidFill>
                <a:effectLst/>
                <a:uLnTx/>
                <a:uFillTx/>
                <a:latin typeface="Courier New" panose="02070309020205020404" pitchFamily="49" charset="0"/>
                <a:ea typeface="+mn-ea"/>
                <a:cs typeface="+mn-cs"/>
              </a:rPr>
              <a:t>A </a:t>
            </a:r>
            <a:r>
              <a:rPr kumimoji="0" lang="en-US" altLang="en-US" sz="2400" b="0" i="0" u="none" strike="noStrike" kern="1200" cap="none" spc="0" normalizeH="0" baseline="0" noProof="0" dirty="0" err="1">
                <a:ln>
                  <a:noFill/>
                </a:ln>
                <a:solidFill>
                  <a:srgbClr val="40458C"/>
                </a:solidFill>
                <a:effectLst/>
                <a:uLnTx/>
                <a:uFillTx/>
                <a:latin typeface="Courier New" panose="02070309020205020404" pitchFamily="49" charset="0"/>
                <a:ea typeface="+mn-ea"/>
                <a:cs typeface="+mn-cs"/>
              </a:rPr>
              <a:t>A</a:t>
            </a:r>
            <a:r>
              <a:rPr kumimoji="0" lang="en-US" altLang="en-US" sz="2400" b="0" i="0" u="none" strike="noStrike" kern="1200" cap="none" spc="0" normalizeH="0" baseline="0" noProof="0" dirty="0">
                <a:ln>
                  <a:noFill/>
                </a:ln>
                <a:solidFill>
                  <a:srgbClr val="40458C"/>
                </a:solidFill>
                <a:effectLst/>
                <a:uLnTx/>
                <a:uFillTx/>
                <a:latin typeface="Courier New" panose="02070309020205020404" pitchFamily="49" charset="0"/>
                <a:ea typeface="+mn-ea"/>
                <a:cs typeface="+mn-cs"/>
              </a:rPr>
              <a:t> B C D E A B C D C</a:t>
            </a:r>
          </a:p>
        </p:txBody>
      </p:sp>
      <p:sp>
        <p:nvSpPr>
          <p:cNvPr id="997383" name="Line 7">
            <a:extLst>
              <a:ext uri="{FF2B5EF4-FFF2-40B4-BE49-F238E27FC236}">
                <a16:creationId xmlns:a16="http://schemas.microsoft.com/office/drawing/2014/main" id="{F6EE4699-EAD0-44D9-B1A0-563F4DE90D24}"/>
              </a:ext>
            </a:extLst>
          </p:cNvPr>
          <p:cNvSpPr>
            <a:spLocks noChangeShapeType="1"/>
          </p:cNvSpPr>
          <p:nvPr/>
        </p:nvSpPr>
        <p:spPr bwMode="auto">
          <a:xfrm flipH="1">
            <a:off x="5105400" y="3048000"/>
            <a:ext cx="762000" cy="533400"/>
          </a:xfrm>
          <a:prstGeom prst="line">
            <a:avLst/>
          </a:prstGeom>
          <a:noFill/>
          <a:ln w="38100">
            <a:solidFill>
              <a:schemeClr val="tx1"/>
            </a:solidFill>
            <a:prstDash val="lgDashDot"/>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40458C"/>
              </a:solidFill>
              <a:effectLst/>
              <a:uLnTx/>
              <a:uFillTx/>
              <a:latin typeface="Comic Sans MS"/>
              <a:ea typeface="+mn-ea"/>
              <a:cs typeface="+mn-cs"/>
            </a:endParaRPr>
          </a:p>
        </p:txBody>
      </p:sp>
      <p:graphicFrame>
        <p:nvGraphicFramePr>
          <p:cNvPr id="997443" name="Group 67">
            <a:extLst>
              <a:ext uri="{FF2B5EF4-FFF2-40B4-BE49-F238E27FC236}">
                <a16:creationId xmlns:a16="http://schemas.microsoft.com/office/drawing/2014/main" id="{8A8545F3-82A0-4AAF-A9AA-B386ACBFF8E6}"/>
              </a:ext>
            </a:extLst>
          </p:cNvPr>
          <p:cNvGraphicFramePr>
            <a:graphicFrameLocks noGrp="1"/>
          </p:cNvGraphicFramePr>
          <p:nvPr>
            <p:ph idx="1"/>
          </p:nvPr>
        </p:nvGraphicFramePr>
        <p:xfrm>
          <a:off x="6019800" y="4160838"/>
          <a:ext cx="4495800" cy="1325563"/>
        </p:xfrm>
        <a:graphic>
          <a:graphicData uri="http://schemas.openxmlformats.org/drawingml/2006/table">
            <a:tbl>
              <a:tblPr/>
              <a:tblGrid>
                <a:gridCol w="900113">
                  <a:extLst>
                    <a:ext uri="{9D8B030D-6E8A-4147-A177-3AD203B41FA5}">
                      <a16:colId xmlns:a16="http://schemas.microsoft.com/office/drawing/2014/main" val="1951658691"/>
                    </a:ext>
                  </a:extLst>
                </a:gridCol>
                <a:gridCol w="896937">
                  <a:extLst>
                    <a:ext uri="{9D8B030D-6E8A-4147-A177-3AD203B41FA5}">
                      <a16:colId xmlns:a16="http://schemas.microsoft.com/office/drawing/2014/main" val="1248326767"/>
                    </a:ext>
                  </a:extLst>
                </a:gridCol>
                <a:gridCol w="901700">
                  <a:extLst>
                    <a:ext uri="{9D8B030D-6E8A-4147-A177-3AD203B41FA5}">
                      <a16:colId xmlns:a16="http://schemas.microsoft.com/office/drawing/2014/main" val="1546702103"/>
                    </a:ext>
                  </a:extLst>
                </a:gridCol>
                <a:gridCol w="896938">
                  <a:extLst>
                    <a:ext uri="{9D8B030D-6E8A-4147-A177-3AD203B41FA5}">
                      <a16:colId xmlns:a16="http://schemas.microsoft.com/office/drawing/2014/main" val="1046176323"/>
                    </a:ext>
                  </a:extLst>
                </a:gridCol>
                <a:gridCol w="900112">
                  <a:extLst>
                    <a:ext uri="{9D8B030D-6E8A-4147-A177-3AD203B41FA5}">
                      <a16:colId xmlns:a16="http://schemas.microsoft.com/office/drawing/2014/main" val="4106624315"/>
                    </a:ext>
                  </a:extLst>
                </a:gridCol>
              </a:tblGrid>
              <a:tr h="441325">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miss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pred 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pred 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pred 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pred 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115855238"/>
                  </a:ext>
                </a:extLst>
              </a:tr>
              <a:tr h="442913">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71605590"/>
                  </a:ext>
                </a:extLst>
              </a:tr>
              <a:tr h="441325">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miss 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pred 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pred 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pred 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sz="2800">
                          <a:solidFill>
                            <a:schemeClr val="tx1"/>
                          </a:solidFill>
                          <a:latin typeface="Comic Sans MS" panose="030F0702030302020204" pitchFamily="66" charset="0"/>
                        </a:defRPr>
                      </a:lvl1pPr>
                      <a:lvl2pPr>
                        <a:spcBef>
                          <a:spcPct val="20000"/>
                        </a:spcBef>
                        <a:buClr>
                          <a:schemeClr val="tx1"/>
                        </a:buClr>
                        <a:buSzPct val="60000"/>
                        <a:buFont typeface="Wingdings" panose="05000000000000000000" pitchFamily="2" charset="2"/>
                        <a:defRPr sz="2400">
                          <a:solidFill>
                            <a:schemeClr val="tx1"/>
                          </a:solidFill>
                          <a:latin typeface="Comic Sans MS" panose="030F0702030302020204" pitchFamily="66" charset="0"/>
                        </a:defRPr>
                      </a:lvl2pPr>
                      <a:lvl3pPr>
                        <a:spcBef>
                          <a:spcPct val="20000"/>
                        </a:spcBef>
                        <a:buClr>
                          <a:schemeClr val="hlink"/>
                        </a:buClr>
                        <a:buSzPct val="95000"/>
                        <a:buFont typeface="Wingdings" panose="05000000000000000000" pitchFamily="2" charset="2"/>
                        <a:defRPr sz="2000">
                          <a:solidFill>
                            <a:schemeClr val="tx1"/>
                          </a:solidFill>
                          <a:latin typeface="Comic Sans MS" panose="030F0702030302020204" pitchFamily="66" charset="0"/>
                        </a:defRPr>
                      </a:lvl3pPr>
                      <a:lvl4pPr>
                        <a:spcBef>
                          <a:spcPct val="20000"/>
                        </a:spcBef>
                        <a:buClr>
                          <a:schemeClr val="tx1"/>
                        </a:buClr>
                        <a:buSzPct val="65000"/>
                        <a:buFont typeface="Wingdings" panose="05000000000000000000" pitchFamily="2" charset="2"/>
                        <a:defRPr>
                          <a:solidFill>
                            <a:schemeClr val="tx1"/>
                          </a:solidFill>
                          <a:latin typeface="Comic Sans MS" panose="030F0702030302020204" pitchFamily="66" charset="0"/>
                        </a:defRPr>
                      </a:lvl4pPr>
                      <a:lvl5pPr>
                        <a:spcBef>
                          <a:spcPct val="20000"/>
                        </a:spcBef>
                        <a:buClr>
                          <a:schemeClr val="hlink"/>
                        </a:buClr>
                        <a:buSzPct val="60000"/>
                        <a:buFont typeface="Wingdings" panose="05000000000000000000" pitchFamily="2" charset="2"/>
                        <a:defRPr>
                          <a:solidFill>
                            <a:schemeClr val="tx1"/>
                          </a:solidFill>
                          <a:latin typeface="Comic Sans MS" panose="030F0702030302020204" pitchFamily="66"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mic Sans MS" panose="030F0702030302020204" pitchFamily="66" charset="0"/>
                        </a:rPr>
                        <a:t>pred 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09942449"/>
                  </a:ext>
                </a:extLst>
              </a:tr>
            </a:tbl>
          </a:graphicData>
        </a:graphic>
      </p:graphicFrame>
      <p:sp>
        <p:nvSpPr>
          <p:cNvPr id="997427" name="Line 51">
            <a:extLst>
              <a:ext uri="{FF2B5EF4-FFF2-40B4-BE49-F238E27FC236}">
                <a16:creationId xmlns:a16="http://schemas.microsoft.com/office/drawing/2014/main" id="{F0E042CF-ED9F-40AA-80A9-5A4CC27EFD2C}"/>
              </a:ext>
            </a:extLst>
          </p:cNvPr>
          <p:cNvSpPr>
            <a:spLocks noChangeShapeType="1"/>
          </p:cNvSpPr>
          <p:nvPr/>
        </p:nvSpPr>
        <p:spPr bwMode="auto">
          <a:xfrm>
            <a:off x="5181600" y="4267200"/>
            <a:ext cx="685800" cy="533400"/>
          </a:xfrm>
          <a:prstGeom prst="line">
            <a:avLst/>
          </a:prstGeom>
          <a:noFill/>
          <a:ln w="38100">
            <a:solidFill>
              <a:schemeClr val="tx1"/>
            </a:solidFill>
            <a:prstDash val="lgDashDot"/>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40458C"/>
              </a:solidFill>
              <a:effectLst/>
              <a:uLnTx/>
              <a:uFillTx/>
              <a:latin typeface="Comic Sans MS"/>
              <a:ea typeface="+mn-ea"/>
              <a:cs typeface="+mn-cs"/>
            </a:endParaRPr>
          </a:p>
        </p:txBody>
      </p:sp>
      <p:sp>
        <p:nvSpPr>
          <p:cNvPr id="997428" name="Text Box 52">
            <a:extLst>
              <a:ext uri="{FF2B5EF4-FFF2-40B4-BE49-F238E27FC236}">
                <a16:creationId xmlns:a16="http://schemas.microsoft.com/office/drawing/2014/main" id="{EFB142E7-1389-4952-A839-C88807545355}"/>
              </a:ext>
            </a:extLst>
          </p:cNvPr>
          <p:cNvSpPr txBox="1">
            <a:spLocks noChangeArrowheads="1"/>
          </p:cNvSpPr>
          <p:nvPr/>
        </p:nvSpPr>
        <p:spPr bwMode="auto">
          <a:xfrm>
            <a:off x="5867403" y="3540584"/>
            <a:ext cx="152399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40458C"/>
                </a:solidFill>
                <a:effectLst/>
                <a:uLnTx/>
                <a:uFillTx/>
                <a:latin typeface="Comic Sans MS"/>
                <a:ea typeface="+mn-ea"/>
                <a:cs typeface="+mn-cs"/>
              </a:rPr>
              <a:t>miss </a:t>
            </a:r>
            <a:r>
              <a:rPr kumimoji="0" lang="en-US" altLang="en-US" sz="1800" b="0" i="0" u="none" strike="noStrike" kern="1200" cap="none" spc="0" normalizeH="0" baseline="0" noProof="0" dirty="0" err="1">
                <a:ln>
                  <a:noFill/>
                </a:ln>
                <a:solidFill>
                  <a:srgbClr val="40458C"/>
                </a:solidFill>
                <a:effectLst/>
                <a:uLnTx/>
                <a:uFillTx/>
                <a:latin typeface="Comic Sans MS"/>
                <a:ea typeface="+mn-ea"/>
                <a:cs typeface="+mn-cs"/>
              </a:rPr>
              <a:t>addr</a:t>
            </a:r>
            <a:endParaRPr kumimoji="0" lang="en-US" altLang="en-US" sz="1800" b="0" i="0" u="none" strike="noStrike" kern="1200" cap="none" spc="0" normalizeH="0" baseline="0" noProof="0" dirty="0">
              <a:ln>
                <a:noFill/>
              </a:ln>
              <a:solidFill>
                <a:srgbClr val="40458C"/>
              </a:solidFill>
              <a:effectLst/>
              <a:uLnTx/>
              <a:uFillTx/>
              <a:latin typeface="Comic Sans MS"/>
              <a:ea typeface="+mn-ea"/>
              <a:cs typeface="+mn-cs"/>
            </a:endParaRPr>
          </a:p>
        </p:txBody>
      </p:sp>
      <p:sp>
        <p:nvSpPr>
          <p:cNvPr id="997429" name="Text Box 53">
            <a:extLst>
              <a:ext uri="{FF2B5EF4-FFF2-40B4-BE49-F238E27FC236}">
                <a16:creationId xmlns:a16="http://schemas.microsoft.com/office/drawing/2014/main" id="{991CB7C0-0594-4F79-A3DC-187E44CE7498}"/>
              </a:ext>
            </a:extLst>
          </p:cNvPr>
          <p:cNvSpPr txBox="1">
            <a:spLocks noChangeArrowheads="1"/>
          </p:cNvSpPr>
          <p:nvPr/>
        </p:nvSpPr>
        <p:spPr bwMode="auto">
          <a:xfrm>
            <a:off x="7512843" y="3534570"/>
            <a:ext cx="2195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40458C"/>
                </a:solidFill>
                <a:effectLst/>
                <a:uLnTx/>
                <a:uFillTx/>
                <a:latin typeface="Comic Sans MS"/>
                <a:ea typeface="+mn-ea"/>
                <a:cs typeface="+mn-cs"/>
              </a:rPr>
              <a:t>Predicted addresses</a:t>
            </a:r>
          </a:p>
        </p:txBody>
      </p:sp>
      <p:sp>
        <p:nvSpPr>
          <p:cNvPr id="997449" name="Rectangle 73">
            <a:extLst>
              <a:ext uri="{FF2B5EF4-FFF2-40B4-BE49-F238E27FC236}">
                <a16:creationId xmlns:a16="http://schemas.microsoft.com/office/drawing/2014/main" id="{B13DEA27-E3DB-4333-8CAA-4F721F33BEEB}"/>
              </a:ext>
            </a:extLst>
          </p:cNvPr>
          <p:cNvSpPr>
            <a:spLocks noChangeArrowheads="1"/>
          </p:cNvSpPr>
          <p:nvPr/>
        </p:nvSpPr>
        <p:spPr bwMode="auto">
          <a:xfrm>
            <a:off x="8382000" y="5867400"/>
            <a:ext cx="685800" cy="152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40458C"/>
              </a:solidFill>
              <a:effectLst/>
              <a:uLnTx/>
              <a:uFillTx/>
              <a:latin typeface="Comic Sans MS"/>
              <a:ea typeface="+mn-ea"/>
              <a:cs typeface="+mn-cs"/>
            </a:endParaRPr>
          </a:p>
        </p:txBody>
      </p:sp>
      <p:sp>
        <p:nvSpPr>
          <p:cNvPr id="997450" name="Rectangle 74">
            <a:extLst>
              <a:ext uri="{FF2B5EF4-FFF2-40B4-BE49-F238E27FC236}">
                <a16:creationId xmlns:a16="http://schemas.microsoft.com/office/drawing/2014/main" id="{903B6BCF-8A92-4E68-9352-D0725683591C}"/>
              </a:ext>
            </a:extLst>
          </p:cNvPr>
          <p:cNvSpPr>
            <a:spLocks noChangeArrowheads="1"/>
          </p:cNvSpPr>
          <p:nvPr/>
        </p:nvSpPr>
        <p:spPr bwMode="auto">
          <a:xfrm>
            <a:off x="8382000" y="6019800"/>
            <a:ext cx="685800" cy="152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40458C"/>
              </a:solidFill>
              <a:effectLst/>
              <a:uLnTx/>
              <a:uFillTx/>
              <a:latin typeface="Comic Sans MS"/>
              <a:ea typeface="+mn-ea"/>
              <a:cs typeface="+mn-cs"/>
            </a:endParaRPr>
          </a:p>
        </p:txBody>
      </p:sp>
      <p:sp>
        <p:nvSpPr>
          <p:cNvPr id="997451" name="Rectangle 75">
            <a:extLst>
              <a:ext uri="{FF2B5EF4-FFF2-40B4-BE49-F238E27FC236}">
                <a16:creationId xmlns:a16="http://schemas.microsoft.com/office/drawing/2014/main" id="{2C38F374-1FCE-4F89-B841-107E23D1F310}"/>
              </a:ext>
            </a:extLst>
          </p:cNvPr>
          <p:cNvSpPr>
            <a:spLocks noChangeArrowheads="1"/>
          </p:cNvSpPr>
          <p:nvPr/>
        </p:nvSpPr>
        <p:spPr bwMode="auto">
          <a:xfrm>
            <a:off x="8382000" y="6172200"/>
            <a:ext cx="685800" cy="152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40458C"/>
              </a:solidFill>
              <a:effectLst/>
              <a:uLnTx/>
              <a:uFillTx/>
              <a:latin typeface="Comic Sans MS"/>
              <a:ea typeface="+mn-ea"/>
              <a:cs typeface="+mn-cs"/>
            </a:endParaRPr>
          </a:p>
        </p:txBody>
      </p:sp>
      <p:sp>
        <p:nvSpPr>
          <p:cNvPr id="997452" name="Rectangle 76">
            <a:extLst>
              <a:ext uri="{FF2B5EF4-FFF2-40B4-BE49-F238E27FC236}">
                <a16:creationId xmlns:a16="http://schemas.microsoft.com/office/drawing/2014/main" id="{5E64E0C3-7BAE-4702-B457-6E45526AA611}"/>
              </a:ext>
            </a:extLst>
          </p:cNvPr>
          <p:cNvSpPr>
            <a:spLocks noChangeArrowheads="1"/>
          </p:cNvSpPr>
          <p:nvPr/>
        </p:nvSpPr>
        <p:spPr bwMode="auto">
          <a:xfrm>
            <a:off x="8382000" y="6324600"/>
            <a:ext cx="685800" cy="152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40458C"/>
              </a:solidFill>
              <a:effectLst/>
              <a:uLnTx/>
              <a:uFillTx/>
              <a:latin typeface="Comic Sans MS"/>
              <a:ea typeface="+mn-ea"/>
              <a:cs typeface="+mn-cs"/>
            </a:endParaRPr>
          </a:p>
        </p:txBody>
      </p:sp>
      <p:sp>
        <p:nvSpPr>
          <p:cNvPr id="997453" name="Rectangle 77">
            <a:extLst>
              <a:ext uri="{FF2B5EF4-FFF2-40B4-BE49-F238E27FC236}">
                <a16:creationId xmlns:a16="http://schemas.microsoft.com/office/drawing/2014/main" id="{621A2FDF-9519-4402-933C-1DF35C35996B}"/>
              </a:ext>
            </a:extLst>
          </p:cNvPr>
          <p:cNvSpPr>
            <a:spLocks noChangeArrowheads="1"/>
          </p:cNvSpPr>
          <p:nvPr/>
        </p:nvSpPr>
        <p:spPr bwMode="auto">
          <a:xfrm>
            <a:off x="8382000" y="6477000"/>
            <a:ext cx="685800" cy="152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40458C"/>
              </a:solidFill>
              <a:effectLst/>
              <a:uLnTx/>
              <a:uFillTx/>
              <a:latin typeface="Comic Sans MS"/>
              <a:ea typeface="+mn-ea"/>
              <a:cs typeface="+mn-cs"/>
            </a:endParaRPr>
          </a:p>
        </p:txBody>
      </p:sp>
      <p:sp>
        <p:nvSpPr>
          <p:cNvPr id="997454" name="AutoShape 78">
            <a:extLst>
              <a:ext uri="{FF2B5EF4-FFF2-40B4-BE49-F238E27FC236}">
                <a16:creationId xmlns:a16="http://schemas.microsoft.com/office/drawing/2014/main" id="{8C4ED484-8B69-4309-B185-3E137BA90377}"/>
              </a:ext>
            </a:extLst>
          </p:cNvPr>
          <p:cNvSpPr>
            <a:spLocks/>
          </p:cNvSpPr>
          <p:nvPr/>
        </p:nvSpPr>
        <p:spPr bwMode="auto">
          <a:xfrm rot="16200000">
            <a:off x="8648700" y="3771900"/>
            <a:ext cx="152400" cy="3581400"/>
          </a:xfrm>
          <a:prstGeom prst="leftBrace">
            <a:avLst>
              <a:gd name="adj1" fmla="val 1958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40458C"/>
              </a:solidFill>
              <a:effectLst/>
              <a:uLnTx/>
              <a:uFillTx/>
              <a:latin typeface="Comic Sans MS"/>
              <a:ea typeface="+mn-ea"/>
              <a:cs typeface="+mn-cs"/>
            </a:endParaRPr>
          </a:p>
        </p:txBody>
      </p:sp>
      <p:sp>
        <p:nvSpPr>
          <p:cNvPr id="997456" name="AutoShape 80">
            <a:extLst>
              <a:ext uri="{FF2B5EF4-FFF2-40B4-BE49-F238E27FC236}">
                <a16:creationId xmlns:a16="http://schemas.microsoft.com/office/drawing/2014/main" id="{7056516D-0D0C-45DB-8308-7B5D45CAC70E}"/>
              </a:ext>
            </a:extLst>
          </p:cNvPr>
          <p:cNvSpPr>
            <a:spLocks noChangeArrowheads="1"/>
          </p:cNvSpPr>
          <p:nvPr/>
        </p:nvSpPr>
        <p:spPr bwMode="auto">
          <a:xfrm>
            <a:off x="8610600" y="5638800"/>
            <a:ext cx="228600" cy="152400"/>
          </a:xfrm>
          <a:prstGeom prst="downArrow">
            <a:avLst>
              <a:gd name="adj1" fmla="val 50000"/>
              <a:gd name="adj2" fmla="val 250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40458C"/>
              </a:solidFill>
              <a:effectLst/>
              <a:uLnTx/>
              <a:uFillTx/>
              <a:latin typeface="Comic Sans MS"/>
              <a:ea typeface="+mn-ea"/>
              <a:cs typeface="+mn-cs"/>
            </a:endParaRPr>
          </a:p>
        </p:txBody>
      </p:sp>
      <p:sp>
        <p:nvSpPr>
          <p:cNvPr id="997457" name="Text Box 81">
            <a:extLst>
              <a:ext uri="{FF2B5EF4-FFF2-40B4-BE49-F238E27FC236}">
                <a16:creationId xmlns:a16="http://schemas.microsoft.com/office/drawing/2014/main" id="{EE586A6E-AE32-43D9-B0E9-6DD1D0294389}"/>
              </a:ext>
            </a:extLst>
          </p:cNvPr>
          <p:cNvSpPr txBox="1">
            <a:spLocks noChangeArrowheads="1"/>
          </p:cNvSpPr>
          <p:nvPr/>
        </p:nvSpPr>
        <p:spPr bwMode="auto">
          <a:xfrm>
            <a:off x="9043987" y="5835650"/>
            <a:ext cx="1258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40458C"/>
                </a:solidFill>
                <a:effectLst/>
                <a:uLnTx/>
                <a:uFillTx/>
                <a:latin typeface="Comic Sans MS"/>
                <a:ea typeface="+mn-ea"/>
                <a:cs typeface="+mn-cs"/>
              </a:rPr>
              <a:t>Prefetch</a:t>
            </a:r>
            <a:br>
              <a:rPr kumimoji="0" lang="en-US" altLang="en-US" sz="1800" b="0" i="0" u="none" strike="noStrike" kern="1200" cap="none" spc="0" normalizeH="0" baseline="0" noProof="0" dirty="0">
                <a:ln>
                  <a:noFill/>
                </a:ln>
                <a:solidFill>
                  <a:srgbClr val="40458C"/>
                </a:solidFill>
                <a:effectLst/>
                <a:uLnTx/>
                <a:uFillTx/>
                <a:latin typeface="Comic Sans MS"/>
                <a:ea typeface="+mn-ea"/>
                <a:cs typeface="+mn-cs"/>
              </a:rPr>
            </a:br>
            <a:r>
              <a:rPr kumimoji="0" lang="en-US" altLang="en-US" sz="1800" b="0" i="0" u="none" strike="noStrike" kern="1200" cap="none" spc="0" normalizeH="0" baseline="0" noProof="0" dirty="0">
                <a:ln>
                  <a:noFill/>
                </a:ln>
                <a:solidFill>
                  <a:srgbClr val="40458C"/>
                </a:solidFill>
                <a:effectLst/>
                <a:uLnTx/>
                <a:uFillTx/>
                <a:latin typeface="Comic Sans MS"/>
                <a:ea typeface="+mn-ea"/>
                <a:cs typeface="+mn-cs"/>
              </a:rPr>
              <a:t>queue</a:t>
            </a:r>
          </a:p>
        </p:txBody>
      </p:sp>
      <p:sp>
        <p:nvSpPr>
          <p:cNvPr id="997458" name="Text Box 82">
            <a:extLst>
              <a:ext uri="{FF2B5EF4-FFF2-40B4-BE49-F238E27FC236}">
                <a16:creationId xmlns:a16="http://schemas.microsoft.com/office/drawing/2014/main" id="{8972686F-FE65-453C-BDDF-3CFC49377FB1}"/>
              </a:ext>
            </a:extLst>
          </p:cNvPr>
          <p:cNvSpPr txBox="1">
            <a:spLocks noChangeArrowheads="1"/>
          </p:cNvSpPr>
          <p:nvPr/>
        </p:nvSpPr>
        <p:spPr bwMode="auto">
          <a:xfrm>
            <a:off x="2057401" y="5105400"/>
            <a:ext cx="207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srgbClr val="40458C"/>
                </a:solidFill>
                <a:effectLst/>
                <a:uLnTx/>
                <a:uFillTx/>
                <a:latin typeface="Comic Sans MS"/>
                <a:ea typeface="+mn-ea"/>
                <a:cs typeface="+mn-cs"/>
              </a:rPr>
              <a:t>Markov model</a:t>
            </a:r>
          </a:p>
        </p:txBody>
      </p:sp>
      <p:sp>
        <p:nvSpPr>
          <p:cNvPr id="997459" name="Text Box 83">
            <a:extLst>
              <a:ext uri="{FF2B5EF4-FFF2-40B4-BE49-F238E27FC236}">
                <a16:creationId xmlns:a16="http://schemas.microsoft.com/office/drawing/2014/main" id="{645EE238-BF30-4B45-8204-C8464E402DA0}"/>
              </a:ext>
            </a:extLst>
          </p:cNvPr>
          <p:cNvSpPr txBox="1">
            <a:spLocks noChangeArrowheads="1"/>
          </p:cNvSpPr>
          <p:nvPr/>
        </p:nvSpPr>
        <p:spPr bwMode="auto">
          <a:xfrm>
            <a:off x="1889125" y="5848351"/>
            <a:ext cx="4033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40458C"/>
                </a:solidFill>
                <a:effectLst/>
                <a:uLnTx/>
                <a:uFillTx/>
                <a:latin typeface="Comic Sans MS"/>
                <a:ea typeface="+mn-ea"/>
                <a:cs typeface="+mn-cs"/>
              </a:rPr>
              <a:t>Joseph and Grunwald, ISCA 1997</a:t>
            </a:r>
            <a:r>
              <a:rPr kumimoji="0" lang="en-US" altLang="en-US" sz="2800" b="0" i="0" u="none" strike="noStrike" kern="1200" cap="none" spc="0" normalizeH="0" baseline="0" noProof="0" dirty="0">
                <a:ln>
                  <a:noFill/>
                </a:ln>
                <a:solidFill>
                  <a:srgbClr val="40458C"/>
                </a:solidFill>
                <a:effectLst/>
                <a:uLnTx/>
                <a:uFillTx/>
                <a:latin typeface="Comic Sans MS"/>
                <a:ea typeface="+mn-ea"/>
                <a:cs typeface="+mn-cs"/>
              </a:rPr>
              <a:t> </a:t>
            </a:r>
          </a:p>
        </p:txBody>
      </p:sp>
      <p:sp>
        <p:nvSpPr>
          <p:cNvPr id="22" name="Rectangle 3">
            <a:extLst>
              <a:ext uri="{FF2B5EF4-FFF2-40B4-BE49-F238E27FC236}">
                <a16:creationId xmlns:a16="http://schemas.microsoft.com/office/drawing/2014/main" id="{61C4A7E3-BF18-4C0F-9441-1FF869887F42}"/>
              </a:ext>
            </a:extLst>
          </p:cNvPr>
          <p:cNvSpPr txBox="1">
            <a:spLocks noChangeArrowheads="1"/>
          </p:cNvSpPr>
          <p:nvPr/>
        </p:nvSpPr>
        <p:spPr bwMode="auto">
          <a:xfrm>
            <a:off x="1875632" y="876301"/>
            <a:ext cx="81359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anose="05000000000000000000" pitchFamily="2" charset="2"/>
              <a:buBlip>
                <a:blip r:embed="rId3"/>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75000"/>
              </a:lnSpc>
              <a:spcBef>
                <a:spcPct val="20000"/>
              </a:spcBef>
              <a:spcAft>
                <a:spcPct val="0"/>
              </a:spcAft>
              <a:buClr>
                <a:srgbClr val="6F89F7"/>
              </a:buClr>
              <a:buSzPct val="110000"/>
              <a:buFont typeface="Wingdings" panose="05000000000000000000" pitchFamily="2" charset="2"/>
              <a:buBlip>
                <a:blip r:embed="rId3"/>
              </a:buBlip>
              <a:tabLst/>
              <a:defRPr/>
            </a:pPr>
            <a:r>
              <a:rPr kumimoji="0" lang="en-US" sz="2200" b="0" i="0" u="none" strike="noStrike" kern="1200" cap="none" spc="0" normalizeH="0" baseline="0" noProof="0" dirty="0">
                <a:ln>
                  <a:noFill/>
                </a:ln>
                <a:solidFill>
                  <a:srgbClr val="40458C"/>
                </a:solidFill>
                <a:effectLst/>
                <a:uLnTx/>
                <a:uFillTx/>
                <a:latin typeface="Comic Sans MS"/>
                <a:ea typeface="+mn-ea"/>
                <a:cs typeface="+mn-cs"/>
              </a:rPr>
              <a:t>Markov prefetching forms address correlations </a:t>
            </a:r>
          </a:p>
          <a:p>
            <a:pPr marL="342900" marR="0" lvl="0" indent="-342900" algn="l" defTabSz="914400" rtl="0" eaLnBrk="1" fontAlgn="base" latinLnBrk="0" hangingPunct="1">
              <a:lnSpc>
                <a:spcPct val="75000"/>
              </a:lnSpc>
              <a:spcBef>
                <a:spcPct val="20000"/>
              </a:spcBef>
              <a:spcAft>
                <a:spcPct val="0"/>
              </a:spcAft>
              <a:buClr>
                <a:srgbClr val="6F89F7"/>
              </a:buClr>
              <a:buSzPct val="110000"/>
              <a:buFont typeface="Wingdings" panose="05000000000000000000" pitchFamily="2" charset="2"/>
              <a:buBlip>
                <a:blip r:embed="rId3"/>
              </a:buBlip>
              <a:tabLst/>
              <a:defRPr/>
            </a:pPr>
            <a:r>
              <a:rPr kumimoji="0" lang="en-US" sz="2200" b="0" i="0" u="none" strike="noStrike" kern="1200" cap="none" spc="0" normalizeH="0" baseline="0" noProof="0" dirty="0">
                <a:ln>
                  <a:noFill/>
                </a:ln>
                <a:solidFill>
                  <a:srgbClr val="40458C"/>
                </a:solidFill>
                <a:effectLst/>
                <a:uLnTx/>
                <a:uFillTx/>
                <a:latin typeface="Comic Sans MS"/>
                <a:ea typeface="+mn-ea"/>
                <a:cs typeface="+mn-cs"/>
              </a:rPr>
              <a:t>Uses global memory addresses as states in the Markov graph</a:t>
            </a:r>
          </a:p>
          <a:p>
            <a:pPr marL="342900" marR="0" lvl="0" indent="-342900" algn="l" defTabSz="914400" rtl="0" eaLnBrk="1" fontAlgn="base" latinLnBrk="0" hangingPunct="1">
              <a:lnSpc>
                <a:spcPct val="75000"/>
              </a:lnSpc>
              <a:spcBef>
                <a:spcPct val="20000"/>
              </a:spcBef>
              <a:spcAft>
                <a:spcPct val="0"/>
              </a:spcAft>
              <a:buClr>
                <a:srgbClr val="6F89F7"/>
              </a:buClr>
              <a:buSzPct val="110000"/>
              <a:buFont typeface="Wingdings" panose="05000000000000000000" pitchFamily="2" charset="2"/>
              <a:buBlip>
                <a:blip r:embed="rId3"/>
              </a:buBlip>
              <a:tabLst/>
              <a:defRPr/>
            </a:pPr>
            <a:r>
              <a:rPr kumimoji="0" lang="en-US" sz="2200" b="0" i="0" u="none" strike="noStrike" kern="1200" cap="none" spc="0" normalizeH="0" baseline="0" noProof="0" dirty="0">
                <a:ln>
                  <a:noFill/>
                </a:ln>
                <a:solidFill>
                  <a:srgbClr val="40458C"/>
                </a:solidFill>
                <a:effectLst/>
                <a:uLnTx/>
                <a:uFillTx/>
                <a:latin typeface="Comic Sans MS"/>
                <a:ea typeface="+mn-ea"/>
                <a:cs typeface="+mn-cs"/>
              </a:rPr>
              <a:t>Correlation Table </a:t>
            </a:r>
            <a:r>
              <a:rPr kumimoji="0" lang="en-US" sz="2200" b="0" i="1" u="none" strike="noStrike" kern="1200" cap="none" spc="0" normalizeH="0" baseline="0" noProof="0" dirty="0">
                <a:ln>
                  <a:noFill/>
                </a:ln>
                <a:solidFill>
                  <a:srgbClr val="40458C"/>
                </a:solidFill>
                <a:effectLst/>
                <a:uLnTx/>
                <a:uFillTx/>
                <a:latin typeface="Comic Sans MS"/>
                <a:ea typeface="+mn-ea"/>
                <a:cs typeface="+mn-cs"/>
              </a:rPr>
              <a:t>approximates</a:t>
            </a:r>
            <a:r>
              <a:rPr kumimoji="0" lang="en-US" sz="2200" b="0" i="0" u="none" strike="noStrike" kern="1200" cap="none" spc="0" normalizeH="0" baseline="0" noProof="0" dirty="0">
                <a:ln>
                  <a:noFill/>
                </a:ln>
                <a:solidFill>
                  <a:srgbClr val="40458C"/>
                </a:solidFill>
                <a:effectLst/>
                <a:uLnTx/>
                <a:uFillTx/>
                <a:latin typeface="Comic Sans MS"/>
                <a:ea typeface="+mn-ea"/>
                <a:cs typeface="+mn-cs"/>
              </a:rPr>
              <a:t> Markov graph</a:t>
            </a:r>
          </a:p>
        </p:txBody>
      </p:sp>
    </p:spTree>
    <p:extLst>
      <p:ext uri="{BB962C8B-B14F-4D97-AF65-F5344CB8AC3E}">
        <p14:creationId xmlns:p14="http://schemas.microsoft.com/office/powerpoint/2010/main" val="517709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E99B-2AE7-470C-B102-8751AED872DC}"/>
              </a:ext>
            </a:extLst>
          </p:cNvPr>
          <p:cNvSpPr>
            <a:spLocks noGrp="1"/>
          </p:cNvSpPr>
          <p:nvPr>
            <p:ph type="title"/>
          </p:nvPr>
        </p:nvSpPr>
        <p:spPr/>
        <p:txBody>
          <a:bodyPr/>
          <a:lstStyle/>
          <a:p>
            <a:r>
              <a:rPr lang="en-US" dirty="0"/>
              <a:t>Hardware used for Markov Prediction Prefetcher</a:t>
            </a:r>
          </a:p>
        </p:txBody>
      </p:sp>
      <p:pic>
        <p:nvPicPr>
          <p:cNvPr id="5" name="Content Placeholder 4">
            <a:extLst>
              <a:ext uri="{FF2B5EF4-FFF2-40B4-BE49-F238E27FC236}">
                <a16:creationId xmlns:a16="http://schemas.microsoft.com/office/drawing/2014/main" id="{09FC2C43-BD9F-4339-A51C-C41DC1A219AC}"/>
              </a:ext>
            </a:extLst>
          </p:cNvPr>
          <p:cNvPicPr>
            <a:picLocks noGrp="1" noChangeAspect="1"/>
          </p:cNvPicPr>
          <p:nvPr>
            <p:ph idx="1"/>
          </p:nvPr>
        </p:nvPicPr>
        <p:blipFill>
          <a:blip r:embed="rId2"/>
          <a:stretch>
            <a:fillRect/>
          </a:stretch>
        </p:blipFill>
        <p:spPr>
          <a:xfrm>
            <a:off x="6149975" y="1004887"/>
            <a:ext cx="4238625" cy="4838700"/>
          </a:xfrm>
          <a:prstGeom prst="rect">
            <a:avLst/>
          </a:prstGeom>
        </p:spPr>
      </p:pic>
      <p:sp>
        <p:nvSpPr>
          <p:cNvPr id="7" name="Text Placeholder 6">
            <a:extLst>
              <a:ext uri="{FF2B5EF4-FFF2-40B4-BE49-F238E27FC236}">
                <a16:creationId xmlns:a16="http://schemas.microsoft.com/office/drawing/2014/main" id="{C7EA6A49-3AC3-4858-993B-6DE981872DE1}"/>
              </a:ext>
            </a:extLst>
          </p:cNvPr>
          <p:cNvSpPr>
            <a:spLocks noGrp="1" noChangeArrowheads="1"/>
          </p:cNvSpPr>
          <p:nvPr>
            <p:ph type="body" sz="half" idx="2"/>
          </p:nvPr>
        </p:nvSpPr>
        <p:spPr bwMode="auto">
          <a:xfrm>
            <a:off x="839788" y="2201863"/>
            <a:ext cx="3932237"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en-US" sz="2000" dirty="0"/>
              <a:t>Index by current address: table holds 4 possible next addresses</a:t>
            </a:r>
          </a:p>
          <a:p>
            <a:r>
              <a:rPr lang="en-US" altLang="en-US" sz="2000" dirty="0"/>
              <a:t>Issue all 4 into prefetch request queue</a:t>
            </a:r>
          </a:p>
          <a:p>
            <a:r>
              <a:rPr lang="en-US" altLang="en-US" sz="2000" dirty="0"/>
              <a:t>If queue is full, replace an element with lower priority</a:t>
            </a:r>
          </a:p>
          <a:p>
            <a:pPr lvl="1"/>
            <a:r>
              <a:rPr lang="en-US" altLang="en-US" sz="1800" dirty="0"/>
              <a:t>LRU prioritization: more recently used has higher priority</a:t>
            </a:r>
          </a:p>
        </p:txBody>
      </p:sp>
    </p:spTree>
    <p:extLst>
      <p:ext uri="{BB962C8B-B14F-4D97-AF65-F5344CB8AC3E}">
        <p14:creationId xmlns:p14="http://schemas.microsoft.com/office/powerpoint/2010/main" val="4229378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6C93-40E2-4112-905B-8D81B4DC26B9}"/>
              </a:ext>
            </a:extLst>
          </p:cNvPr>
          <p:cNvSpPr>
            <a:spLocks noGrp="1"/>
          </p:cNvSpPr>
          <p:nvPr>
            <p:ph type="title"/>
          </p:nvPr>
        </p:nvSpPr>
        <p:spPr/>
        <p:txBody>
          <a:bodyPr/>
          <a:lstStyle/>
          <a:p>
            <a:r>
              <a:rPr lang="en-US" dirty="0"/>
              <a:t>System Design for Markov predictor</a:t>
            </a:r>
          </a:p>
        </p:txBody>
      </p:sp>
      <p:sp>
        <p:nvSpPr>
          <p:cNvPr id="4" name="Text Placeholder 3">
            <a:extLst>
              <a:ext uri="{FF2B5EF4-FFF2-40B4-BE49-F238E27FC236}">
                <a16:creationId xmlns:a16="http://schemas.microsoft.com/office/drawing/2014/main" id="{AA61B7B9-E4C5-492B-83A2-DE02DE629F1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Here Prefetch engine is designed as an off-chip component.</a:t>
            </a:r>
          </a:p>
          <a:p>
            <a:pPr marL="285750" indent="-285750">
              <a:buFont typeface="Arial" panose="020B0604020202020204" pitchFamily="34" charset="0"/>
              <a:buChar char="•"/>
            </a:pPr>
            <a:r>
              <a:rPr lang="en-US" dirty="0"/>
              <a:t>I-Cache and D-Cache Prefetch buffers are fully set associative memory placed alongside L1 Cache.</a:t>
            </a:r>
          </a:p>
          <a:p>
            <a:pPr marL="285750" indent="-285750">
              <a:buFont typeface="Arial" panose="020B0604020202020204" pitchFamily="34" charset="0"/>
              <a:buChar char="•"/>
            </a:pPr>
            <a:r>
              <a:rPr lang="en-US" dirty="0"/>
              <a:t>I-Cache and D-Cache Prefetch engine is placed between L1 and L2 cache levels where it can monitor the L1 cache misses to build it’s Prefetch History table. </a:t>
            </a:r>
          </a:p>
        </p:txBody>
      </p:sp>
      <p:pic>
        <p:nvPicPr>
          <p:cNvPr id="10" name="Picture Placeholder 9">
            <a:extLst>
              <a:ext uri="{FF2B5EF4-FFF2-40B4-BE49-F238E27FC236}">
                <a16:creationId xmlns:a16="http://schemas.microsoft.com/office/drawing/2014/main" id="{80B6A809-D529-4154-BFCA-F34061AC1EA6}"/>
              </a:ext>
            </a:extLst>
          </p:cNvPr>
          <p:cNvPicPr>
            <a:picLocks noGrp="1" noChangeAspect="1"/>
          </p:cNvPicPr>
          <p:nvPr>
            <p:ph type="pic" idx="1"/>
          </p:nvPr>
        </p:nvPicPr>
        <p:blipFill>
          <a:blip r:embed="rId2"/>
          <a:srcRect t="9019" b="9019"/>
          <a:stretch>
            <a:fillRect/>
          </a:stretch>
        </p:blipFill>
        <p:spPr>
          <a:prstGeom prst="rect">
            <a:avLst/>
          </a:prstGeom>
        </p:spPr>
      </p:pic>
    </p:spTree>
    <p:extLst>
      <p:ext uri="{BB962C8B-B14F-4D97-AF65-F5344CB8AC3E}">
        <p14:creationId xmlns:p14="http://schemas.microsoft.com/office/powerpoint/2010/main" val="1019733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081C-B12D-4F6A-A0D1-DDA3C9DC6F5F}"/>
              </a:ext>
            </a:extLst>
          </p:cNvPr>
          <p:cNvSpPr>
            <a:spLocks noGrp="1"/>
          </p:cNvSpPr>
          <p:nvPr>
            <p:ph type="title"/>
          </p:nvPr>
        </p:nvSpPr>
        <p:spPr/>
        <p:txBody>
          <a:bodyPr>
            <a:normAutofit/>
          </a:bodyPr>
          <a:lstStyle/>
          <a:p>
            <a:r>
              <a:rPr lang="en-US" sz="4000" dirty="0"/>
              <a:t>Disadvantages of using Basic Markov Predictor</a:t>
            </a:r>
          </a:p>
        </p:txBody>
      </p:sp>
      <p:sp>
        <p:nvSpPr>
          <p:cNvPr id="3" name="Content Placeholder 2">
            <a:extLst>
              <a:ext uri="{FF2B5EF4-FFF2-40B4-BE49-F238E27FC236}">
                <a16:creationId xmlns:a16="http://schemas.microsoft.com/office/drawing/2014/main" id="{3770D8D1-35B4-45E7-9469-7CDFF2AE8E35}"/>
              </a:ext>
            </a:extLst>
          </p:cNvPr>
          <p:cNvSpPr>
            <a:spLocks noGrp="1"/>
          </p:cNvSpPr>
          <p:nvPr>
            <p:ph idx="1"/>
          </p:nvPr>
        </p:nvSpPr>
        <p:spPr/>
        <p:txBody>
          <a:bodyPr/>
          <a:lstStyle/>
          <a:p>
            <a:r>
              <a:rPr lang="en-US" dirty="0"/>
              <a:t>The most inherent problem is the large learning phase; it must wait for 2 cache missed for even an entry to be added to the table. Data is not prefetched until one of the missed addressed are not referenced again. This is not good to detect pointer references.</a:t>
            </a:r>
          </a:p>
          <a:p>
            <a:r>
              <a:rPr lang="en-US" dirty="0"/>
              <a:t>Another problem with the predictor is when to add entries in the prediction table and selection of appropriate number of prediction addresses. </a:t>
            </a:r>
          </a:p>
          <a:p>
            <a:r>
              <a:rPr lang="en-US" dirty="0"/>
              <a:t>It uses too much bandwidth as for each missed address it sends prefetch request for 4 predicted address on general. And if these predictions are wrong then it will cause more cache pollution.</a:t>
            </a:r>
          </a:p>
          <a:p>
            <a:endParaRPr lang="en-US" dirty="0"/>
          </a:p>
        </p:txBody>
      </p:sp>
    </p:spTree>
    <p:extLst>
      <p:ext uri="{BB962C8B-B14F-4D97-AF65-F5344CB8AC3E}">
        <p14:creationId xmlns:p14="http://schemas.microsoft.com/office/powerpoint/2010/main" val="222813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248E-04EE-4321-824E-132A4D4F0CBF}"/>
              </a:ext>
            </a:extLst>
          </p:cNvPr>
          <p:cNvSpPr>
            <a:spLocks noGrp="1"/>
          </p:cNvSpPr>
          <p:nvPr>
            <p:ph type="title"/>
          </p:nvPr>
        </p:nvSpPr>
        <p:spPr/>
        <p:txBody>
          <a:bodyPr/>
          <a:lstStyle/>
          <a:p>
            <a:r>
              <a:rPr lang="en-US" dirty="0"/>
              <a:t>Modifying Markov Predictor with Stride Prefetcher and Pointer Reference Detection</a:t>
            </a:r>
          </a:p>
        </p:txBody>
      </p:sp>
      <p:pic>
        <p:nvPicPr>
          <p:cNvPr id="4" name="Content Placeholder 3">
            <a:extLst>
              <a:ext uri="{FF2B5EF4-FFF2-40B4-BE49-F238E27FC236}">
                <a16:creationId xmlns:a16="http://schemas.microsoft.com/office/drawing/2014/main" id="{623D203F-B463-4C06-BF9B-3C430CC5E7DB}"/>
              </a:ext>
            </a:extLst>
          </p:cNvPr>
          <p:cNvPicPr>
            <a:picLocks noGrp="1" noChangeAspect="1"/>
          </p:cNvPicPr>
          <p:nvPr>
            <p:ph idx="1"/>
          </p:nvPr>
        </p:nvPicPr>
        <p:blipFill>
          <a:blip r:embed="rId2"/>
          <a:stretch>
            <a:fillRect/>
          </a:stretch>
        </p:blipFill>
        <p:spPr>
          <a:xfrm>
            <a:off x="2654300" y="2044699"/>
            <a:ext cx="7188199" cy="4448175"/>
          </a:xfrm>
          <a:prstGeom prst="rect">
            <a:avLst/>
          </a:prstGeom>
        </p:spPr>
      </p:pic>
    </p:spTree>
    <p:extLst>
      <p:ext uri="{BB962C8B-B14F-4D97-AF65-F5344CB8AC3E}">
        <p14:creationId xmlns:p14="http://schemas.microsoft.com/office/powerpoint/2010/main" val="573789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62A8-1D6C-47FC-8BB7-54E3CE044F04}"/>
              </a:ext>
            </a:extLst>
          </p:cNvPr>
          <p:cNvSpPr>
            <a:spLocks noGrp="1"/>
          </p:cNvSpPr>
          <p:nvPr>
            <p:ph type="title"/>
          </p:nvPr>
        </p:nvSpPr>
        <p:spPr/>
        <p:txBody>
          <a:bodyPr>
            <a:normAutofit/>
          </a:bodyPr>
          <a:lstStyle/>
          <a:p>
            <a:r>
              <a:rPr lang="en-US" dirty="0"/>
              <a:t>Design of Modified Markov Predictor</a:t>
            </a:r>
            <a:br>
              <a:rPr lang="en-US" dirty="0"/>
            </a:br>
            <a:r>
              <a:rPr lang="en-US" sz="3200" dirty="0"/>
              <a:t>				     </a:t>
            </a:r>
            <a:r>
              <a:rPr lang="en-US" sz="3200" u="sng" dirty="0"/>
              <a:t>adding logic for reference predictor</a:t>
            </a:r>
            <a:endParaRPr lang="en-US" u="sng" dirty="0"/>
          </a:p>
        </p:txBody>
      </p:sp>
      <p:sp>
        <p:nvSpPr>
          <p:cNvPr id="3" name="Content Placeholder 2">
            <a:extLst>
              <a:ext uri="{FF2B5EF4-FFF2-40B4-BE49-F238E27FC236}">
                <a16:creationId xmlns:a16="http://schemas.microsoft.com/office/drawing/2014/main" id="{D22DA057-FDB1-4341-BA47-ADCC4F8F3391}"/>
              </a:ext>
            </a:extLst>
          </p:cNvPr>
          <p:cNvSpPr>
            <a:spLocks noGrp="1"/>
          </p:cNvSpPr>
          <p:nvPr>
            <p:ph idx="1"/>
          </p:nvPr>
        </p:nvSpPr>
        <p:spPr/>
        <p:txBody>
          <a:bodyPr>
            <a:normAutofit/>
          </a:bodyPr>
          <a:lstStyle/>
          <a:p>
            <a:r>
              <a:rPr lang="en-US" dirty="0"/>
              <a:t>This modified Markov predictor will have original design plus an additional table used to detect pointer references. The goal of the modified design is to limit bandwidth usage by only adding entries to the table when pointer references are detected.</a:t>
            </a:r>
          </a:p>
          <a:p>
            <a:r>
              <a:rPr lang="en-US" dirty="0"/>
              <a:t>An entry is added to the pointer table when a cache miss occurs. Once the value for the address is known, it is added to the value field in the table. When a cache miss occurs, the predictor checks if the address is the same as any of the value fields. This situation occurs when a pointer is referenced, and the original address is added to the prediction table.</a:t>
            </a:r>
          </a:p>
        </p:txBody>
      </p:sp>
    </p:spTree>
    <p:extLst>
      <p:ext uri="{BB962C8B-B14F-4D97-AF65-F5344CB8AC3E}">
        <p14:creationId xmlns:p14="http://schemas.microsoft.com/office/powerpoint/2010/main" val="3111381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BD05-18B8-4DBA-82D5-3849C87DA90E}"/>
              </a:ext>
            </a:extLst>
          </p:cNvPr>
          <p:cNvSpPr>
            <a:spLocks noGrp="1"/>
          </p:cNvSpPr>
          <p:nvPr>
            <p:ph type="title"/>
          </p:nvPr>
        </p:nvSpPr>
        <p:spPr/>
        <p:txBody>
          <a:bodyPr/>
          <a:lstStyle/>
          <a:p>
            <a:r>
              <a:rPr lang="en-US" dirty="0"/>
              <a:t>Adding Stride Prefetcher between L2 and Markov Prefetcher</a:t>
            </a:r>
          </a:p>
        </p:txBody>
      </p:sp>
      <p:pic>
        <p:nvPicPr>
          <p:cNvPr id="5" name="Picture Placeholder 4">
            <a:extLst>
              <a:ext uri="{FF2B5EF4-FFF2-40B4-BE49-F238E27FC236}">
                <a16:creationId xmlns:a16="http://schemas.microsoft.com/office/drawing/2014/main" id="{604D652E-DBD6-439A-9511-D54C35C1CC3E}"/>
              </a:ext>
            </a:extLst>
          </p:cNvPr>
          <p:cNvPicPr>
            <a:picLocks noGrp="1" noChangeAspect="1"/>
          </p:cNvPicPr>
          <p:nvPr>
            <p:ph type="pic" idx="1"/>
          </p:nvPr>
        </p:nvPicPr>
        <p:blipFill>
          <a:blip r:embed="rId2"/>
          <a:srcRect t="2499" b="2499"/>
          <a:stretch>
            <a:fillRect/>
          </a:stretch>
        </p:blipFill>
        <p:spPr>
          <a:prstGeom prst="rect">
            <a:avLst/>
          </a:prstGeom>
        </p:spPr>
      </p:pic>
      <p:sp>
        <p:nvSpPr>
          <p:cNvPr id="4" name="Text Placeholder 3">
            <a:extLst>
              <a:ext uri="{FF2B5EF4-FFF2-40B4-BE49-F238E27FC236}">
                <a16:creationId xmlns:a16="http://schemas.microsoft.com/office/drawing/2014/main" id="{2408469A-E8A1-4AE1-BEC9-F83D67D4F2C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We are going to add a Stride Prefetcher between L2 cache and I-Cache and D-cache Prefetcher.</a:t>
            </a:r>
          </a:p>
          <a:p>
            <a:pPr marL="285750" indent="-285750">
              <a:buFont typeface="Arial" panose="020B0604020202020204" pitchFamily="34" charset="0"/>
              <a:buChar char="•"/>
            </a:pPr>
            <a:r>
              <a:rPr lang="en-US" dirty="0"/>
              <a:t>Since Markov Predictor is bad at finding strides adding a stride prefetcher will improve it accuracy.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52443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7BF3-FEC9-4C29-9F0C-A35AA2C7AEE1}"/>
              </a:ext>
            </a:extLst>
          </p:cNvPr>
          <p:cNvSpPr>
            <a:spLocks noGrp="1"/>
          </p:cNvSpPr>
          <p:nvPr>
            <p:ph type="title"/>
          </p:nvPr>
        </p:nvSpPr>
        <p:spPr/>
        <p:txBody>
          <a:bodyPr/>
          <a:lstStyle/>
          <a:p>
            <a:r>
              <a:rPr lang="en-US" dirty="0"/>
              <a:t>Project Implementation</a:t>
            </a:r>
          </a:p>
        </p:txBody>
      </p:sp>
      <p:sp>
        <p:nvSpPr>
          <p:cNvPr id="3" name="Text Placeholder 2">
            <a:extLst>
              <a:ext uri="{FF2B5EF4-FFF2-40B4-BE49-F238E27FC236}">
                <a16:creationId xmlns:a16="http://schemas.microsoft.com/office/drawing/2014/main" id="{953F4FD3-A2E1-460A-B0B4-78DA398A878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8203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AEC5-D35B-4917-AE38-442A72C0DB63}"/>
              </a:ext>
            </a:extLst>
          </p:cNvPr>
          <p:cNvSpPr>
            <a:spLocks noGrp="1"/>
          </p:cNvSpPr>
          <p:nvPr>
            <p:ph type="title"/>
          </p:nvPr>
        </p:nvSpPr>
        <p:spPr/>
        <p:txBody>
          <a:bodyPr/>
          <a:lstStyle/>
          <a:p>
            <a:r>
              <a:rPr lang="en-US" dirty="0"/>
              <a:t>Prefetch Performance Evaluation using gem5</a:t>
            </a:r>
          </a:p>
        </p:txBody>
      </p:sp>
      <p:sp>
        <p:nvSpPr>
          <p:cNvPr id="3" name="Content Placeholder 2">
            <a:extLst>
              <a:ext uri="{FF2B5EF4-FFF2-40B4-BE49-F238E27FC236}">
                <a16:creationId xmlns:a16="http://schemas.microsoft.com/office/drawing/2014/main" id="{EC387E7A-E93F-41D9-94EF-189AFC2ADD9C}"/>
              </a:ext>
            </a:extLst>
          </p:cNvPr>
          <p:cNvSpPr>
            <a:spLocks noGrp="1"/>
          </p:cNvSpPr>
          <p:nvPr>
            <p:ph idx="1"/>
          </p:nvPr>
        </p:nvSpPr>
        <p:spPr/>
        <p:txBody>
          <a:bodyPr/>
          <a:lstStyle/>
          <a:p>
            <a:r>
              <a:rPr lang="en-US" dirty="0"/>
              <a:t>We are going to test these prefetch engines:</a:t>
            </a:r>
          </a:p>
          <a:p>
            <a:pPr lvl="1">
              <a:buFont typeface="Wingdings" panose="05000000000000000000" pitchFamily="2" charset="2"/>
              <a:buChar char="q"/>
            </a:pPr>
            <a:r>
              <a:rPr lang="en-US" dirty="0"/>
              <a:t>Next line prefetcher</a:t>
            </a:r>
          </a:p>
          <a:p>
            <a:pPr lvl="1">
              <a:buFont typeface="Wingdings" panose="05000000000000000000" pitchFamily="2" charset="2"/>
              <a:buChar char="q"/>
            </a:pPr>
            <a:r>
              <a:rPr lang="en-US" dirty="0"/>
              <a:t>Wrong Path prefetcher</a:t>
            </a:r>
          </a:p>
          <a:p>
            <a:pPr lvl="1">
              <a:buFont typeface="Wingdings" panose="05000000000000000000" pitchFamily="2" charset="2"/>
              <a:buChar char="q"/>
            </a:pPr>
            <a:r>
              <a:rPr lang="en-US" dirty="0"/>
              <a:t>Modified Markov Predictor</a:t>
            </a:r>
          </a:p>
        </p:txBody>
      </p:sp>
    </p:spTree>
    <p:extLst>
      <p:ext uri="{BB962C8B-B14F-4D97-AF65-F5344CB8AC3E}">
        <p14:creationId xmlns:p14="http://schemas.microsoft.com/office/powerpoint/2010/main" val="376469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9AFF-A595-4B54-A6A2-48173F7B5AE7}"/>
              </a:ext>
            </a:extLst>
          </p:cNvPr>
          <p:cNvSpPr>
            <a:spLocks noGrp="1"/>
          </p:cNvSpPr>
          <p:nvPr>
            <p:ph type="title"/>
          </p:nvPr>
        </p:nvSpPr>
        <p:spPr>
          <a:xfrm>
            <a:off x="838200" y="365125"/>
            <a:ext cx="10515600" cy="526863"/>
          </a:xfrm>
        </p:spPr>
        <p:txBody>
          <a:bodyPr>
            <a:normAutofit fontScale="90000"/>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FF8DD3C4-14CC-4543-9DA1-F9B9EB6C722C}"/>
              </a:ext>
            </a:extLst>
          </p:cNvPr>
          <p:cNvSpPr>
            <a:spLocks noGrp="1"/>
          </p:cNvSpPr>
          <p:nvPr>
            <p:ph idx="1"/>
          </p:nvPr>
        </p:nvSpPr>
        <p:spPr>
          <a:xfrm>
            <a:off x="838200" y="986118"/>
            <a:ext cx="10515600" cy="5571564"/>
          </a:xfrm>
        </p:spPr>
        <p:txBody>
          <a:bodyPr>
            <a:noAutofit/>
          </a:bodyPr>
          <a:lstStyle/>
          <a:p>
            <a:pPr algn="just"/>
            <a:r>
              <a:rPr lang="en-US" dirty="0"/>
              <a:t>Processor performance seems to follow Moore’s Law, increasing by 60% a year, while memory performance increases by just 7% each year. </a:t>
            </a:r>
          </a:p>
          <a:p>
            <a:pPr algn="just"/>
            <a:r>
              <a:rPr lang="en-US" dirty="0"/>
              <a:t>This was our first motivation for looking for new and effective strategies to reduce the large gap between processor speed and memory speed. </a:t>
            </a:r>
          </a:p>
        </p:txBody>
      </p:sp>
      <p:pic>
        <p:nvPicPr>
          <p:cNvPr id="4" name="Picture 3">
            <a:extLst>
              <a:ext uri="{FF2B5EF4-FFF2-40B4-BE49-F238E27FC236}">
                <a16:creationId xmlns:a16="http://schemas.microsoft.com/office/drawing/2014/main" id="{18F216D8-686C-4E8F-AE87-0D942864A616}"/>
              </a:ext>
            </a:extLst>
          </p:cNvPr>
          <p:cNvPicPr>
            <a:picLocks noChangeAspect="1"/>
          </p:cNvPicPr>
          <p:nvPr/>
        </p:nvPicPr>
        <p:blipFill>
          <a:blip r:embed="rId2"/>
          <a:stretch>
            <a:fillRect/>
          </a:stretch>
        </p:blipFill>
        <p:spPr>
          <a:xfrm>
            <a:off x="2684929" y="3429000"/>
            <a:ext cx="6342530" cy="3429000"/>
          </a:xfrm>
          <a:prstGeom prst="rect">
            <a:avLst/>
          </a:prstGeom>
        </p:spPr>
      </p:pic>
    </p:spTree>
    <p:extLst>
      <p:ext uri="{BB962C8B-B14F-4D97-AF65-F5344CB8AC3E}">
        <p14:creationId xmlns:p14="http://schemas.microsoft.com/office/powerpoint/2010/main" val="528560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EA16-B8B1-4586-9D81-C5FDD4D561B9}"/>
              </a:ext>
            </a:extLst>
          </p:cNvPr>
          <p:cNvSpPr>
            <a:spLocks noGrp="1"/>
          </p:cNvSpPr>
          <p:nvPr>
            <p:ph type="title"/>
          </p:nvPr>
        </p:nvSpPr>
        <p:spPr/>
        <p:txBody>
          <a:bodyPr/>
          <a:lstStyle/>
          <a:p>
            <a:r>
              <a:rPr lang="en-US" dirty="0"/>
              <a:t>Gem5 Performance evaluation details</a:t>
            </a:r>
          </a:p>
        </p:txBody>
      </p:sp>
      <p:sp>
        <p:nvSpPr>
          <p:cNvPr id="3" name="Content Placeholder 2">
            <a:extLst>
              <a:ext uri="{FF2B5EF4-FFF2-40B4-BE49-F238E27FC236}">
                <a16:creationId xmlns:a16="http://schemas.microsoft.com/office/drawing/2014/main" id="{6665D333-8EF1-47BB-B4B9-5F37FA36AEA2}"/>
              </a:ext>
            </a:extLst>
          </p:cNvPr>
          <p:cNvSpPr>
            <a:spLocks noGrp="1"/>
          </p:cNvSpPr>
          <p:nvPr>
            <p:ph idx="1"/>
          </p:nvPr>
        </p:nvSpPr>
        <p:spPr/>
        <p:txBody>
          <a:bodyPr/>
          <a:lstStyle/>
          <a:p>
            <a:r>
              <a:rPr lang="en-US" dirty="0"/>
              <a:t>With the gem5 Simulator using </a:t>
            </a:r>
          </a:p>
          <a:p>
            <a:pPr marL="0" indent="0">
              <a:buNone/>
            </a:pPr>
            <a:r>
              <a:rPr lang="en-US" dirty="0"/>
              <a:t>	– x86 CPUs</a:t>
            </a:r>
          </a:p>
          <a:p>
            <a:pPr marL="0" indent="0">
              <a:buNone/>
            </a:pPr>
            <a:r>
              <a:rPr lang="en-US" dirty="0"/>
              <a:t>	– L1 prefetchers </a:t>
            </a:r>
          </a:p>
          <a:p>
            <a:pPr marL="0" indent="0">
              <a:buNone/>
            </a:pPr>
            <a:r>
              <a:rPr lang="en-US" dirty="0"/>
              <a:t>	– Ruby memory system </a:t>
            </a:r>
          </a:p>
          <a:p>
            <a:pPr marL="0" indent="0">
              <a:buNone/>
            </a:pPr>
            <a:r>
              <a:rPr lang="en-US" dirty="0"/>
              <a:t>	– MOESI coherency protocol </a:t>
            </a:r>
          </a:p>
          <a:p>
            <a:pPr marL="0" indent="0">
              <a:buNone/>
            </a:pPr>
            <a:r>
              <a:rPr lang="en-US" dirty="0"/>
              <a:t>	– Garnet network simulator</a:t>
            </a:r>
          </a:p>
        </p:txBody>
      </p:sp>
    </p:spTree>
    <p:extLst>
      <p:ext uri="{BB962C8B-B14F-4D97-AF65-F5344CB8AC3E}">
        <p14:creationId xmlns:p14="http://schemas.microsoft.com/office/powerpoint/2010/main" val="1368869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0" y="260654"/>
            <a:ext cx="4893310" cy="513080"/>
          </a:xfrm>
          <a:prstGeom prst="rect">
            <a:avLst/>
          </a:prstGeom>
        </p:spPr>
        <p:txBody>
          <a:bodyPr vert="horz" wrap="square" lIns="0" tIns="12700" rIns="0" bIns="0" rtlCol="0">
            <a:spAutoFit/>
          </a:bodyPr>
          <a:lstStyle/>
          <a:p>
            <a:pPr marL="12700">
              <a:lnSpc>
                <a:spcPct val="100000"/>
              </a:lnSpc>
              <a:spcBef>
                <a:spcPts val="100"/>
              </a:spcBef>
            </a:pPr>
            <a:r>
              <a:rPr spc="-10" dirty="0"/>
              <a:t>Gem5 Simulation</a:t>
            </a:r>
            <a:r>
              <a:rPr spc="-60" dirty="0"/>
              <a:t> </a:t>
            </a:r>
            <a:r>
              <a:rPr spc="-5" dirty="0"/>
              <a:t>System</a:t>
            </a:r>
          </a:p>
        </p:txBody>
      </p:sp>
      <p:sp>
        <p:nvSpPr>
          <p:cNvPr id="3" name="object 3"/>
          <p:cNvSpPr txBox="1"/>
          <p:nvPr/>
        </p:nvSpPr>
        <p:spPr>
          <a:xfrm>
            <a:off x="2044700" y="895351"/>
            <a:ext cx="4300220" cy="703398"/>
          </a:xfrm>
          <a:prstGeom prst="rect">
            <a:avLst/>
          </a:prstGeom>
          <a:solidFill>
            <a:srgbClr val="FB0128"/>
          </a:solidFill>
        </p:spPr>
        <p:txBody>
          <a:bodyPr vert="horz" wrap="square" lIns="0" tIns="3175" rIns="0" bIns="0" rtlCol="0">
            <a:spAutoFit/>
          </a:bodyPr>
          <a:lstStyle/>
          <a:p>
            <a:pPr marL="0" marR="0" lvl="0" indent="0" algn="l" defTabSz="914400" rtl="0" eaLnBrk="1" fontAlgn="auto" latinLnBrk="0" hangingPunct="1">
              <a:lnSpc>
                <a:spcPct val="100000"/>
              </a:lnSpc>
              <a:spcBef>
                <a:spcPts val="25"/>
              </a:spcBef>
              <a:spcAft>
                <a:spcPts val="0"/>
              </a:spcAft>
              <a:buClrTx/>
              <a:buSzTx/>
              <a:buFontTx/>
              <a:buNone/>
              <a:tabLst/>
              <a:defRPr/>
            </a:pPr>
            <a:endParaRPr kumimoji="0" sz="275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CPU</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 name="object 4"/>
          <p:cNvSpPr txBox="1"/>
          <p:nvPr/>
        </p:nvSpPr>
        <p:spPr>
          <a:xfrm>
            <a:off x="2095643" y="2541918"/>
            <a:ext cx="1985010" cy="822020"/>
          </a:xfrm>
          <a:prstGeom prst="rect">
            <a:avLst/>
          </a:prstGeom>
          <a:solidFill>
            <a:srgbClr val="053DE8"/>
          </a:solidFill>
          <a:ln w="25400">
            <a:solidFill>
              <a:srgbClr val="0000FF"/>
            </a:solidFill>
          </a:ln>
        </p:spPr>
        <p:txBody>
          <a:bodyPr vert="horz" wrap="square" lIns="0" tIns="6350" rIns="0" bIns="0" rtlCol="0">
            <a:spAutoFit/>
          </a:bodyPr>
          <a:lstStyle/>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7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L1D</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Cache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5" name="object 5"/>
          <p:cNvSpPr txBox="1"/>
          <p:nvPr/>
        </p:nvSpPr>
        <p:spPr>
          <a:xfrm>
            <a:off x="4347425" y="2541918"/>
            <a:ext cx="1985010" cy="822020"/>
          </a:xfrm>
          <a:prstGeom prst="rect">
            <a:avLst/>
          </a:prstGeom>
          <a:solidFill>
            <a:srgbClr val="053DE8"/>
          </a:solidFill>
          <a:ln w="25400">
            <a:solidFill>
              <a:srgbClr val="0000FF"/>
            </a:solidFill>
          </a:ln>
        </p:spPr>
        <p:txBody>
          <a:bodyPr vert="horz" wrap="square" lIns="0" tIns="6350" rIns="0" bIns="0" rtlCol="0">
            <a:spAutoFit/>
          </a:bodyPr>
          <a:lstStyle/>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7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L1I</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Cache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 name="object 6"/>
          <p:cNvSpPr/>
          <p:nvPr/>
        </p:nvSpPr>
        <p:spPr>
          <a:xfrm>
            <a:off x="2854756" y="2017294"/>
            <a:ext cx="458470" cy="506095"/>
          </a:xfrm>
          <a:custGeom>
            <a:avLst/>
            <a:gdLst/>
            <a:ahLst/>
            <a:cxnLst/>
            <a:rect l="l" t="t" r="r" b="b"/>
            <a:pathLst>
              <a:path w="458469" h="506094">
                <a:moveTo>
                  <a:pt x="458000" y="161671"/>
                </a:moveTo>
                <a:lnTo>
                  <a:pt x="0" y="161671"/>
                </a:lnTo>
                <a:lnTo>
                  <a:pt x="228993" y="0"/>
                </a:lnTo>
                <a:lnTo>
                  <a:pt x="458000" y="161671"/>
                </a:lnTo>
                <a:close/>
              </a:path>
              <a:path w="458469" h="506094">
                <a:moveTo>
                  <a:pt x="343496" y="344411"/>
                </a:moveTo>
                <a:lnTo>
                  <a:pt x="114503" y="344411"/>
                </a:lnTo>
                <a:lnTo>
                  <a:pt x="114503" y="161671"/>
                </a:lnTo>
                <a:lnTo>
                  <a:pt x="343496" y="161671"/>
                </a:lnTo>
                <a:lnTo>
                  <a:pt x="343496" y="344411"/>
                </a:lnTo>
                <a:close/>
              </a:path>
              <a:path w="458469" h="506094">
                <a:moveTo>
                  <a:pt x="228993" y="506082"/>
                </a:moveTo>
                <a:lnTo>
                  <a:pt x="0" y="344411"/>
                </a:lnTo>
                <a:lnTo>
                  <a:pt x="458000" y="344411"/>
                </a:lnTo>
                <a:lnTo>
                  <a:pt x="228993" y="50608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2854756" y="2017294"/>
            <a:ext cx="458470" cy="506095"/>
          </a:xfrm>
          <a:custGeom>
            <a:avLst/>
            <a:gdLst/>
            <a:ahLst/>
            <a:cxnLst/>
            <a:rect l="l" t="t" r="r" b="b"/>
            <a:pathLst>
              <a:path w="458469" h="506094">
                <a:moveTo>
                  <a:pt x="0" y="161671"/>
                </a:moveTo>
                <a:lnTo>
                  <a:pt x="228993" y="0"/>
                </a:lnTo>
                <a:lnTo>
                  <a:pt x="458000" y="161671"/>
                </a:lnTo>
                <a:lnTo>
                  <a:pt x="343496" y="161671"/>
                </a:lnTo>
                <a:lnTo>
                  <a:pt x="343496" y="344411"/>
                </a:lnTo>
                <a:lnTo>
                  <a:pt x="458000" y="344411"/>
                </a:lnTo>
                <a:lnTo>
                  <a:pt x="228993" y="506082"/>
                </a:lnTo>
                <a:lnTo>
                  <a:pt x="0" y="344411"/>
                </a:lnTo>
                <a:lnTo>
                  <a:pt x="114503" y="344411"/>
                </a:lnTo>
                <a:lnTo>
                  <a:pt x="114503" y="161671"/>
                </a:lnTo>
                <a:lnTo>
                  <a:pt x="0" y="161671"/>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5110759" y="2017294"/>
            <a:ext cx="458470" cy="506095"/>
          </a:xfrm>
          <a:custGeom>
            <a:avLst/>
            <a:gdLst/>
            <a:ahLst/>
            <a:cxnLst/>
            <a:rect l="l" t="t" r="r" b="b"/>
            <a:pathLst>
              <a:path w="458470" h="506094">
                <a:moveTo>
                  <a:pt x="458012" y="175133"/>
                </a:moveTo>
                <a:lnTo>
                  <a:pt x="0" y="175133"/>
                </a:lnTo>
                <a:lnTo>
                  <a:pt x="229006" y="0"/>
                </a:lnTo>
                <a:lnTo>
                  <a:pt x="458012" y="175133"/>
                </a:lnTo>
                <a:close/>
              </a:path>
              <a:path w="458470" h="506094">
                <a:moveTo>
                  <a:pt x="343509" y="330949"/>
                </a:moveTo>
                <a:lnTo>
                  <a:pt x="114503" y="330949"/>
                </a:lnTo>
                <a:lnTo>
                  <a:pt x="114503" y="175133"/>
                </a:lnTo>
                <a:lnTo>
                  <a:pt x="343509" y="175133"/>
                </a:lnTo>
                <a:lnTo>
                  <a:pt x="343509" y="330949"/>
                </a:lnTo>
                <a:close/>
              </a:path>
              <a:path w="458470" h="506094">
                <a:moveTo>
                  <a:pt x="229006" y="506082"/>
                </a:moveTo>
                <a:lnTo>
                  <a:pt x="0" y="330949"/>
                </a:lnTo>
                <a:lnTo>
                  <a:pt x="458012" y="330949"/>
                </a:lnTo>
                <a:lnTo>
                  <a:pt x="229006" y="50608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5110759" y="2017294"/>
            <a:ext cx="458470" cy="506095"/>
          </a:xfrm>
          <a:custGeom>
            <a:avLst/>
            <a:gdLst/>
            <a:ahLst/>
            <a:cxnLst/>
            <a:rect l="l" t="t" r="r" b="b"/>
            <a:pathLst>
              <a:path w="458470" h="506094">
                <a:moveTo>
                  <a:pt x="0" y="175133"/>
                </a:moveTo>
                <a:lnTo>
                  <a:pt x="229006" y="0"/>
                </a:lnTo>
                <a:lnTo>
                  <a:pt x="458012" y="175133"/>
                </a:lnTo>
                <a:lnTo>
                  <a:pt x="343509" y="175133"/>
                </a:lnTo>
                <a:lnTo>
                  <a:pt x="343509" y="330949"/>
                </a:lnTo>
                <a:lnTo>
                  <a:pt x="458012" y="330949"/>
                </a:lnTo>
                <a:lnTo>
                  <a:pt x="229006" y="506082"/>
                </a:lnTo>
                <a:lnTo>
                  <a:pt x="0" y="330949"/>
                </a:lnTo>
                <a:lnTo>
                  <a:pt x="114503" y="330949"/>
                </a:lnTo>
                <a:lnTo>
                  <a:pt x="114503" y="175133"/>
                </a:lnTo>
                <a:lnTo>
                  <a:pt x="0" y="175133"/>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2057400" y="4069194"/>
            <a:ext cx="4274820" cy="1747520"/>
          </a:xfrm>
          <a:custGeom>
            <a:avLst/>
            <a:gdLst/>
            <a:ahLst/>
            <a:cxnLst/>
            <a:rect l="l" t="t" r="r" b="b"/>
            <a:pathLst>
              <a:path w="4274820" h="1747520">
                <a:moveTo>
                  <a:pt x="0" y="0"/>
                </a:moveTo>
                <a:lnTo>
                  <a:pt x="4274705" y="0"/>
                </a:lnTo>
                <a:lnTo>
                  <a:pt x="4274705" y="1746935"/>
                </a:lnTo>
                <a:lnTo>
                  <a:pt x="0" y="1746935"/>
                </a:lnTo>
                <a:lnTo>
                  <a:pt x="0" y="0"/>
                </a:lnTo>
                <a:close/>
              </a:path>
            </a:pathLst>
          </a:custGeom>
          <a:solidFill>
            <a:srgbClr val="0000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2057400" y="4069194"/>
            <a:ext cx="4274820" cy="1747520"/>
          </a:xfrm>
          <a:custGeom>
            <a:avLst/>
            <a:gdLst/>
            <a:ahLst/>
            <a:cxnLst/>
            <a:rect l="l" t="t" r="r" b="b"/>
            <a:pathLst>
              <a:path w="4274820" h="1747520">
                <a:moveTo>
                  <a:pt x="0" y="0"/>
                </a:moveTo>
                <a:lnTo>
                  <a:pt x="4274705" y="0"/>
                </a:lnTo>
                <a:lnTo>
                  <a:pt x="4274705" y="1746935"/>
                </a:lnTo>
                <a:lnTo>
                  <a:pt x="0" y="1746935"/>
                </a:lnTo>
                <a:lnTo>
                  <a:pt x="0" y="0"/>
                </a:lnTo>
                <a:close/>
              </a:path>
            </a:pathLst>
          </a:custGeom>
          <a:ln w="25400">
            <a:solidFill>
              <a:srgbClr val="0000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txBox="1"/>
          <p:nvPr/>
        </p:nvSpPr>
        <p:spPr>
          <a:xfrm>
            <a:off x="3620907" y="4744110"/>
            <a:ext cx="906144"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L2</a:t>
            </a:r>
            <a:r>
              <a:rPr kumimoji="0" sz="1800" b="0" i="0" u="none" strike="noStrike" kern="1200" cap="none" spc="-80" normalizeH="0" baseline="0" noProof="0" dirty="0">
                <a:ln>
                  <a:noFill/>
                </a:ln>
                <a:solidFill>
                  <a:srgbClr val="FFFFFF"/>
                </a:solidFill>
                <a:effectLst/>
                <a:uLnTx/>
                <a:uFillTx/>
                <a:latin typeface="Times New Roman"/>
                <a:ea typeface="+mn-ea"/>
                <a:cs typeface="Times New Roman"/>
              </a:rPr>
              <a:t> </a:t>
            </a: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Cache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3" name="object 13"/>
          <p:cNvSpPr/>
          <p:nvPr/>
        </p:nvSpPr>
        <p:spPr>
          <a:xfrm>
            <a:off x="2854756" y="3651173"/>
            <a:ext cx="458470" cy="400050"/>
          </a:xfrm>
          <a:custGeom>
            <a:avLst/>
            <a:gdLst/>
            <a:ahLst/>
            <a:cxnLst/>
            <a:rect l="l" t="t" r="r" b="b"/>
            <a:pathLst>
              <a:path w="458469" h="400050">
                <a:moveTo>
                  <a:pt x="458000" y="140233"/>
                </a:moveTo>
                <a:lnTo>
                  <a:pt x="0" y="140233"/>
                </a:lnTo>
                <a:lnTo>
                  <a:pt x="228993" y="0"/>
                </a:lnTo>
                <a:lnTo>
                  <a:pt x="458000" y="140233"/>
                </a:lnTo>
                <a:close/>
              </a:path>
              <a:path w="458469" h="400050">
                <a:moveTo>
                  <a:pt x="343496" y="259245"/>
                </a:moveTo>
                <a:lnTo>
                  <a:pt x="114503" y="259245"/>
                </a:lnTo>
                <a:lnTo>
                  <a:pt x="114503" y="140233"/>
                </a:lnTo>
                <a:lnTo>
                  <a:pt x="343496" y="140233"/>
                </a:lnTo>
                <a:lnTo>
                  <a:pt x="343496" y="259245"/>
                </a:lnTo>
                <a:close/>
              </a:path>
              <a:path w="458469" h="400050">
                <a:moveTo>
                  <a:pt x="228993" y="399478"/>
                </a:moveTo>
                <a:lnTo>
                  <a:pt x="0" y="259245"/>
                </a:lnTo>
                <a:lnTo>
                  <a:pt x="458000" y="259245"/>
                </a:lnTo>
                <a:lnTo>
                  <a:pt x="228993" y="39947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2854756" y="3651173"/>
            <a:ext cx="458470" cy="400050"/>
          </a:xfrm>
          <a:custGeom>
            <a:avLst/>
            <a:gdLst/>
            <a:ahLst/>
            <a:cxnLst/>
            <a:rect l="l" t="t" r="r" b="b"/>
            <a:pathLst>
              <a:path w="458469" h="400050">
                <a:moveTo>
                  <a:pt x="0" y="140233"/>
                </a:moveTo>
                <a:lnTo>
                  <a:pt x="228993" y="0"/>
                </a:lnTo>
                <a:lnTo>
                  <a:pt x="458000" y="140233"/>
                </a:lnTo>
                <a:lnTo>
                  <a:pt x="343496" y="140233"/>
                </a:lnTo>
                <a:lnTo>
                  <a:pt x="343496" y="259245"/>
                </a:lnTo>
                <a:lnTo>
                  <a:pt x="458000" y="259245"/>
                </a:lnTo>
                <a:lnTo>
                  <a:pt x="228993" y="399478"/>
                </a:lnTo>
                <a:lnTo>
                  <a:pt x="0" y="259245"/>
                </a:lnTo>
                <a:lnTo>
                  <a:pt x="114503" y="259245"/>
                </a:lnTo>
                <a:lnTo>
                  <a:pt x="114503" y="140233"/>
                </a:lnTo>
                <a:lnTo>
                  <a:pt x="0" y="140233"/>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5106327" y="3643058"/>
            <a:ext cx="458470" cy="400050"/>
          </a:xfrm>
          <a:custGeom>
            <a:avLst/>
            <a:gdLst/>
            <a:ahLst/>
            <a:cxnLst/>
            <a:rect l="l" t="t" r="r" b="b"/>
            <a:pathLst>
              <a:path w="458470" h="400050">
                <a:moveTo>
                  <a:pt x="458012" y="140233"/>
                </a:moveTo>
                <a:lnTo>
                  <a:pt x="0" y="140233"/>
                </a:lnTo>
                <a:lnTo>
                  <a:pt x="229006" y="0"/>
                </a:lnTo>
                <a:lnTo>
                  <a:pt x="458012" y="140233"/>
                </a:lnTo>
                <a:close/>
              </a:path>
              <a:path w="458470" h="400050">
                <a:moveTo>
                  <a:pt x="343509" y="259245"/>
                </a:moveTo>
                <a:lnTo>
                  <a:pt x="114503" y="259245"/>
                </a:lnTo>
                <a:lnTo>
                  <a:pt x="114503" y="140233"/>
                </a:lnTo>
                <a:lnTo>
                  <a:pt x="343509" y="140233"/>
                </a:lnTo>
                <a:lnTo>
                  <a:pt x="343509" y="259245"/>
                </a:lnTo>
                <a:close/>
              </a:path>
              <a:path w="458470" h="400050">
                <a:moveTo>
                  <a:pt x="229006" y="399478"/>
                </a:moveTo>
                <a:lnTo>
                  <a:pt x="0" y="259245"/>
                </a:lnTo>
                <a:lnTo>
                  <a:pt x="458012" y="259245"/>
                </a:lnTo>
                <a:lnTo>
                  <a:pt x="229006" y="39947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5106327" y="3643058"/>
            <a:ext cx="458470" cy="400050"/>
          </a:xfrm>
          <a:custGeom>
            <a:avLst/>
            <a:gdLst/>
            <a:ahLst/>
            <a:cxnLst/>
            <a:rect l="l" t="t" r="r" b="b"/>
            <a:pathLst>
              <a:path w="458470" h="400050">
                <a:moveTo>
                  <a:pt x="0" y="140233"/>
                </a:moveTo>
                <a:lnTo>
                  <a:pt x="229006" y="0"/>
                </a:lnTo>
                <a:lnTo>
                  <a:pt x="458012" y="140233"/>
                </a:lnTo>
                <a:lnTo>
                  <a:pt x="343509" y="140233"/>
                </a:lnTo>
                <a:lnTo>
                  <a:pt x="343509" y="259245"/>
                </a:lnTo>
                <a:lnTo>
                  <a:pt x="458012" y="259245"/>
                </a:lnTo>
                <a:lnTo>
                  <a:pt x="229006" y="399478"/>
                </a:lnTo>
                <a:lnTo>
                  <a:pt x="0" y="259245"/>
                </a:lnTo>
                <a:lnTo>
                  <a:pt x="114503" y="259245"/>
                </a:lnTo>
                <a:lnTo>
                  <a:pt x="114503" y="140233"/>
                </a:lnTo>
                <a:lnTo>
                  <a:pt x="0" y="140233"/>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7328891" y="4069194"/>
            <a:ext cx="3053715" cy="1747520"/>
          </a:xfrm>
          <a:custGeom>
            <a:avLst/>
            <a:gdLst/>
            <a:ahLst/>
            <a:cxnLst/>
            <a:rect l="l" t="t" r="r" b="b"/>
            <a:pathLst>
              <a:path w="3053715" h="1747520">
                <a:moveTo>
                  <a:pt x="0" y="0"/>
                </a:moveTo>
                <a:lnTo>
                  <a:pt x="3053359" y="0"/>
                </a:lnTo>
                <a:lnTo>
                  <a:pt x="3053359" y="1746935"/>
                </a:lnTo>
                <a:lnTo>
                  <a:pt x="0" y="1746935"/>
                </a:lnTo>
                <a:lnTo>
                  <a:pt x="0" y="0"/>
                </a:lnTo>
                <a:close/>
              </a:path>
            </a:pathLst>
          </a:custGeom>
          <a:solidFill>
            <a:srgbClr val="00FF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7328891" y="4069194"/>
            <a:ext cx="3053715" cy="1747520"/>
          </a:xfrm>
          <a:custGeom>
            <a:avLst/>
            <a:gdLst/>
            <a:ahLst/>
            <a:cxnLst/>
            <a:rect l="l" t="t" r="r" b="b"/>
            <a:pathLst>
              <a:path w="3053715" h="1747520">
                <a:moveTo>
                  <a:pt x="0" y="0"/>
                </a:moveTo>
                <a:lnTo>
                  <a:pt x="3053359" y="0"/>
                </a:lnTo>
                <a:lnTo>
                  <a:pt x="3053359" y="1746935"/>
                </a:lnTo>
                <a:lnTo>
                  <a:pt x="0" y="1746935"/>
                </a:lnTo>
                <a:lnTo>
                  <a:pt x="0" y="0"/>
                </a:lnTo>
                <a:close/>
              </a:path>
            </a:pathLst>
          </a:custGeom>
          <a:ln w="25400">
            <a:solidFill>
              <a:srgbClr val="00FF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txBox="1"/>
          <p:nvPr/>
        </p:nvSpPr>
        <p:spPr>
          <a:xfrm>
            <a:off x="8453292" y="4757763"/>
            <a:ext cx="96456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imes New Roman"/>
                <a:ea typeface="+mn-ea"/>
                <a:cs typeface="Times New Roman"/>
              </a:rPr>
              <a:t>Prefetcher</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0" name="object 20"/>
          <p:cNvSpPr/>
          <p:nvPr/>
        </p:nvSpPr>
        <p:spPr>
          <a:xfrm>
            <a:off x="2057400" y="6398259"/>
            <a:ext cx="8324850" cy="0"/>
          </a:xfrm>
          <a:custGeom>
            <a:avLst/>
            <a:gdLst/>
            <a:ahLst/>
            <a:cxnLst/>
            <a:rect l="l" t="t" r="r" b="b"/>
            <a:pathLst>
              <a:path w="8324850">
                <a:moveTo>
                  <a:pt x="0" y="0"/>
                </a:moveTo>
                <a:lnTo>
                  <a:pt x="8324850" y="0"/>
                </a:lnTo>
              </a:path>
            </a:pathLst>
          </a:custGeom>
          <a:ln w="57150">
            <a:solidFill>
              <a:srgbClr val="FFB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txBox="1"/>
          <p:nvPr/>
        </p:nvSpPr>
        <p:spPr>
          <a:xfrm>
            <a:off x="8882120" y="6020587"/>
            <a:ext cx="837565" cy="574040"/>
          </a:xfrm>
          <a:prstGeom prst="rect">
            <a:avLst/>
          </a:prstGeom>
        </p:spPr>
        <p:txBody>
          <a:bodyPr vert="horz" wrap="square" lIns="0" tIns="12700" rIns="0" bIns="0" rtlCol="0">
            <a:spAutoFit/>
          </a:bodyPr>
          <a:lstStyle/>
          <a:p>
            <a:pPr marL="12700" marR="5080" lvl="0" indent="12065"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imes New Roman"/>
                <a:ea typeface="+mn-ea"/>
                <a:cs typeface="Times New Roman"/>
              </a:rPr>
              <a:t>Memory  </a:t>
            </a:r>
            <a:r>
              <a:rPr kumimoji="0" sz="1800" b="0" i="0" u="none" strike="noStrike" kern="1200" cap="none" spc="0" normalizeH="0" baseline="0" noProof="0" dirty="0">
                <a:ln>
                  <a:noFill/>
                </a:ln>
                <a:solidFill>
                  <a:prstClr val="black"/>
                </a:solidFill>
                <a:effectLst/>
                <a:uLnTx/>
                <a:uFillTx/>
                <a:latin typeface="Times New Roman"/>
                <a:ea typeface="+mn-ea"/>
                <a:cs typeface="Times New Roman"/>
              </a:rPr>
              <a:t>Interface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2" name="object 22"/>
          <p:cNvSpPr/>
          <p:nvPr/>
        </p:nvSpPr>
        <p:spPr>
          <a:xfrm>
            <a:off x="5133809" y="5654942"/>
            <a:ext cx="458470" cy="743585"/>
          </a:xfrm>
          <a:custGeom>
            <a:avLst/>
            <a:gdLst/>
            <a:ahLst/>
            <a:cxnLst/>
            <a:rect l="l" t="t" r="r" b="b"/>
            <a:pathLst>
              <a:path w="458470" h="743585">
                <a:moveTo>
                  <a:pt x="458000" y="229006"/>
                </a:moveTo>
                <a:lnTo>
                  <a:pt x="0" y="229006"/>
                </a:lnTo>
                <a:lnTo>
                  <a:pt x="228993" y="0"/>
                </a:lnTo>
                <a:lnTo>
                  <a:pt x="458000" y="229006"/>
                </a:lnTo>
                <a:close/>
              </a:path>
              <a:path w="458470" h="743585">
                <a:moveTo>
                  <a:pt x="343496" y="514324"/>
                </a:moveTo>
                <a:lnTo>
                  <a:pt x="114490" y="514324"/>
                </a:lnTo>
                <a:lnTo>
                  <a:pt x="114490" y="229006"/>
                </a:lnTo>
                <a:lnTo>
                  <a:pt x="343496" y="229006"/>
                </a:lnTo>
                <a:lnTo>
                  <a:pt x="343496" y="514324"/>
                </a:lnTo>
                <a:close/>
              </a:path>
              <a:path w="458470" h="743585">
                <a:moveTo>
                  <a:pt x="228993" y="743318"/>
                </a:moveTo>
                <a:lnTo>
                  <a:pt x="0" y="514324"/>
                </a:lnTo>
                <a:lnTo>
                  <a:pt x="458000" y="514324"/>
                </a:lnTo>
                <a:lnTo>
                  <a:pt x="228993" y="74331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5133809" y="5654942"/>
            <a:ext cx="458470" cy="743585"/>
          </a:xfrm>
          <a:custGeom>
            <a:avLst/>
            <a:gdLst/>
            <a:ahLst/>
            <a:cxnLst/>
            <a:rect l="l" t="t" r="r" b="b"/>
            <a:pathLst>
              <a:path w="458470" h="743585">
                <a:moveTo>
                  <a:pt x="0" y="229006"/>
                </a:moveTo>
                <a:lnTo>
                  <a:pt x="228993" y="0"/>
                </a:lnTo>
                <a:lnTo>
                  <a:pt x="458000" y="229006"/>
                </a:lnTo>
                <a:lnTo>
                  <a:pt x="343496" y="229006"/>
                </a:lnTo>
                <a:lnTo>
                  <a:pt x="343496" y="514324"/>
                </a:lnTo>
                <a:lnTo>
                  <a:pt x="458000" y="514324"/>
                </a:lnTo>
                <a:lnTo>
                  <a:pt x="228993" y="743318"/>
                </a:lnTo>
                <a:lnTo>
                  <a:pt x="0" y="514324"/>
                </a:lnTo>
                <a:lnTo>
                  <a:pt x="114490" y="514324"/>
                </a:lnTo>
                <a:lnTo>
                  <a:pt x="114490" y="229006"/>
                </a:lnTo>
                <a:lnTo>
                  <a:pt x="0" y="229006"/>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6354496" y="4305592"/>
            <a:ext cx="974725" cy="297180"/>
          </a:xfrm>
          <a:custGeom>
            <a:avLst/>
            <a:gdLst/>
            <a:ahLst/>
            <a:cxnLst/>
            <a:rect l="l" t="t" r="r" b="b"/>
            <a:pathLst>
              <a:path w="974725" h="297179">
                <a:moveTo>
                  <a:pt x="825944" y="296875"/>
                </a:moveTo>
                <a:lnTo>
                  <a:pt x="825944" y="222656"/>
                </a:lnTo>
                <a:lnTo>
                  <a:pt x="0" y="222656"/>
                </a:lnTo>
                <a:lnTo>
                  <a:pt x="0" y="74218"/>
                </a:lnTo>
                <a:lnTo>
                  <a:pt x="825944" y="74218"/>
                </a:lnTo>
                <a:lnTo>
                  <a:pt x="825944" y="0"/>
                </a:lnTo>
                <a:lnTo>
                  <a:pt x="974394" y="148437"/>
                </a:lnTo>
                <a:lnTo>
                  <a:pt x="825944" y="2968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6354496" y="4305592"/>
            <a:ext cx="974725" cy="297180"/>
          </a:xfrm>
          <a:custGeom>
            <a:avLst/>
            <a:gdLst/>
            <a:ahLst/>
            <a:cxnLst/>
            <a:rect l="l" t="t" r="r" b="b"/>
            <a:pathLst>
              <a:path w="974725" h="297179">
                <a:moveTo>
                  <a:pt x="0" y="74218"/>
                </a:moveTo>
                <a:lnTo>
                  <a:pt x="825944" y="74218"/>
                </a:lnTo>
                <a:lnTo>
                  <a:pt x="825944" y="0"/>
                </a:lnTo>
                <a:lnTo>
                  <a:pt x="974394" y="148437"/>
                </a:lnTo>
                <a:lnTo>
                  <a:pt x="825944" y="296875"/>
                </a:lnTo>
                <a:lnTo>
                  <a:pt x="825944" y="222656"/>
                </a:lnTo>
                <a:lnTo>
                  <a:pt x="0" y="222656"/>
                </a:lnTo>
                <a:lnTo>
                  <a:pt x="0" y="74218"/>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6092075" y="5118303"/>
            <a:ext cx="1397000" cy="297180"/>
          </a:xfrm>
          <a:custGeom>
            <a:avLst/>
            <a:gdLst/>
            <a:ahLst/>
            <a:cxnLst/>
            <a:rect l="l" t="t" r="r" b="b"/>
            <a:pathLst>
              <a:path w="1397000" h="297179">
                <a:moveTo>
                  <a:pt x="148450" y="296875"/>
                </a:moveTo>
                <a:lnTo>
                  <a:pt x="148450" y="222656"/>
                </a:lnTo>
                <a:lnTo>
                  <a:pt x="1396834" y="222656"/>
                </a:lnTo>
                <a:lnTo>
                  <a:pt x="1396834" y="74218"/>
                </a:lnTo>
                <a:lnTo>
                  <a:pt x="148450" y="74218"/>
                </a:lnTo>
                <a:lnTo>
                  <a:pt x="148450" y="0"/>
                </a:lnTo>
                <a:lnTo>
                  <a:pt x="0" y="148437"/>
                </a:lnTo>
                <a:lnTo>
                  <a:pt x="148450" y="2968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6092075" y="5118303"/>
            <a:ext cx="1397000" cy="297180"/>
          </a:xfrm>
          <a:custGeom>
            <a:avLst/>
            <a:gdLst/>
            <a:ahLst/>
            <a:cxnLst/>
            <a:rect l="l" t="t" r="r" b="b"/>
            <a:pathLst>
              <a:path w="1397000" h="297179">
                <a:moveTo>
                  <a:pt x="1396834" y="74218"/>
                </a:moveTo>
                <a:lnTo>
                  <a:pt x="148450" y="74218"/>
                </a:lnTo>
                <a:lnTo>
                  <a:pt x="148450" y="0"/>
                </a:lnTo>
                <a:lnTo>
                  <a:pt x="0" y="148437"/>
                </a:lnTo>
                <a:lnTo>
                  <a:pt x="148450" y="296875"/>
                </a:lnTo>
                <a:lnTo>
                  <a:pt x="148450" y="222656"/>
                </a:lnTo>
                <a:lnTo>
                  <a:pt x="1396834" y="222656"/>
                </a:lnTo>
                <a:lnTo>
                  <a:pt x="1396834" y="74218"/>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2811336" y="5649289"/>
            <a:ext cx="545465" cy="743585"/>
          </a:xfrm>
          <a:custGeom>
            <a:avLst/>
            <a:gdLst/>
            <a:ahLst/>
            <a:cxnLst/>
            <a:rect l="l" t="t" r="r" b="b"/>
            <a:pathLst>
              <a:path w="545464" h="743585">
                <a:moveTo>
                  <a:pt x="0" y="470866"/>
                </a:moveTo>
                <a:lnTo>
                  <a:pt x="136220" y="470866"/>
                </a:lnTo>
                <a:lnTo>
                  <a:pt x="136220" y="0"/>
                </a:lnTo>
                <a:lnTo>
                  <a:pt x="408635" y="0"/>
                </a:lnTo>
                <a:lnTo>
                  <a:pt x="408635" y="470866"/>
                </a:lnTo>
                <a:lnTo>
                  <a:pt x="544842" y="470866"/>
                </a:lnTo>
                <a:lnTo>
                  <a:pt x="272427" y="743319"/>
                </a:lnTo>
                <a:lnTo>
                  <a:pt x="0" y="470866"/>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2811336" y="5649289"/>
            <a:ext cx="545465" cy="743585"/>
          </a:xfrm>
          <a:custGeom>
            <a:avLst/>
            <a:gdLst/>
            <a:ahLst/>
            <a:cxnLst/>
            <a:rect l="l" t="t" r="r" b="b"/>
            <a:pathLst>
              <a:path w="545464" h="743585">
                <a:moveTo>
                  <a:pt x="408635" y="0"/>
                </a:moveTo>
                <a:lnTo>
                  <a:pt x="408635" y="470866"/>
                </a:lnTo>
                <a:lnTo>
                  <a:pt x="544842" y="470866"/>
                </a:lnTo>
                <a:lnTo>
                  <a:pt x="272427" y="743319"/>
                </a:lnTo>
                <a:lnTo>
                  <a:pt x="0" y="470866"/>
                </a:lnTo>
                <a:lnTo>
                  <a:pt x="136220" y="470866"/>
                </a:lnTo>
                <a:lnTo>
                  <a:pt x="136220" y="0"/>
                </a:lnTo>
                <a:lnTo>
                  <a:pt x="408635" y="0"/>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48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1" y="260654"/>
            <a:ext cx="4266565" cy="513080"/>
          </a:xfrm>
          <a:prstGeom prst="rect">
            <a:avLst/>
          </a:prstGeom>
        </p:spPr>
        <p:txBody>
          <a:bodyPr vert="horz" wrap="square" lIns="0" tIns="12700" rIns="0" bIns="0" rtlCol="0">
            <a:spAutoFit/>
          </a:bodyPr>
          <a:lstStyle/>
          <a:p>
            <a:pPr marL="12700">
              <a:lnSpc>
                <a:spcPct val="100000"/>
              </a:lnSpc>
              <a:spcBef>
                <a:spcPts val="100"/>
              </a:spcBef>
            </a:pPr>
            <a:r>
              <a:rPr spc="-10" dirty="0"/>
              <a:t>Gem5</a:t>
            </a:r>
            <a:r>
              <a:rPr spc="-65" dirty="0"/>
              <a:t> </a:t>
            </a:r>
            <a:r>
              <a:rPr spc="-5" dirty="0"/>
              <a:t>Implementation</a:t>
            </a:r>
          </a:p>
        </p:txBody>
      </p:sp>
      <p:sp>
        <p:nvSpPr>
          <p:cNvPr id="3" name="object 3"/>
          <p:cNvSpPr/>
          <p:nvPr/>
        </p:nvSpPr>
        <p:spPr>
          <a:xfrm>
            <a:off x="2057400" y="908051"/>
            <a:ext cx="4274820" cy="1075055"/>
          </a:xfrm>
          <a:custGeom>
            <a:avLst/>
            <a:gdLst/>
            <a:ahLst/>
            <a:cxnLst/>
            <a:rect l="l" t="t" r="r" b="b"/>
            <a:pathLst>
              <a:path w="4274820" h="1075055">
                <a:moveTo>
                  <a:pt x="0" y="0"/>
                </a:moveTo>
                <a:lnTo>
                  <a:pt x="4274705" y="0"/>
                </a:lnTo>
                <a:lnTo>
                  <a:pt x="4274705" y="1074483"/>
                </a:lnTo>
                <a:lnTo>
                  <a:pt x="0" y="1074483"/>
                </a:lnTo>
                <a:lnTo>
                  <a:pt x="0" y="0"/>
                </a:lnTo>
                <a:close/>
              </a:path>
            </a:pathLst>
          </a:custGeom>
          <a:solidFill>
            <a:srgbClr val="FB012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2057400" y="908051"/>
            <a:ext cx="4274820" cy="1075055"/>
          </a:xfrm>
          <a:custGeom>
            <a:avLst/>
            <a:gdLst/>
            <a:ahLst/>
            <a:cxnLst/>
            <a:rect l="l" t="t" r="r" b="b"/>
            <a:pathLst>
              <a:path w="4274820" h="1075055">
                <a:moveTo>
                  <a:pt x="0" y="0"/>
                </a:moveTo>
                <a:lnTo>
                  <a:pt x="4274705" y="0"/>
                </a:lnTo>
                <a:lnTo>
                  <a:pt x="4274705" y="1074483"/>
                </a:lnTo>
                <a:lnTo>
                  <a:pt x="0" y="1074483"/>
                </a:lnTo>
                <a:lnTo>
                  <a:pt x="0" y="0"/>
                </a:lnTo>
                <a:close/>
              </a:path>
            </a:pathLst>
          </a:custGeom>
          <a:ln w="25400">
            <a:solidFill>
              <a:srgbClr val="FB012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2057400" y="1287567"/>
            <a:ext cx="4274820" cy="299720"/>
          </a:xfrm>
          <a:prstGeom prst="rect">
            <a:avLst/>
          </a:prstGeom>
        </p:spPr>
        <p:txBody>
          <a:bodyPr vert="horz" wrap="square" lIns="0" tIns="12700" rIns="0" bIns="0" rtlCol="0">
            <a:spAutoFit/>
          </a:bodyP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CPU</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 name="object 6"/>
          <p:cNvSpPr/>
          <p:nvPr/>
        </p:nvSpPr>
        <p:spPr>
          <a:xfrm>
            <a:off x="2095643" y="2541918"/>
            <a:ext cx="1985010" cy="1075055"/>
          </a:xfrm>
          <a:custGeom>
            <a:avLst/>
            <a:gdLst/>
            <a:ahLst/>
            <a:cxnLst/>
            <a:rect l="l" t="t" r="r" b="b"/>
            <a:pathLst>
              <a:path w="1985010" h="1075054">
                <a:moveTo>
                  <a:pt x="0" y="0"/>
                </a:moveTo>
                <a:lnTo>
                  <a:pt x="1984688" y="0"/>
                </a:lnTo>
                <a:lnTo>
                  <a:pt x="1984688" y="1074483"/>
                </a:lnTo>
                <a:lnTo>
                  <a:pt x="0" y="1074483"/>
                </a:lnTo>
                <a:lnTo>
                  <a:pt x="0" y="0"/>
                </a:lnTo>
                <a:close/>
              </a:path>
            </a:pathLst>
          </a:custGeom>
          <a:solidFill>
            <a:srgbClr val="053DE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2095643" y="2541918"/>
            <a:ext cx="1985010" cy="1075055"/>
          </a:xfrm>
          <a:custGeom>
            <a:avLst/>
            <a:gdLst/>
            <a:ahLst/>
            <a:cxnLst/>
            <a:rect l="l" t="t" r="r" b="b"/>
            <a:pathLst>
              <a:path w="1985010" h="1075054">
                <a:moveTo>
                  <a:pt x="0" y="0"/>
                </a:moveTo>
                <a:lnTo>
                  <a:pt x="1984688" y="0"/>
                </a:lnTo>
                <a:lnTo>
                  <a:pt x="1984688" y="1074483"/>
                </a:lnTo>
                <a:lnTo>
                  <a:pt x="0" y="1074483"/>
                </a:lnTo>
                <a:lnTo>
                  <a:pt x="0" y="0"/>
                </a:lnTo>
                <a:close/>
              </a:path>
            </a:pathLst>
          </a:custGeom>
          <a:ln w="25400">
            <a:solidFill>
              <a:srgbClr val="0000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2095643" y="2784275"/>
            <a:ext cx="1985010" cy="574040"/>
          </a:xfrm>
          <a:prstGeom prst="rect">
            <a:avLst/>
          </a:prstGeom>
        </p:spPr>
        <p:txBody>
          <a:bodyPr vert="horz" wrap="square" lIns="0" tIns="12700" rIns="0" bIns="0" rtlCol="0">
            <a:spAutoFit/>
          </a:bodyP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L1D</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Cache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9" name="object 9"/>
          <p:cNvSpPr/>
          <p:nvPr/>
        </p:nvSpPr>
        <p:spPr>
          <a:xfrm>
            <a:off x="4347425" y="2541918"/>
            <a:ext cx="1985010" cy="1075055"/>
          </a:xfrm>
          <a:custGeom>
            <a:avLst/>
            <a:gdLst/>
            <a:ahLst/>
            <a:cxnLst/>
            <a:rect l="l" t="t" r="r" b="b"/>
            <a:pathLst>
              <a:path w="1985010" h="1075054">
                <a:moveTo>
                  <a:pt x="0" y="0"/>
                </a:moveTo>
                <a:lnTo>
                  <a:pt x="1984679" y="0"/>
                </a:lnTo>
                <a:lnTo>
                  <a:pt x="1984679" y="1074483"/>
                </a:lnTo>
                <a:lnTo>
                  <a:pt x="0" y="1074483"/>
                </a:lnTo>
                <a:lnTo>
                  <a:pt x="0" y="0"/>
                </a:lnTo>
                <a:close/>
              </a:path>
            </a:pathLst>
          </a:custGeom>
          <a:solidFill>
            <a:srgbClr val="053DE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4347425" y="2541918"/>
            <a:ext cx="1985010" cy="1075055"/>
          </a:xfrm>
          <a:custGeom>
            <a:avLst/>
            <a:gdLst/>
            <a:ahLst/>
            <a:cxnLst/>
            <a:rect l="l" t="t" r="r" b="b"/>
            <a:pathLst>
              <a:path w="1985010" h="1075054">
                <a:moveTo>
                  <a:pt x="0" y="0"/>
                </a:moveTo>
                <a:lnTo>
                  <a:pt x="1984679" y="0"/>
                </a:lnTo>
                <a:lnTo>
                  <a:pt x="1984679" y="1074483"/>
                </a:lnTo>
                <a:lnTo>
                  <a:pt x="0" y="1074483"/>
                </a:lnTo>
                <a:lnTo>
                  <a:pt x="0" y="0"/>
                </a:lnTo>
                <a:close/>
              </a:path>
            </a:pathLst>
          </a:custGeom>
          <a:ln w="25399">
            <a:solidFill>
              <a:srgbClr val="0000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4347425" y="2784275"/>
            <a:ext cx="1985010" cy="574040"/>
          </a:xfrm>
          <a:prstGeom prst="rect">
            <a:avLst/>
          </a:prstGeom>
        </p:spPr>
        <p:txBody>
          <a:bodyPr vert="horz" wrap="square" lIns="0" tIns="12700" rIns="0" bIns="0" rtlCol="0">
            <a:spAutoFit/>
          </a:bodyP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L1I</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Cache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2" name="object 12"/>
          <p:cNvSpPr/>
          <p:nvPr/>
        </p:nvSpPr>
        <p:spPr>
          <a:xfrm>
            <a:off x="2854756" y="2017294"/>
            <a:ext cx="458470" cy="506095"/>
          </a:xfrm>
          <a:custGeom>
            <a:avLst/>
            <a:gdLst/>
            <a:ahLst/>
            <a:cxnLst/>
            <a:rect l="l" t="t" r="r" b="b"/>
            <a:pathLst>
              <a:path w="458469" h="506094">
                <a:moveTo>
                  <a:pt x="458000" y="161671"/>
                </a:moveTo>
                <a:lnTo>
                  <a:pt x="0" y="161671"/>
                </a:lnTo>
                <a:lnTo>
                  <a:pt x="228993" y="0"/>
                </a:lnTo>
                <a:lnTo>
                  <a:pt x="458000" y="161671"/>
                </a:lnTo>
                <a:close/>
              </a:path>
              <a:path w="458469" h="506094">
                <a:moveTo>
                  <a:pt x="343496" y="344411"/>
                </a:moveTo>
                <a:lnTo>
                  <a:pt x="114503" y="344411"/>
                </a:lnTo>
                <a:lnTo>
                  <a:pt x="114503" y="161671"/>
                </a:lnTo>
                <a:lnTo>
                  <a:pt x="343496" y="161671"/>
                </a:lnTo>
                <a:lnTo>
                  <a:pt x="343496" y="344411"/>
                </a:lnTo>
                <a:close/>
              </a:path>
              <a:path w="458469" h="506094">
                <a:moveTo>
                  <a:pt x="228993" y="506082"/>
                </a:moveTo>
                <a:lnTo>
                  <a:pt x="0" y="344411"/>
                </a:lnTo>
                <a:lnTo>
                  <a:pt x="458000" y="344411"/>
                </a:lnTo>
                <a:lnTo>
                  <a:pt x="228993" y="50608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2854756" y="2017294"/>
            <a:ext cx="458470" cy="506095"/>
          </a:xfrm>
          <a:custGeom>
            <a:avLst/>
            <a:gdLst/>
            <a:ahLst/>
            <a:cxnLst/>
            <a:rect l="l" t="t" r="r" b="b"/>
            <a:pathLst>
              <a:path w="458469" h="506094">
                <a:moveTo>
                  <a:pt x="0" y="161671"/>
                </a:moveTo>
                <a:lnTo>
                  <a:pt x="228993" y="0"/>
                </a:lnTo>
                <a:lnTo>
                  <a:pt x="458000" y="161671"/>
                </a:lnTo>
                <a:lnTo>
                  <a:pt x="343496" y="161671"/>
                </a:lnTo>
                <a:lnTo>
                  <a:pt x="343496" y="344411"/>
                </a:lnTo>
                <a:lnTo>
                  <a:pt x="458000" y="344411"/>
                </a:lnTo>
                <a:lnTo>
                  <a:pt x="228993" y="506082"/>
                </a:lnTo>
                <a:lnTo>
                  <a:pt x="0" y="344411"/>
                </a:lnTo>
                <a:lnTo>
                  <a:pt x="114503" y="344411"/>
                </a:lnTo>
                <a:lnTo>
                  <a:pt x="114503" y="161671"/>
                </a:lnTo>
                <a:lnTo>
                  <a:pt x="0" y="161671"/>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5110759" y="2017294"/>
            <a:ext cx="458470" cy="506095"/>
          </a:xfrm>
          <a:custGeom>
            <a:avLst/>
            <a:gdLst/>
            <a:ahLst/>
            <a:cxnLst/>
            <a:rect l="l" t="t" r="r" b="b"/>
            <a:pathLst>
              <a:path w="458470" h="506094">
                <a:moveTo>
                  <a:pt x="458012" y="175133"/>
                </a:moveTo>
                <a:lnTo>
                  <a:pt x="0" y="175133"/>
                </a:lnTo>
                <a:lnTo>
                  <a:pt x="229006" y="0"/>
                </a:lnTo>
                <a:lnTo>
                  <a:pt x="458012" y="175133"/>
                </a:lnTo>
                <a:close/>
              </a:path>
              <a:path w="458470" h="506094">
                <a:moveTo>
                  <a:pt x="343509" y="330949"/>
                </a:moveTo>
                <a:lnTo>
                  <a:pt x="114503" y="330949"/>
                </a:lnTo>
                <a:lnTo>
                  <a:pt x="114503" y="175133"/>
                </a:lnTo>
                <a:lnTo>
                  <a:pt x="343509" y="175133"/>
                </a:lnTo>
                <a:lnTo>
                  <a:pt x="343509" y="330949"/>
                </a:lnTo>
                <a:close/>
              </a:path>
              <a:path w="458470" h="506094">
                <a:moveTo>
                  <a:pt x="229006" y="506082"/>
                </a:moveTo>
                <a:lnTo>
                  <a:pt x="0" y="330949"/>
                </a:lnTo>
                <a:lnTo>
                  <a:pt x="458012" y="330949"/>
                </a:lnTo>
                <a:lnTo>
                  <a:pt x="229006" y="50608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5110759" y="2017294"/>
            <a:ext cx="458470" cy="506095"/>
          </a:xfrm>
          <a:custGeom>
            <a:avLst/>
            <a:gdLst/>
            <a:ahLst/>
            <a:cxnLst/>
            <a:rect l="l" t="t" r="r" b="b"/>
            <a:pathLst>
              <a:path w="458470" h="506094">
                <a:moveTo>
                  <a:pt x="0" y="175133"/>
                </a:moveTo>
                <a:lnTo>
                  <a:pt x="229006" y="0"/>
                </a:lnTo>
                <a:lnTo>
                  <a:pt x="458012" y="175133"/>
                </a:lnTo>
                <a:lnTo>
                  <a:pt x="343509" y="175133"/>
                </a:lnTo>
                <a:lnTo>
                  <a:pt x="343509" y="330949"/>
                </a:lnTo>
                <a:lnTo>
                  <a:pt x="458012" y="330949"/>
                </a:lnTo>
                <a:lnTo>
                  <a:pt x="229006" y="506082"/>
                </a:lnTo>
                <a:lnTo>
                  <a:pt x="0" y="330949"/>
                </a:lnTo>
                <a:lnTo>
                  <a:pt x="114503" y="330949"/>
                </a:lnTo>
                <a:lnTo>
                  <a:pt x="114503" y="175133"/>
                </a:lnTo>
                <a:lnTo>
                  <a:pt x="0" y="175133"/>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2057400" y="4069194"/>
            <a:ext cx="4274820" cy="1747520"/>
          </a:xfrm>
          <a:custGeom>
            <a:avLst/>
            <a:gdLst/>
            <a:ahLst/>
            <a:cxnLst/>
            <a:rect l="l" t="t" r="r" b="b"/>
            <a:pathLst>
              <a:path w="4274820" h="1747520">
                <a:moveTo>
                  <a:pt x="0" y="0"/>
                </a:moveTo>
                <a:lnTo>
                  <a:pt x="4274705" y="0"/>
                </a:lnTo>
                <a:lnTo>
                  <a:pt x="4274705" y="1746935"/>
                </a:lnTo>
                <a:lnTo>
                  <a:pt x="0" y="1746935"/>
                </a:lnTo>
                <a:lnTo>
                  <a:pt x="0" y="0"/>
                </a:lnTo>
                <a:close/>
              </a:path>
            </a:pathLst>
          </a:custGeom>
          <a:solidFill>
            <a:srgbClr val="0000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2057400" y="4069194"/>
            <a:ext cx="4274820" cy="1747520"/>
          </a:xfrm>
          <a:custGeom>
            <a:avLst/>
            <a:gdLst/>
            <a:ahLst/>
            <a:cxnLst/>
            <a:rect l="l" t="t" r="r" b="b"/>
            <a:pathLst>
              <a:path w="4274820" h="1747520">
                <a:moveTo>
                  <a:pt x="0" y="0"/>
                </a:moveTo>
                <a:lnTo>
                  <a:pt x="4274705" y="0"/>
                </a:lnTo>
                <a:lnTo>
                  <a:pt x="4274705" y="1746935"/>
                </a:lnTo>
                <a:lnTo>
                  <a:pt x="0" y="1746935"/>
                </a:lnTo>
                <a:lnTo>
                  <a:pt x="0" y="0"/>
                </a:lnTo>
                <a:close/>
              </a:path>
            </a:pathLst>
          </a:custGeom>
          <a:ln w="25400">
            <a:solidFill>
              <a:srgbClr val="0000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txBox="1"/>
          <p:nvPr/>
        </p:nvSpPr>
        <p:spPr>
          <a:xfrm>
            <a:off x="3620907" y="4744110"/>
            <a:ext cx="906144"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L2</a:t>
            </a:r>
            <a:r>
              <a:rPr kumimoji="0" sz="1800" b="0" i="0" u="none" strike="noStrike" kern="1200" cap="none" spc="-80" normalizeH="0" baseline="0" noProof="0" dirty="0">
                <a:ln>
                  <a:noFill/>
                </a:ln>
                <a:solidFill>
                  <a:srgbClr val="FFFFFF"/>
                </a:solidFill>
                <a:effectLst/>
                <a:uLnTx/>
                <a:uFillTx/>
                <a:latin typeface="Times New Roman"/>
                <a:ea typeface="+mn-ea"/>
                <a:cs typeface="Times New Roman"/>
              </a:rPr>
              <a:t> </a:t>
            </a: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Cache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9" name="object 19"/>
          <p:cNvSpPr/>
          <p:nvPr/>
        </p:nvSpPr>
        <p:spPr>
          <a:xfrm>
            <a:off x="2854756" y="3651173"/>
            <a:ext cx="458470" cy="400050"/>
          </a:xfrm>
          <a:custGeom>
            <a:avLst/>
            <a:gdLst/>
            <a:ahLst/>
            <a:cxnLst/>
            <a:rect l="l" t="t" r="r" b="b"/>
            <a:pathLst>
              <a:path w="458469" h="400050">
                <a:moveTo>
                  <a:pt x="458000" y="140233"/>
                </a:moveTo>
                <a:lnTo>
                  <a:pt x="0" y="140233"/>
                </a:lnTo>
                <a:lnTo>
                  <a:pt x="228993" y="0"/>
                </a:lnTo>
                <a:lnTo>
                  <a:pt x="458000" y="140233"/>
                </a:lnTo>
                <a:close/>
              </a:path>
              <a:path w="458469" h="400050">
                <a:moveTo>
                  <a:pt x="343496" y="259245"/>
                </a:moveTo>
                <a:lnTo>
                  <a:pt x="114503" y="259245"/>
                </a:lnTo>
                <a:lnTo>
                  <a:pt x="114503" y="140233"/>
                </a:lnTo>
                <a:lnTo>
                  <a:pt x="343496" y="140233"/>
                </a:lnTo>
                <a:lnTo>
                  <a:pt x="343496" y="259245"/>
                </a:lnTo>
                <a:close/>
              </a:path>
              <a:path w="458469" h="400050">
                <a:moveTo>
                  <a:pt x="228993" y="399478"/>
                </a:moveTo>
                <a:lnTo>
                  <a:pt x="0" y="259245"/>
                </a:lnTo>
                <a:lnTo>
                  <a:pt x="458000" y="259245"/>
                </a:lnTo>
                <a:lnTo>
                  <a:pt x="228993" y="39947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2854756" y="3651173"/>
            <a:ext cx="458470" cy="400050"/>
          </a:xfrm>
          <a:custGeom>
            <a:avLst/>
            <a:gdLst/>
            <a:ahLst/>
            <a:cxnLst/>
            <a:rect l="l" t="t" r="r" b="b"/>
            <a:pathLst>
              <a:path w="458469" h="400050">
                <a:moveTo>
                  <a:pt x="0" y="140233"/>
                </a:moveTo>
                <a:lnTo>
                  <a:pt x="228993" y="0"/>
                </a:lnTo>
                <a:lnTo>
                  <a:pt x="458000" y="140233"/>
                </a:lnTo>
                <a:lnTo>
                  <a:pt x="343496" y="140233"/>
                </a:lnTo>
                <a:lnTo>
                  <a:pt x="343496" y="259245"/>
                </a:lnTo>
                <a:lnTo>
                  <a:pt x="458000" y="259245"/>
                </a:lnTo>
                <a:lnTo>
                  <a:pt x="228993" y="399478"/>
                </a:lnTo>
                <a:lnTo>
                  <a:pt x="0" y="259245"/>
                </a:lnTo>
                <a:lnTo>
                  <a:pt x="114503" y="259245"/>
                </a:lnTo>
                <a:lnTo>
                  <a:pt x="114503" y="140233"/>
                </a:lnTo>
                <a:lnTo>
                  <a:pt x="0" y="140233"/>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5106327" y="3643058"/>
            <a:ext cx="458470" cy="400050"/>
          </a:xfrm>
          <a:custGeom>
            <a:avLst/>
            <a:gdLst/>
            <a:ahLst/>
            <a:cxnLst/>
            <a:rect l="l" t="t" r="r" b="b"/>
            <a:pathLst>
              <a:path w="458470" h="400050">
                <a:moveTo>
                  <a:pt x="458012" y="140233"/>
                </a:moveTo>
                <a:lnTo>
                  <a:pt x="0" y="140233"/>
                </a:lnTo>
                <a:lnTo>
                  <a:pt x="229006" y="0"/>
                </a:lnTo>
                <a:lnTo>
                  <a:pt x="458012" y="140233"/>
                </a:lnTo>
                <a:close/>
              </a:path>
              <a:path w="458470" h="400050">
                <a:moveTo>
                  <a:pt x="343509" y="259245"/>
                </a:moveTo>
                <a:lnTo>
                  <a:pt x="114503" y="259245"/>
                </a:lnTo>
                <a:lnTo>
                  <a:pt x="114503" y="140233"/>
                </a:lnTo>
                <a:lnTo>
                  <a:pt x="343509" y="140233"/>
                </a:lnTo>
                <a:lnTo>
                  <a:pt x="343509" y="259245"/>
                </a:lnTo>
                <a:close/>
              </a:path>
              <a:path w="458470" h="400050">
                <a:moveTo>
                  <a:pt x="229006" y="399478"/>
                </a:moveTo>
                <a:lnTo>
                  <a:pt x="0" y="259245"/>
                </a:lnTo>
                <a:lnTo>
                  <a:pt x="458012" y="259245"/>
                </a:lnTo>
                <a:lnTo>
                  <a:pt x="229006" y="39947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5106327" y="3643058"/>
            <a:ext cx="458470" cy="400050"/>
          </a:xfrm>
          <a:custGeom>
            <a:avLst/>
            <a:gdLst/>
            <a:ahLst/>
            <a:cxnLst/>
            <a:rect l="l" t="t" r="r" b="b"/>
            <a:pathLst>
              <a:path w="458470" h="400050">
                <a:moveTo>
                  <a:pt x="0" y="140233"/>
                </a:moveTo>
                <a:lnTo>
                  <a:pt x="229006" y="0"/>
                </a:lnTo>
                <a:lnTo>
                  <a:pt x="458012" y="140233"/>
                </a:lnTo>
                <a:lnTo>
                  <a:pt x="343509" y="140233"/>
                </a:lnTo>
                <a:lnTo>
                  <a:pt x="343509" y="259245"/>
                </a:lnTo>
                <a:lnTo>
                  <a:pt x="458012" y="259245"/>
                </a:lnTo>
                <a:lnTo>
                  <a:pt x="229006" y="399478"/>
                </a:lnTo>
                <a:lnTo>
                  <a:pt x="0" y="259245"/>
                </a:lnTo>
                <a:lnTo>
                  <a:pt x="114503" y="259245"/>
                </a:lnTo>
                <a:lnTo>
                  <a:pt x="114503" y="140233"/>
                </a:lnTo>
                <a:lnTo>
                  <a:pt x="0" y="140233"/>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7328891" y="4069194"/>
            <a:ext cx="3053715" cy="1747520"/>
          </a:xfrm>
          <a:custGeom>
            <a:avLst/>
            <a:gdLst/>
            <a:ahLst/>
            <a:cxnLst/>
            <a:rect l="l" t="t" r="r" b="b"/>
            <a:pathLst>
              <a:path w="3053715" h="1747520">
                <a:moveTo>
                  <a:pt x="0" y="0"/>
                </a:moveTo>
                <a:lnTo>
                  <a:pt x="3053359" y="0"/>
                </a:lnTo>
                <a:lnTo>
                  <a:pt x="3053359" y="1746935"/>
                </a:lnTo>
                <a:lnTo>
                  <a:pt x="0" y="1746935"/>
                </a:lnTo>
                <a:lnTo>
                  <a:pt x="0" y="0"/>
                </a:lnTo>
                <a:close/>
              </a:path>
            </a:pathLst>
          </a:custGeom>
          <a:solidFill>
            <a:srgbClr val="00FF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7328891" y="4069194"/>
            <a:ext cx="3053715" cy="1747520"/>
          </a:xfrm>
          <a:custGeom>
            <a:avLst/>
            <a:gdLst/>
            <a:ahLst/>
            <a:cxnLst/>
            <a:rect l="l" t="t" r="r" b="b"/>
            <a:pathLst>
              <a:path w="3053715" h="1747520">
                <a:moveTo>
                  <a:pt x="0" y="0"/>
                </a:moveTo>
                <a:lnTo>
                  <a:pt x="3053359" y="0"/>
                </a:lnTo>
                <a:lnTo>
                  <a:pt x="3053359" y="1746935"/>
                </a:lnTo>
                <a:lnTo>
                  <a:pt x="0" y="1746935"/>
                </a:lnTo>
                <a:lnTo>
                  <a:pt x="0" y="0"/>
                </a:lnTo>
                <a:close/>
              </a:path>
            </a:pathLst>
          </a:custGeom>
          <a:ln w="25400">
            <a:solidFill>
              <a:srgbClr val="00FF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txBox="1"/>
          <p:nvPr/>
        </p:nvSpPr>
        <p:spPr>
          <a:xfrm>
            <a:off x="8453292" y="4757763"/>
            <a:ext cx="96456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imes New Roman"/>
                <a:ea typeface="+mn-ea"/>
                <a:cs typeface="Times New Roman"/>
              </a:rPr>
              <a:t>Prefetcher</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6" name="object 26"/>
          <p:cNvSpPr/>
          <p:nvPr/>
        </p:nvSpPr>
        <p:spPr>
          <a:xfrm>
            <a:off x="2057400" y="6398259"/>
            <a:ext cx="8324850" cy="0"/>
          </a:xfrm>
          <a:custGeom>
            <a:avLst/>
            <a:gdLst/>
            <a:ahLst/>
            <a:cxnLst/>
            <a:rect l="l" t="t" r="r" b="b"/>
            <a:pathLst>
              <a:path w="8324850">
                <a:moveTo>
                  <a:pt x="0" y="0"/>
                </a:moveTo>
                <a:lnTo>
                  <a:pt x="8324850" y="0"/>
                </a:lnTo>
              </a:path>
            </a:pathLst>
          </a:custGeom>
          <a:ln w="57150">
            <a:solidFill>
              <a:srgbClr val="FFB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txBox="1"/>
          <p:nvPr/>
        </p:nvSpPr>
        <p:spPr>
          <a:xfrm>
            <a:off x="8882120" y="6020587"/>
            <a:ext cx="837565" cy="574040"/>
          </a:xfrm>
          <a:prstGeom prst="rect">
            <a:avLst/>
          </a:prstGeom>
        </p:spPr>
        <p:txBody>
          <a:bodyPr vert="horz" wrap="square" lIns="0" tIns="12700" rIns="0" bIns="0" rtlCol="0">
            <a:spAutoFit/>
          </a:bodyPr>
          <a:lstStyle/>
          <a:p>
            <a:pPr marL="12700" marR="5080" lvl="0" indent="12065"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imes New Roman"/>
                <a:ea typeface="+mn-ea"/>
                <a:cs typeface="Times New Roman"/>
              </a:rPr>
              <a:t>Memory  </a:t>
            </a:r>
            <a:r>
              <a:rPr kumimoji="0" sz="1800" b="0" i="0" u="none" strike="noStrike" kern="1200" cap="none" spc="0" normalizeH="0" baseline="0" noProof="0" dirty="0">
                <a:ln>
                  <a:noFill/>
                </a:ln>
                <a:solidFill>
                  <a:prstClr val="black"/>
                </a:solidFill>
                <a:effectLst/>
                <a:uLnTx/>
                <a:uFillTx/>
                <a:latin typeface="Times New Roman"/>
                <a:ea typeface="+mn-ea"/>
                <a:cs typeface="Times New Roman"/>
              </a:rPr>
              <a:t>Interface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8" name="object 28"/>
          <p:cNvSpPr/>
          <p:nvPr/>
        </p:nvSpPr>
        <p:spPr>
          <a:xfrm>
            <a:off x="5133809" y="5654942"/>
            <a:ext cx="458470" cy="743585"/>
          </a:xfrm>
          <a:custGeom>
            <a:avLst/>
            <a:gdLst/>
            <a:ahLst/>
            <a:cxnLst/>
            <a:rect l="l" t="t" r="r" b="b"/>
            <a:pathLst>
              <a:path w="458470" h="743585">
                <a:moveTo>
                  <a:pt x="458000" y="229006"/>
                </a:moveTo>
                <a:lnTo>
                  <a:pt x="0" y="229006"/>
                </a:lnTo>
                <a:lnTo>
                  <a:pt x="228993" y="0"/>
                </a:lnTo>
                <a:lnTo>
                  <a:pt x="458000" y="229006"/>
                </a:lnTo>
                <a:close/>
              </a:path>
              <a:path w="458470" h="743585">
                <a:moveTo>
                  <a:pt x="343496" y="514324"/>
                </a:moveTo>
                <a:lnTo>
                  <a:pt x="114490" y="514324"/>
                </a:lnTo>
                <a:lnTo>
                  <a:pt x="114490" y="229006"/>
                </a:lnTo>
                <a:lnTo>
                  <a:pt x="343496" y="229006"/>
                </a:lnTo>
                <a:lnTo>
                  <a:pt x="343496" y="514324"/>
                </a:lnTo>
                <a:close/>
              </a:path>
              <a:path w="458470" h="743585">
                <a:moveTo>
                  <a:pt x="228993" y="743318"/>
                </a:moveTo>
                <a:lnTo>
                  <a:pt x="0" y="514324"/>
                </a:lnTo>
                <a:lnTo>
                  <a:pt x="458000" y="514324"/>
                </a:lnTo>
                <a:lnTo>
                  <a:pt x="228993" y="74331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5133809" y="5654942"/>
            <a:ext cx="458470" cy="743585"/>
          </a:xfrm>
          <a:custGeom>
            <a:avLst/>
            <a:gdLst/>
            <a:ahLst/>
            <a:cxnLst/>
            <a:rect l="l" t="t" r="r" b="b"/>
            <a:pathLst>
              <a:path w="458470" h="743585">
                <a:moveTo>
                  <a:pt x="0" y="229006"/>
                </a:moveTo>
                <a:lnTo>
                  <a:pt x="228993" y="0"/>
                </a:lnTo>
                <a:lnTo>
                  <a:pt x="458000" y="229006"/>
                </a:lnTo>
                <a:lnTo>
                  <a:pt x="343496" y="229006"/>
                </a:lnTo>
                <a:lnTo>
                  <a:pt x="343496" y="514324"/>
                </a:lnTo>
                <a:lnTo>
                  <a:pt x="458000" y="514324"/>
                </a:lnTo>
                <a:lnTo>
                  <a:pt x="228993" y="743318"/>
                </a:lnTo>
                <a:lnTo>
                  <a:pt x="0" y="514324"/>
                </a:lnTo>
                <a:lnTo>
                  <a:pt x="114490" y="514324"/>
                </a:lnTo>
                <a:lnTo>
                  <a:pt x="114490" y="229006"/>
                </a:lnTo>
                <a:lnTo>
                  <a:pt x="0" y="229006"/>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6354496" y="4305592"/>
            <a:ext cx="974725" cy="297180"/>
          </a:xfrm>
          <a:custGeom>
            <a:avLst/>
            <a:gdLst/>
            <a:ahLst/>
            <a:cxnLst/>
            <a:rect l="l" t="t" r="r" b="b"/>
            <a:pathLst>
              <a:path w="974725" h="297179">
                <a:moveTo>
                  <a:pt x="825944" y="296875"/>
                </a:moveTo>
                <a:lnTo>
                  <a:pt x="825944" y="222656"/>
                </a:lnTo>
                <a:lnTo>
                  <a:pt x="0" y="222656"/>
                </a:lnTo>
                <a:lnTo>
                  <a:pt x="0" y="74218"/>
                </a:lnTo>
                <a:lnTo>
                  <a:pt x="825944" y="74218"/>
                </a:lnTo>
                <a:lnTo>
                  <a:pt x="825944" y="0"/>
                </a:lnTo>
                <a:lnTo>
                  <a:pt x="974394" y="148437"/>
                </a:lnTo>
                <a:lnTo>
                  <a:pt x="825944" y="2968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6354496" y="4305592"/>
            <a:ext cx="974725" cy="297180"/>
          </a:xfrm>
          <a:custGeom>
            <a:avLst/>
            <a:gdLst/>
            <a:ahLst/>
            <a:cxnLst/>
            <a:rect l="l" t="t" r="r" b="b"/>
            <a:pathLst>
              <a:path w="974725" h="297179">
                <a:moveTo>
                  <a:pt x="0" y="74218"/>
                </a:moveTo>
                <a:lnTo>
                  <a:pt x="825944" y="74218"/>
                </a:lnTo>
                <a:lnTo>
                  <a:pt x="825944" y="0"/>
                </a:lnTo>
                <a:lnTo>
                  <a:pt x="974394" y="148437"/>
                </a:lnTo>
                <a:lnTo>
                  <a:pt x="825944" y="296875"/>
                </a:lnTo>
                <a:lnTo>
                  <a:pt x="825944" y="222656"/>
                </a:lnTo>
                <a:lnTo>
                  <a:pt x="0" y="222656"/>
                </a:lnTo>
                <a:lnTo>
                  <a:pt x="0" y="74218"/>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6092075" y="5118303"/>
            <a:ext cx="1397000" cy="297180"/>
          </a:xfrm>
          <a:custGeom>
            <a:avLst/>
            <a:gdLst/>
            <a:ahLst/>
            <a:cxnLst/>
            <a:rect l="l" t="t" r="r" b="b"/>
            <a:pathLst>
              <a:path w="1397000" h="297179">
                <a:moveTo>
                  <a:pt x="148450" y="296875"/>
                </a:moveTo>
                <a:lnTo>
                  <a:pt x="148450" y="222656"/>
                </a:lnTo>
                <a:lnTo>
                  <a:pt x="1396834" y="222656"/>
                </a:lnTo>
                <a:lnTo>
                  <a:pt x="1396834" y="74218"/>
                </a:lnTo>
                <a:lnTo>
                  <a:pt x="148450" y="74218"/>
                </a:lnTo>
                <a:lnTo>
                  <a:pt x="148450" y="0"/>
                </a:lnTo>
                <a:lnTo>
                  <a:pt x="0" y="148437"/>
                </a:lnTo>
                <a:lnTo>
                  <a:pt x="148450" y="2968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6092075" y="5118303"/>
            <a:ext cx="1397000" cy="297180"/>
          </a:xfrm>
          <a:custGeom>
            <a:avLst/>
            <a:gdLst/>
            <a:ahLst/>
            <a:cxnLst/>
            <a:rect l="l" t="t" r="r" b="b"/>
            <a:pathLst>
              <a:path w="1397000" h="297179">
                <a:moveTo>
                  <a:pt x="1396834" y="74218"/>
                </a:moveTo>
                <a:lnTo>
                  <a:pt x="148450" y="74218"/>
                </a:lnTo>
                <a:lnTo>
                  <a:pt x="148450" y="0"/>
                </a:lnTo>
                <a:lnTo>
                  <a:pt x="0" y="148437"/>
                </a:lnTo>
                <a:lnTo>
                  <a:pt x="148450" y="296875"/>
                </a:lnTo>
                <a:lnTo>
                  <a:pt x="148450" y="222656"/>
                </a:lnTo>
                <a:lnTo>
                  <a:pt x="1396834" y="222656"/>
                </a:lnTo>
                <a:lnTo>
                  <a:pt x="1396834" y="74218"/>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2811336" y="5649289"/>
            <a:ext cx="545465" cy="743585"/>
          </a:xfrm>
          <a:custGeom>
            <a:avLst/>
            <a:gdLst/>
            <a:ahLst/>
            <a:cxnLst/>
            <a:rect l="l" t="t" r="r" b="b"/>
            <a:pathLst>
              <a:path w="545464" h="743585">
                <a:moveTo>
                  <a:pt x="0" y="470866"/>
                </a:moveTo>
                <a:lnTo>
                  <a:pt x="136220" y="470866"/>
                </a:lnTo>
                <a:lnTo>
                  <a:pt x="136220" y="0"/>
                </a:lnTo>
                <a:lnTo>
                  <a:pt x="408635" y="0"/>
                </a:lnTo>
                <a:lnTo>
                  <a:pt x="408635" y="470866"/>
                </a:lnTo>
                <a:lnTo>
                  <a:pt x="544842" y="470866"/>
                </a:lnTo>
                <a:lnTo>
                  <a:pt x="272427" y="743319"/>
                </a:lnTo>
                <a:lnTo>
                  <a:pt x="0" y="470866"/>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2811336" y="5649289"/>
            <a:ext cx="545465" cy="743585"/>
          </a:xfrm>
          <a:custGeom>
            <a:avLst/>
            <a:gdLst/>
            <a:ahLst/>
            <a:cxnLst/>
            <a:rect l="l" t="t" r="r" b="b"/>
            <a:pathLst>
              <a:path w="545464" h="743585">
                <a:moveTo>
                  <a:pt x="408635" y="0"/>
                </a:moveTo>
                <a:lnTo>
                  <a:pt x="408635" y="470866"/>
                </a:lnTo>
                <a:lnTo>
                  <a:pt x="544842" y="470866"/>
                </a:lnTo>
                <a:lnTo>
                  <a:pt x="272427" y="743319"/>
                </a:lnTo>
                <a:lnTo>
                  <a:pt x="0" y="470866"/>
                </a:lnTo>
                <a:lnTo>
                  <a:pt x="136220" y="470866"/>
                </a:lnTo>
                <a:lnTo>
                  <a:pt x="136220" y="0"/>
                </a:lnTo>
                <a:lnTo>
                  <a:pt x="408635" y="0"/>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1749426" y="803276"/>
            <a:ext cx="4778375" cy="3910329"/>
          </a:xfrm>
          <a:custGeom>
            <a:avLst/>
            <a:gdLst/>
            <a:ahLst/>
            <a:cxnLst/>
            <a:rect l="l" t="t" r="r" b="b"/>
            <a:pathLst>
              <a:path w="4778375" h="3910329">
                <a:moveTo>
                  <a:pt x="4126687" y="3910012"/>
                </a:moveTo>
                <a:lnTo>
                  <a:pt x="651681" y="3910012"/>
                </a:lnTo>
                <a:lnTo>
                  <a:pt x="603045" y="3908225"/>
                </a:lnTo>
                <a:lnTo>
                  <a:pt x="555380" y="3902946"/>
                </a:lnTo>
                <a:lnTo>
                  <a:pt x="508812" y="3894303"/>
                </a:lnTo>
                <a:lnTo>
                  <a:pt x="463467" y="3882420"/>
                </a:lnTo>
                <a:lnTo>
                  <a:pt x="419471" y="3867425"/>
                </a:lnTo>
                <a:lnTo>
                  <a:pt x="376949" y="3849443"/>
                </a:lnTo>
                <a:lnTo>
                  <a:pt x="336028" y="3828599"/>
                </a:lnTo>
                <a:lnTo>
                  <a:pt x="296834" y="3805021"/>
                </a:lnTo>
                <a:lnTo>
                  <a:pt x="259493" y="3778834"/>
                </a:lnTo>
                <a:lnTo>
                  <a:pt x="224130" y="3750164"/>
                </a:lnTo>
                <a:lnTo>
                  <a:pt x="190873" y="3719137"/>
                </a:lnTo>
                <a:lnTo>
                  <a:pt x="159846" y="3685880"/>
                </a:lnTo>
                <a:lnTo>
                  <a:pt x="131176" y="3650517"/>
                </a:lnTo>
                <a:lnTo>
                  <a:pt x="104990" y="3613175"/>
                </a:lnTo>
                <a:lnTo>
                  <a:pt x="81412" y="3573981"/>
                </a:lnTo>
                <a:lnTo>
                  <a:pt x="60569" y="3533060"/>
                </a:lnTo>
                <a:lnTo>
                  <a:pt x="42586" y="3490538"/>
                </a:lnTo>
                <a:lnTo>
                  <a:pt x="27591" y="3446541"/>
                </a:lnTo>
                <a:lnTo>
                  <a:pt x="15709" y="3401195"/>
                </a:lnTo>
                <a:lnTo>
                  <a:pt x="7065" y="3354626"/>
                </a:lnTo>
                <a:lnTo>
                  <a:pt x="1787" y="3306961"/>
                </a:lnTo>
                <a:lnTo>
                  <a:pt x="0" y="3258324"/>
                </a:lnTo>
                <a:lnTo>
                  <a:pt x="0" y="651687"/>
                </a:lnTo>
                <a:lnTo>
                  <a:pt x="1787" y="603051"/>
                </a:lnTo>
                <a:lnTo>
                  <a:pt x="7065" y="555385"/>
                </a:lnTo>
                <a:lnTo>
                  <a:pt x="15709" y="508816"/>
                </a:lnTo>
                <a:lnTo>
                  <a:pt x="27591" y="463470"/>
                </a:lnTo>
                <a:lnTo>
                  <a:pt x="42586" y="419473"/>
                </a:lnTo>
                <a:lnTo>
                  <a:pt x="60569" y="376951"/>
                </a:lnTo>
                <a:lnTo>
                  <a:pt x="81412" y="336029"/>
                </a:lnTo>
                <a:lnTo>
                  <a:pt x="104990" y="296835"/>
                </a:lnTo>
                <a:lnTo>
                  <a:pt x="131176" y="259493"/>
                </a:lnTo>
                <a:lnTo>
                  <a:pt x="159846" y="224131"/>
                </a:lnTo>
                <a:lnTo>
                  <a:pt x="190873" y="190873"/>
                </a:lnTo>
                <a:lnTo>
                  <a:pt x="224130" y="159846"/>
                </a:lnTo>
                <a:lnTo>
                  <a:pt x="259493" y="131177"/>
                </a:lnTo>
                <a:lnTo>
                  <a:pt x="296834" y="104990"/>
                </a:lnTo>
                <a:lnTo>
                  <a:pt x="336028" y="81412"/>
                </a:lnTo>
                <a:lnTo>
                  <a:pt x="376949" y="60568"/>
                </a:lnTo>
                <a:lnTo>
                  <a:pt x="419471" y="42586"/>
                </a:lnTo>
                <a:lnTo>
                  <a:pt x="463467" y="27591"/>
                </a:lnTo>
                <a:lnTo>
                  <a:pt x="508812" y="15709"/>
                </a:lnTo>
                <a:lnTo>
                  <a:pt x="555380" y="7065"/>
                </a:lnTo>
                <a:lnTo>
                  <a:pt x="603045" y="1787"/>
                </a:lnTo>
                <a:lnTo>
                  <a:pt x="651681" y="0"/>
                </a:lnTo>
                <a:lnTo>
                  <a:pt x="4126687" y="0"/>
                </a:lnTo>
                <a:lnTo>
                  <a:pt x="4175323" y="1787"/>
                </a:lnTo>
                <a:lnTo>
                  <a:pt x="4222989" y="7065"/>
                </a:lnTo>
                <a:lnTo>
                  <a:pt x="4269557" y="15709"/>
                </a:lnTo>
                <a:lnTo>
                  <a:pt x="4314903" y="27591"/>
                </a:lnTo>
                <a:lnTo>
                  <a:pt x="4358900" y="42586"/>
                </a:lnTo>
                <a:lnTo>
                  <a:pt x="4401422" y="60568"/>
                </a:lnTo>
                <a:lnTo>
                  <a:pt x="4442343" y="81412"/>
                </a:lnTo>
                <a:lnTo>
                  <a:pt x="4481538" y="104990"/>
                </a:lnTo>
                <a:lnTo>
                  <a:pt x="4518879" y="131177"/>
                </a:lnTo>
                <a:lnTo>
                  <a:pt x="4554242" y="159846"/>
                </a:lnTo>
                <a:lnTo>
                  <a:pt x="4587500" y="190873"/>
                </a:lnTo>
                <a:lnTo>
                  <a:pt x="4618527" y="224131"/>
                </a:lnTo>
                <a:lnTo>
                  <a:pt x="4647197" y="259493"/>
                </a:lnTo>
                <a:lnTo>
                  <a:pt x="4673384" y="296835"/>
                </a:lnTo>
                <a:lnTo>
                  <a:pt x="4696962" y="336029"/>
                </a:lnTo>
                <a:lnTo>
                  <a:pt x="4717805" y="376951"/>
                </a:lnTo>
                <a:lnTo>
                  <a:pt x="4735787" y="419473"/>
                </a:lnTo>
                <a:lnTo>
                  <a:pt x="4750783" y="463470"/>
                </a:lnTo>
                <a:lnTo>
                  <a:pt x="4762665" y="508816"/>
                </a:lnTo>
                <a:lnTo>
                  <a:pt x="4771309" y="555385"/>
                </a:lnTo>
                <a:lnTo>
                  <a:pt x="4776587" y="603051"/>
                </a:lnTo>
                <a:lnTo>
                  <a:pt x="4778375" y="651687"/>
                </a:lnTo>
                <a:lnTo>
                  <a:pt x="4778375" y="3258324"/>
                </a:lnTo>
                <a:lnTo>
                  <a:pt x="4776587" y="3306961"/>
                </a:lnTo>
                <a:lnTo>
                  <a:pt x="4771309" y="3354626"/>
                </a:lnTo>
                <a:lnTo>
                  <a:pt x="4762665" y="3401195"/>
                </a:lnTo>
                <a:lnTo>
                  <a:pt x="4750783" y="3446541"/>
                </a:lnTo>
                <a:lnTo>
                  <a:pt x="4735787" y="3490538"/>
                </a:lnTo>
                <a:lnTo>
                  <a:pt x="4717805" y="3533060"/>
                </a:lnTo>
                <a:lnTo>
                  <a:pt x="4696962" y="3573981"/>
                </a:lnTo>
                <a:lnTo>
                  <a:pt x="4673384" y="3613175"/>
                </a:lnTo>
                <a:lnTo>
                  <a:pt x="4647197" y="3650517"/>
                </a:lnTo>
                <a:lnTo>
                  <a:pt x="4618527" y="3685880"/>
                </a:lnTo>
                <a:lnTo>
                  <a:pt x="4587500" y="3719137"/>
                </a:lnTo>
                <a:lnTo>
                  <a:pt x="4554242" y="3750164"/>
                </a:lnTo>
                <a:lnTo>
                  <a:pt x="4518879" y="3778834"/>
                </a:lnTo>
                <a:lnTo>
                  <a:pt x="4481538" y="3805021"/>
                </a:lnTo>
                <a:lnTo>
                  <a:pt x="4442343" y="3828599"/>
                </a:lnTo>
                <a:lnTo>
                  <a:pt x="4401422" y="3849443"/>
                </a:lnTo>
                <a:lnTo>
                  <a:pt x="4358900" y="3867425"/>
                </a:lnTo>
                <a:lnTo>
                  <a:pt x="4314903" y="3882420"/>
                </a:lnTo>
                <a:lnTo>
                  <a:pt x="4269557" y="3894303"/>
                </a:lnTo>
                <a:lnTo>
                  <a:pt x="4222989" y="3902946"/>
                </a:lnTo>
                <a:lnTo>
                  <a:pt x="4175323" y="3908225"/>
                </a:lnTo>
                <a:lnTo>
                  <a:pt x="4126687" y="3910012"/>
                </a:lnTo>
                <a:close/>
              </a:path>
            </a:pathLst>
          </a:custGeom>
          <a:solidFill>
            <a:srgbClr val="909090">
              <a:alpha val="38038"/>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1749426" y="803276"/>
            <a:ext cx="4778375" cy="3910329"/>
          </a:xfrm>
          <a:custGeom>
            <a:avLst/>
            <a:gdLst/>
            <a:ahLst/>
            <a:cxnLst/>
            <a:rect l="l" t="t" r="r" b="b"/>
            <a:pathLst>
              <a:path w="4778375" h="3910329">
                <a:moveTo>
                  <a:pt x="0" y="651687"/>
                </a:moveTo>
                <a:lnTo>
                  <a:pt x="1787" y="603051"/>
                </a:lnTo>
                <a:lnTo>
                  <a:pt x="7065" y="555385"/>
                </a:lnTo>
                <a:lnTo>
                  <a:pt x="15709" y="508816"/>
                </a:lnTo>
                <a:lnTo>
                  <a:pt x="27591" y="463470"/>
                </a:lnTo>
                <a:lnTo>
                  <a:pt x="42586" y="419473"/>
                </a:lnTo>
                <a:lnTo>
                  <a:pt x="60569" y="376951"/>
                </a:lnTo>
                <a:lnTo>
                  <a:pt x="81412" y="336029"/>
                </a:lnTo>
                <a:lnTo>
                  <a:pt x="104990" y="296835"/>
                </a:lnTo>
                <a:lnTo>
                  <a:pt x="131176" y="259493"/>
                </a:lnTo>
                <a:lnTo>
                  <a:pt x="159846" y="224131"/>
                </a:lnTo>
                <a:lnTo>
                  <a:pt x="190873" y="190873"/>
                </a:lnTo>
                <a:lnTo>
                  <a:pt x="224130" y="159846"/>
                </a:lnTo>
                <a:lnTo>
                  <a:pt x="259493" y="131177"/>
                </a:lnTo>
                <a:lnTo>
                  <a:pt x="296834" y="104990"/>
                </a:lnTo>
                <a:lnTo>
                  <a:pt x="336028" y="81412"/>
                </a:lnTo>
                <a:lnTo>
                  <a:pt x="376949" y="60568"/>
                </a:lnTo>
                <a:lnTo>
                  <a:pt x="419471" y="42586"/>
                </a:lnTo>
                <a:lnTo>
                  <a:pt x="463467" y="27591"/>
                </a:lnTo>
                <a:lnTo>
                  <a:pt x="508812" y="15709"/>
                </a:lnTo>
                <a:lnTo>
                  <a:pt x="555380" y="7065"/>
                </a:lnTo>
                <a:lnTo>
                  <a:pt x="603045" y="1787"/>
                </a:lnTo>
                <a:lnTo>
                  <a:pt x="651681" y="0"/>
                </a:lnTo>
                <a:lnTo>
                  <a:pt x="4126687" y="0"/>
                </a:lnTo>
                <a:lnTo>
                  <a:pt x="4175323" y="1787"/>
                </a:lnTo>
                <a:lnTo>
                  <a:pt x="4222989" y="7065"/>
                </a:lnTo>
                <a:lnTo>
                  <a:pt x="4269557" y="15709"/>
                </a:lnTo>
                <a:lnTo>
                  <a:pt x="4314903" y="27591"/>
                </a:lnTo>
                <a:lnTo>
                  <a:pt x="4358900" y="42586"/>
                </a:lnTo>
                <a:lnTo>
                  <a:pt x="4401422" y="60568"/>
                </a:lnTo>
                <a:lnTo>
                  <a:pt x="4442343" y="81412"/>
                </a:lnTo>
                <a:lnTo>
                  <a:pt x="4481538" y="104990"/>
                </a:lnTo>
                <a:lnTo>
                  <a:pt x="4518879" y="131177"/>
                </a:lnTo>
                <a:lnTo>
                  <a:pt x="4554242" y="159846"/>
                </a:lnTo>
                <a:lnTo>
                  <a:pt x="4587500" y="190873"/>
                </a:lnTo>
                <a:lnTo>
                  <a:pt x="4618527" y="224131"/>
                </a:lnTo>
                <a:lnTo>
                  <a:pt x="4647197" y="259493"/>
                </a:lnTo>
                <a:lnTo>
                  <a:pt x="4673384" y="296835"/>
                </a:lnTo>
                <a:lnTo>
                  <a:pt x="4696962" y="336029"/>
                </a:lnTo>
                <a:lnTo>
                  <a:pt x="4717805" y="376951"/>
                </a:lnTo>
                <a:lnTo>
                  <a:pt x="4735787" y="419473"/>
                </a:lnTo>
                <a:lnTo>
                  <a:pt x="4750783" y="463470"/>
                </a:lnTo>
                <a:lnTo>
                  <a:pt x="4762665" y="508816"/>
                </a:lnTo>
                <a:lnTo>
                  <a:pt x="4771309" y="555385"/>
                </a:lnTo>
                <a:lnTo>
                  <a:pt x="4776587" y="603051"/>
                </a:lnTo>
                <a:lnTo>
                  <a:pt x="4778375" y="651687"/>
                </a:lnTo>
                <a:lnTo>
                  <a:pt x="4778375" y="3258324"/>
                </a:lnTo>
                <a:lnTo>
                  <a:pt x="4776587" y="3306961"/>
                </a:lnTo>
                <a:lnTo>
                  <a:pt x="4771309" y="3354626"/>
                </a:lnTo>
                <a:lnTo>
                  <a:pt x="4762665" y="3401195"/>
                </a:lnTo>
                <a:lnTo>
                  <a:pt x="4750783" y="3446541"/>
                </a:lnTo>
                <a:lnTo>
                  <a:pt x="4735787" y="3490538"/>
                </a:lnTo>
                <a:lnTo>
                  <a:pt x="4717805" y="3533060"/>
                </a:lnTo>
                <a:lnTo>
                  <a:pt x="4696962" y="3573981"/>
                </a:lnTo>
                <a:lnTo>
                  <a:pt x="4673384" y="3613175"/>
                </a:lnTo>
                <a:lnTo>
                  <a:pt x="4647197" y="3650517"/>
                </a:lnTo>
                <a:lnTo>
                  <a:pt x="4618527" y="3685880"/>
                </a:lnTo>
                <a:lnTo>
                  <a:pt x="4587500" y="3719137"/>
                </a:lnTo>
                <a:lnTo>
                  <a:pt x="4554242" y="3750164"/>
                </a:lnTo>
                <a:lnTo>
                  <a:pt x="4518879" y="3778834"/>
                </a:lnTo>
                <a:lnTo>
                  <a:pt x="4481538" y="3805021"/>
                </a:lnTo>
                <a:lnTo>
                  <a:pt x="4442343" y="3828599"/>
                </a:lnTo>
                <a:lnTo>
                  <a:pt x="4401422" y="3849443"/>
                </a:lnTo>
                <a:lnTo>
                  <a:pt x="4358900" y="3867425"/>
                </a:lnTo>
                <a:lnTo>
                  <a:pt x="4314903" y="3882420"/>
                </a:lnTo>
                <a:lnTo>
                  <a:pt x="4269557" y="3894303"/>
                </a:lnTo>
                <a:lnTo>
                  <a:pt x="4222989" y="3902946"/>
                </a:lnTo>
                <a:lnTo>
                  <a:pt x="4175323" y="3908225"/>
                </a:lnTo>
                <a:lnTo>
                  <a:pt x="4126687" y="3910012"/>
                </a:lnTo>
                <a:lnTo>
                  <a:pt x="651681" y="3910012"/>
                </a:lnTo>
                <a:lnTo>
                  <a:pt x="603045" y="3908225"/>
                </a:lnTo>
                <a:lnTo>
                  <a:pt x="555380" y="3902946"/>
                </a:lnTo>
                <a:lnTo>
                  <a:pt x="508812" y="3894303"/>
                </a:lnTo>
                <a:lnTo>
                  <a:pt x="463467" y="3882420"/>
                </a:lnTo>
                <a:lnTo>
                  <a:pt x="419471" y="3867425"/>
                </a:lnTo>
                <a:lnTo>
                  <a:pt x="376949" y="3849443"/>
                </a:lnTo>
                <a:lnTo>
                  <a:pt x="336028" y="3828599"/>
                </a:lnTo>
                <a:lnTo>
                  <a:pt x="296834" y="3805021"/>
                </a:lnTo>
                <a:lnTo>
                  <a:pt x="259493" y="3778834"/>
                </a:lnTo>
                <a:lnTo>
                  <a:pt x="224130" y="3750164"/>
                </a:lnTo>
                <a:lnTo>
                  <a:pt x="190873" y="3719137"/>
                </a:lnTo>
                <a:lnTo>
                  <a:pt x="159846" y="3685880"/>
                </a:lnTo>
                <a:lnTo>
                  <a:pt x="131176" y="3650517"/>
                </a:lnTo>
                <a:lnTo>
                  <a:pt x="104990" y="3613175"/>
                </a:lnTo>
                <a:lnTo>
                  <a:pt x="81412" y="3573981"/>
                </a:lnTo>
                <a:lnTo>
                  <a:pt x="60569" y="3533060"/>
                </a:lnTo>
                <a:lnTo>
                  <a:pt x="42586" y="3490538"/>
                </a:lnTo>
                <a:lnTo>
                  <a:pt x="27591" y="3446541"/>
                </a:lnTo>
                <a:lnTo>
                  <a:pt x="15709" y="3401195"/>
                </a:lnTo>
                <a:lnTo>
                  <a:pt x="7065" y="3354626"/>
                </a:lnTo>
                <a:lnTo>
                  <a:pt x="1787" y="3306961"/>
                </a:lnTo>
                <a:lnTo>
                  <a:pt x="0" y="3258324"/>
                </a:lnTo>
                <a:lnTo>
                  <a:pt x="0" y="651687"/>
                </a:lnTo>
                <a:close/>
              </a:path>
            </a:pathLst>
          </a:custGeom>
          <a:ln w="25400">
            <a:solidFill>
              <a:srgbClr val="B8001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0350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1" y="260654"/>
            <a:ext cx="2958465" cy="513080"/>
          </a:xfrm>
          <a:prstGeom prst="rect">
            <a:avLst/>
          </a:prstGeom>
        </p:spPr>
        <p:txBody>
          <a:bodyPr vert="horz" wrap="square" lIns="0" tIns="12700" rIns="0" bIns="0" rtlCol="0">
            <a:spAutoFit/>
          </a:bodyPr>
          <a:lstStyle/>
          <a:p>
            <a:pPr marL="12700">
              <a:lnSpc>
                <a:spcPct val="100000"/>
              </a:lnSpc>
              <a:spcBef>
                <a:spcPts val="100"/>
              </a:spcBef>
            </a:pPr>
            <a:r>
              <a:rPr spc="-5" dirty="0"/>
              <a:t>System</a:t>
            </a:r>
            <a:r>
              <a:rPr spc="-80" dirty="0"/>
              <a:t> </a:t>
            </a:r>
            <a:r>
              <a:rPr spc="-5" dirty="0"/>
              <a:t>Setting</a:t>
            </a:r>
          </a:p>
        </p:txBody>
      </p:sp>
      <p:sp>
        <p:nvSpPr>
          <p:cNvPr id="3" name="object 3"/>
          <p:cNvSpPr txBox="1"/>
          <p:nvPr/>
        </p:nvSpPr>
        <p:spPr>
          <a:xfrm>
            <a:off x="2108201" y="1017851"/>
            <a:ext cx="3061335" cy="330200"/>
          </a:xfrm>
          <a:prstGeom prst="rect">
            <a:avLst/>
          </a:prstGeom>
        </p:spPr>
        <p:txBody>
          <a:bodyPr vert="horz" wrap="square" lIns="0" tIns="12700" rIns="0" bIns="0" rtlCol="0">
            <a:spAutoFit/>
          </a:bodyPr>
          <a:lstStyle/>
          <a:p>
            <a:pPr marL="299720" marR="0" lvl="0" indent="-287020" algn="l" defTabSz="914400" rtl="0" eaLnBrk="1" fontAlgn="auto" latinLnBrk="0" hangingPunct="1">
              <a:lnSpc>
                <a:spcPct val="100000"/>
              </a:lnSpc>
              <a:spcBef>
                <a:spcPts val="100"/>
              </a:spcBef>
              <a:spcAft>
                <a:spcPts val="0"/>
              </a:spcAft>
              <a:buClr>
                <a:srgbClr val="FB0128"/>
              </a:buClr>
              <a:buSzPct val="77500"/>
              <a:buFont typeface="Wingdings"/>
              <a:buChar char=""/>
              <a:tabLst>
                <a:tab pos="300355" algn="l"/>
              </a:tabLst>
              <a:defRPr/>
            </a:pPr>
            <a:r>
              <a:rPr kumimoji="0" sz="2000" b="0" i="0" u="none" strike="noStrike" kern="1200" cap="none" spc="-5" normalizeH="0" baseline="0" noProof="0" dirty="0">
                <a:ln>
                  <a:noFill/>
                </a:ln>
                <a:solidFill>
                  <a:prstClr val="black"/>
                </a:solidFill>
                <a:effectLst/>
                <a:uLnTx/>
                <a:uFillTx/>
                <a:latin typeface="Arial"/>
                <a:ea typeface="+mn-ea"/>
                <a:cs typeface="Arial"/>
              </a:rPr>
              <a:t>CPU:</a:t>
            </a:r>
            <a:r>
              <a:rPr kumimoji="0" sz="2000" b="0" i="0" u="none" strike="noStrike" kern="1200" cap="none" spc="-80" normalizeH="0" baseline="0" noProof="0" dirty="0">
                <a:ln>
                  <a:noFill/>
                </a:ln>
                <a:solidFill>
                  <a:prstClr val="black"/>
                </a:solidFill>
                <a:effectLst/>
                <a:uLnTx/>
                <a:uFillTx/>
                <a:latin typeface="Arial"/>
                <a:ea typeface="+mn-ea"/>
                <a:cs typeface="Arial"/>
              </a:rPr>
              <a:t> </a:t>
            </a:r>
            <a:r>
              <a:rPr kumimoji="0" sz="2000" b="0" i="0" u="none" strike="noStrike" kern="1200" cap="none" spc="-5" normalizeH="0" baseline="0" noProof="0" dirty="0">
                <a:ln>
                  <a:noFill/>
                </a:ln>
                <a:solidFill>
                  <a:prstClr val="black"/>
                </a:solidFill>
                <a:effectLst/>
                <a:uLnTx/>
                <a:uFillTx/>
                <a:latin typeface="Arial"/>
                <a:ea typeface="+mn-ea"/>
                <a:cs typeface="Arial"/>
              </a:rPr>
              <a:t>TimingSimpleCPU</a:t>
            </a:r>
            <a:endParaRPr kumimoji="0" sz="20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4" name="object 4"/>
          <p:cNvGraphicFramePr>
            <a:graphicFrameLocks noGrp="1"/>
          </p:cNvGraphicFramePr>
          <p:nvPr>
            <p:extLst/>
          </p:nvPr>
        </p:nvGraphicFramePr>
        <p:xfrm>
          <a:off x="2273301" y="1766887"/>
          <a:ext cx="7704454" cy="4220210"/>
        </p:xfrm>
        <a:graphic>
          <a:graphicData uri="http://schemas.openxmlformats.org/drawingml/2006/table">
            <a:tbl>
              <a:tblPr firstRow="1" bandRow="1">
                <a:tableStyleId>{2D5ABB26-0587-4C30-8999-92F81FD0307C}</a:tableStyleId>
              </a:tblPr>
              <a:tblGrid>
                <a:gridCol w="2568575">
                  <a:extLst>
                    <a:ext uri="{9D8B030D-6E8A-4147-A177-3AD203B41FA5}">
                      <a16:colId xmlns:a16="http://schemas.microsoft.com/office/drawing/2014/main" val="20000"/>
                    </a:ext>
                  </a:extLst>
                </a:gridCol>
                <a:gridCol w="2568575">
                  <a:extLst>
                    <a:ext uri="{9D8B030D-6E8A-4147-A177-3AD203B41FA5}">
                      <a16:colId xmlns:a16="http://schemas.microsoft.com/office/drawing/2014/main" val="20001"/>
                    </a:ext>
                  </a:extLst>
                </a:gridCol>
                <a:gridCol w="2567304">
                  <a:extLst>
                    <a:ext uri="{9D8B030D-6E8A-4147-A177-3AD203B41FA5}">
                      <a16:colId xmlns:a16="http://schemas.microsoft.com/office/drawing/2014/main" val="20002"/>
                    </a:ext>
                  </a:extLst>
                </a:gridCol>
              </a:tblGrid>
              <a:tr h="639445">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B0128"/>
                    </a:solidFill>
                  </a:tcPr>
                </a:tc>
                <a:tc>
                  <a:txBody>
                    <a:bodyPr/>
                    <a:lstStyle/>
                    <a:p>
                      <a:pPr marL="97155" marR="685165">
                        <a:lnSpc>
                          <a:spcPct val="100000"/>
                        </a:lnSpc>
                        <a:spcBef>
                          <a:spcPts val="295"/>
                        </a:spcBef>
                      </a:pPr>
                      <a:r>
                        <a:rPr sz="1800" b="1" spc="-5" dirty="0">
                          <a:solidFill>
                            <a:srgbClr val="FFFFFF"/>
                          </a:solidFill>
                          <a:latin typeface="Times New Roman"/>
                          <a:cs typeface="Times New Roman"/>
                        </a:rPr>
                        <a:t>L1 Caches  </a:t>
                      </a:r>
                      <a:r>
                        <a:rPr sz="1800" b="1" dirty="0">
                          <a:solidFill>
                            <a:srgbClr val="FFFFFF"/>
                          </a:solidFill>
                          <a:latin typeface="Times New Roman"/>
                          <a:cs typeface="Times New Roman"/>
                        </a:rPr>
                        <a:t>(Data/Instruction)</a:t>
                      </a:r>
                      <a:endParaRPr sz="18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B0128"/>
                    </a:solidFill>
                  </a:tcPr>
                </a:tc>
                <a:tc>
                  <a:txBody>
                    <a:bodyPr/>
                    <a:lstStyle/>
                    <a:p>
                      <a:pPr marL="97155">
                        <a:lnSpc>
                          <a:spcPct val="100000"/>
                        </a:lnSpc>
                        <a:spcBef>
                          <a:spcPts val="1375"/>
                        </a:spcBef>
                      </a:pPr>
                      <a:r>
                        <a:rPr sz="1800" b="1" spc="-5" dirty="0">
                          <a:solidFill>
                            <a:srgbClr val="FFFFFF"/>
                          </a:solidFill>
                          <a:latin typeface="Times New Roman"/>
                          <a:cs typeface="Times New Roman"/>
                        </a:rPr>
                        <a:t>L2 Cache</a:t>
                      </a:r>
                      <a:endParaRPr sz="1800">
                        <a:latin typeface="Times New Roman"/>
                        <a:cs typeface="Times New Roman"/>
                      </a:endParaRPr>
                    </a:p>
                  </a:txBody>
                  <a:tcPr marL="0" marR="0" marT="1746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B0128"/>
                    </a:solidFill>
                  </a:tcPr>
                </a:tc>
                <a:extLst>
                  <a:ext uri="{0D108BD9-81ED-4DB2-BD59-A6C34878D82A}">
                    <a16:rowId xmlns:a16="http://schemas.microsoft.com/office/drawing/2014/main" val="10000"/>
                  </a:ext>
                </a:extLst>
              </a:tr>
              <a:tr h="596900">
                <a:tc>
                  <a:txBody>
                    <a:bodyPr/>
                    <a:lstStyle/>
                    <a:p>
                      <a:pPr marL="97790">
                        <a:lnSpc>
                          <a:spcPct val="100000"/>
                        </a:lnSpc>
                        <a:spcBef>
                          <a:spcPts val="1080"/>
                        </a:spcBef>
                      </a:pPr>
                      <a:r>
                        <a:rPr sz="2000" spc="-5" dirty="0">
                          <a:latin typeface="Times New Roman"/>
                          <a:cs typeface="Times New Roman"/>
                        </a:rPr>
                        <a:t>Size</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CACD"/>
                    </a:solidFill>
                  </a:tcPr>
                </a:tc>
                <a:tc>
                  <a:txBody>
                    <a:bodyPr/>
                    <a:lstStyle/>
                    <a:p>
                      <a:pPr marL="97155">
                        <a:lnSpc>
                          <a:spcPct val="100000"/>
                        </a:lnSpc>
                        <a:spcBef>
                          <a:spcPts val="1080"/>
                        </a:spcBef>
                      </a:pPr>
                      <a:r>
                        <a:rPr lang="en-US" sz="2000" spc="-5" dirty="0">
                          <a:latin typeface="Times New Roman"/>
                          <a:cs typeface="Times New Roman"/>
                        </a:rPr>
                        <a:t>32</a:t>
                      </a:r>
                      <a:r>
                        <a:rPr sz="2000" spc="-5" dirty="0">
                          <a:latin typeface="Times New Roman"/>
                          <a:cs typeface="Times New Roman"/>
                        </a:rPr>
                        <a:t> KB</a:t>
                      </a:r>
                      <a:endParaRPr sz="2000" dirty="0">
                        <a:latin typeface="Times New Roman"/>
                        <a:cs typeface="Times New Roman"/>
                      </a:endParaRPr>
                    </a:p>
                  </a:txBody>
                  <a:tcPr marL="0" marR="0" marT="1371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CACD"/>
                    </a:solidFill>
                  </a:tcPr>
                </a:tc>
                <a:tc>
                  <a:txBody>
                    <a:bodyPr/>
                    <a:lstStyle/>
                    <a:p>
                      <a:pPr marL="97155">
                        <a:lnSpc>
                          <a:spcPct val="100000"/>
                        </a:lnSpc>
                        <a:spcBef>
                          <a:spcPts val="1080"/>
                        </a:spcBef>
                      </a:pPr>
                      <a:r>
                        <a:rPr sz="2000" dirty="0">
                          <a:latin typeface="Times New Roman"/>
                          <a:cs typeface="Times New Roman"/>
                        </a:rPr>
                        <a:t>128</a:t>
                      </a:r>
                      <a:r>
                        <a:rPr sz="2000" spc="-5" dirty="0">
                          <a:latin typeface="Times New Roman"/>
                          <a:cs typeface="Times New Roman"/>
                        </a:rPr>
                        <a:t> KB</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CACD"/>
                    </a:solidFill>
                  </a:tcPr>
                </a:tc>
                <a:extLst>
                  <a:ext uri="{0D108BD9-81ED-4DB2-BD59-A6C34878D82A}">
                    <a16:rowId xmlns:a16="http://schemas.microsoft.com/office/drawing/2014/main" val="10001"/>
                  </a:ext>
                </a:extLst>
              </a:tr>
              <a:tr h="596900">
                <a:tc>
                  <a:txBody>
                    <a:bodyPr/>
                    <a:lstStyle/>
                    <a:p>
                      <a:pPr marL="97790">
                        <a:lnSpc>
                          <a:spcPct val="100000"/>
                        </a:lnSpc>
                        <a:spcBef>
                          <a:spcPts val="1080"/>
                        </a:spcBef>
                      </a:pPr>
                      <a:r>
                        <a:rPr sz="2000" spc="-5" dirty="0">
                          <a:latin typeface="Times New Roman"/>
                          <a:cs typeface="Times New Roman"/>
                        </a:rPr>
                        <a:t>Associativity</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FDE6E8"/>
                    </a:solidFill>
                  </a:tcPr>
                </a:tc>
                <a:tc>
                  <a:txBody>
                    <a:bodyPr/>
                    <a:lstStyle/>
                    <a:p>
                      <a:pPr marL="97155">
                        <a:lnSpc>
                          <a:spcPct val="100000"/>
                        </a:lnSpc>
                        <a:spcBef>
                          <a:spcPts val="1080"/>
                        </a:spcBef>
                      </a:pPr>
                      <a:r>
                        <a:rPr lang="en-US" sz="2000" dirty="0">
                          <a:latin typeface="Times New Roman"/>
                          <a:cs typeface="Times New Roman"/>
                        </a:rPr>
                        <a:t>8</a:t>
                      </a:r>
                      <a:endParaRPr sz="2000" dirty="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FDE6E8"/>
                    </a:solidFill>
                  </a:tcPr>
                </a:tc>
                <a:tc>
                  <a:txBody>
                    <a:bodyPr/>
                    <a:lstStyle/>
                    <a:p>
                      <a:pPr marL="97155">
                        <a:lnSpc>
                          <a:spcPct val="100000"/>
                        </a:lnSpc>
                        <a:spcBef>
                          <a:spcPts val="1080"/>
                        </a:spcBef>
                      </a:pPr>
                      <a:r>
                        <a:rPr sz="2000" dirty="0">
                          <a:latin typeface="Times New Roman"/>
                          <a:cs typeface="Times New Roman"/>
                        </a:rPr>
                        <a:t>8</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FDE6E8"/>
                    </a:solidFill>
                  </a:tcPr>
                </a:tc>
                <a:extLst>
                  <a:ext uri="{0D108BD9-81ED-4DB2-BD59-A6C34878D82A}">
                    <a16:rowId xmlns:a16="http://schemas.microsoft.com/office/drawing/2014/main" val="10002"/>
                  </a:ext>
                </a:extLst>
              </a:tr>
              <a:tr h="596900">
                <a:tc>
                  <a:txBody>
                    <a:bodyPr/>
                    <a:lstStyle/>
                    <a:p>
                      <a:pPr marL="97790">
                        <a:lnSpc>
                          <a:spcPct val="100000"/>
                        </a:lnSpc>
                        <a:spcBef>
                          <a:spcPts val="1080"/>
                        </a:spcBef>
                      </a:pPr>
                      <a:r>
                        <a:rPr sz="2000" spc="-5" dirty="0">
                          <a:latin typeface="Times New Roman"/>
                          <a:cs typeface="Times New Roman"/>
                        </a:rPr>
                        <a:t>Tag Latency</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9050">
                      <a:solidFill>
                        <a:srgbClr val="FFFFFF"/>
                      </a:solidFill>
                      <a:prstDash val="solid"/>
                    </a:lnT>
                    <a:lnB w="12700">
                      <a:solidFill>
                        <a:srgbClr val="FFFFFF"/>
                      </a:solidFill>
                      <a:prstDash val="solid"/>
                    </a:lnB>
                    <a:solidFill>
                      <a:srgbClr val="FDCACD"/>
                    </a:solidFill>
                  </a:tcPr>
                </a:tc>
                <a:tc>
                  <a:txBody>
                    <a:bodyPr/>
                    <a:lstStyle/>
                    <a:p>
                      <a:pPr marL="97155">
                        <a:lnSpc>
                          <a:spcPct val="100000"/>
                        </a:lnSpc>
                        <a:spcBef>
                          <a:spcPts val="1080"/>
                        </a:spcBef>
                      </a:pPr>
                      <a:r>
                        <a:rPr sz="2000" dirty="0">
                          <a:latin typeface="Times New Roman"/>
                          <a:cs typeface="Times New Roman"/>
                        </a:rPr>
                        <a:t>2</a:t>
                      </a:r>
                      <a:r>
                        <a:rPr sz="2000" spc="-5" dirty="0">
                          <a:latin typeface="Times New Roman"/>
                          <a:cs typeface="Times New Roman"/>
                        </a:rPr>
                        <a:t> Cycle</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9050">
                      <a:solidFill>
                        <a:srgbClr val="FFFFFF"/>
                      </a:solidFill>
                      <a:prstDash val="solid"/>
                    </a:lnT>
                    <a:lnB w="12700">
                      <a:solidFill>
                        <a:srgbClr val="FFFFFF"/>
                      </a:solidFill>
                      <a:prstDash val="solid"/>
                    </a:lnB>
                    <a:solidFill>
                      <a:srgbClr val="FDCACD"/>
                    </a:solidFill>
                  </a:tcPr>
                </a:tc>
                <a:tc>
                  <a:txBody>
                    <a:bodyPr/>
                    <a:lstStyle/>
                    <a:p>
                      <a:pPr marL="97155">
                        <a:lnSpc>
                          <a:spcPct val="100000"/>
                        </a:lnSpc>
                        <a:spcBef>
                          <a:spcPts val="1080"/>
                        </a:spcBef>
                      </a:pPr>
                      <a:r>
                        <a:rPr sz="2000" dirty="0">
                          <a:latin typeface="Times New Roman"/>
                          <a:cs typeface="Times New Roman"/>
                        </a:rPr>
                        <a:t>20</a:t>
                      </a:r>
                      <a:r>
                        <a:rPr sz="2000" spc="-5" dirty="0">
                          <a:latin typeface="Times New Roman"/>
                          <a:cs typeface="Times New Roman"/>
                        </a:rPr>
                        <a:t> Cycles</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9050">
                      <a:solidFill>
                        <a:srgbClr val="FFFFFF"/>
                      </a:solidFill>
                      <a:prstDash val="solid"/>
                    </a:lnT>
                    <a:lnB w="12700">
                      <a:solidFill>
                        <a:srgbClr val="FFFFFF"/>
                      </a:solidFill>
                      <a:prstDash val="solid"/>
                    </a:lnB>
                    <a:solidFill>
                      <a:srgbClr val="FDCACD"/>
                    </a:solidFill>
                  </a:tcPr>
                </a:tc>
                <a:extLst>
                  <a:ext uri="{0D108BD9-81ED-4DB2-BD59-A6C34878D82A}">
                    <a16:rowId xmlns:a16="http://schemas.microsoft.com/office/drawing/2014/main" val="10003"/>
                  </a:ext>
                </a:extLst>
              </a:tr>
              <a:tr h="596900">
                <a:tc>
                  <a:txBody>
                    <a:bodyPr/>
                    <a:lstStyle/>
                    <a:p>
                      <a:pPr marL="97790">
                        <a:lnSpc>
                          <a:spcPct val="100000"/>
                        </a:lnSpc>
                        <a:spcBef>
                          <a:spcPts val="1080"/>
                        </a:spcBef>
                      </a:pPr>
                      <a:r>
                        <a:rPr sz="2000" spc="-5" dirty="0">
                          <a:latin typeface="Times New Roman"/>
                          <a:cs typeface="Times New Roman"/>
                        </a:rPr>
                        <a:t>Data</a:t>
                      </a:r>
                      <a:r>
                        <a:rPr sz="2000" spc="-10" dirty="0">
                          <a:latin typeface="Times New Roman"/>
                          <a:cs typeface="Times New Roman"/>
                        </a:rPr>
                        <a:t> </a:t>
                      </a:r>
                      <a:r>
                        <a:rPr sz="2000" spc="-5" dirty="0">
                          <a:latin typeface="Times New Roman"/>
                          <a:cs typeface="Times New Roman"/>
                        </a:rPr>
                        <a:t>Latency</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6E8"/>
                    </a:solidFill>
                  </a:tcPr>
                </a:tc>
                <a:tc>
                  <a:txBody>
                    <a:bodyPr/>
                    <a:lstStyle/>
                    <a:p>
                      <a:pPr marL="97155">
                        <a:lnSpc>
                          <a:spcPct val="100000"/>
                        </a:lnSpc>
                        <a:spcBef>
                          <a:spcPts val="1080"/>
                        </a:spcBef>
                      </a:pPr>
                      <a:r>
                        <a:rPr sz="2000" dirty="0">
                          <a:latin typeface="Times New Roman"/>
                          <a:cs typeface="Times New Roman"/>
                        </a:rPr>
                        <a:t>2</a:t>
                      </a:r>
                      <a:r>
                        <a:rPr sz="2000" spc="-5" dirty="0">
                          <a:latin typeface="Times New Roman"/>
                          <a:cs typeface="Times New Roman"/>
                        </a:rPr>
                        <a:t> Cycle</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6E8"/>
                    </a:solidFill>
                  </a:tcPr>
                </a:tc>
                <a:tc>
                  <a:txBody>
                    <a:bodyPr/>
                    <a:lstStyle/>
                    <a:p>
                      <a:pPr marL="97155">
                        <a:lnSpc>
                          <a:spcPct val="100000"/>
                        </a:lnSpc>
                        <a:spcBef>
                          <a:spcPts val="1080"/>
                        </a:spcBef>
                      </a:pPr>
                      <a:r>
                        <a:rPr sz="2000" dirty="0">
                          <a:latin typeface="Times New Roman"/>
                          <a:cs typeface="Times New Roman"/>
                        </a:rPr>
                        <a:t>20</a:t>
                      </a:r>
                      <a:r>
                        <a:rPr sz="2000" spc="-5" dirty="0">
                          <a:latin typeface="Times New Roman"/>
                          <a:cs typeface="Times New Roman"/>
                        </a:rPr>
                        <a:t> Cycles</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6E8"/>
                    </a:solidFill>
                  </a:tcPr>
                </a:tc>
                <a:extLst>
                  <a:ext uri="{0D108BD9-81ED-4DB2-BD59-A6C34878D82A}">
                    <a16:rowId xmlns:a16="http://schemas.microsoft.com/office/drawing/2014/main" val="10004"/>
                  </a:ext>
                </a:extLst>
              </a:tr>
              <a:tr h="596265">
                <a:tc>
                  <a:txBody>
                    <a:bodyPr/>
                    <a:lstStyle/>
                    <a:p>
                      <a:pPr marL="97790">
                        <a:lnSpc>
                          <a:spcPct val="100000"/>
                        </a:lnSpc>
                        <a:spcBef>
                          <a:spcPts val="1080"/>
                        </a:spcBef>
                      </a:pPr>
                      <a:r>
                        <a:rPr sz="2000" spc="-5" dirty="0">
                          <a:latin typeface="Times New Roman"/>
                          <a:cs typeface="Times New Roman"/>
                        </a:rPr>
                        <a:t>MSHR Size</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CACD"/>
                    </a:solidFill>
                  </a:tcPr>
                </a:tc>
                <a:tc>
                  <a:txBody>
                    <a:bodyPr/>
                    <a:lstStyle/>
                    <a:p>
                      <a:pPr marL="97155">
                        <a:lnSpc>
                          <a:spcPct val="100000"/>
                        </a:lnSpc>
                        <a:spcBef>
                          <a:spcPts val="1080"/>
                        </a:spcBef>
                      </a:pPr>
                      <a:r>
                        <a:rPr lang="en-US" sz="2000" spc="-5" dirty="0">
                          <a:latin typeface="Times New Roman"/>
                          <a:cs typeface="Times New Roman"/>
                        </a:rPr>
                        <a:t>16</a:t>
                      </a:r>
                      <a:r>
                        <a:rPr sz="2000" spc="-5" dirty="0">
                          <a:latin typeface="Times New Roman"/>
                          <a:cs typeface="Times New Roman"/>
                        </a:rPr>
                        <a:t> Entries</a:t>
                      </a:r>
                      <a:endParaRPr sz="2000" dirty="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CACD"/>
                    </a:solidFill>
                  </a:tcPr>
                </a:tc>
                <a:tc>
                  <a:txBody>
                    <a:bodyPr/>
                    <a:lstStyle/>
                    <a:p>
                      <a:pPr marL="97155">
                        <a:lnSpc>
                          <a:spcPct val="100000"/>
                        </a:lnSpc>
                        <a:spcBef>
                          <a:spcPts val="1080"/>
                        </a:spcBef>
                      </a:pPr>
                      <a:r>
                        <a:rPr sz="2000" dirty="0">
                          <a:latin typeface="Times New Roman"/>
                          <a:cs typeface="Times New Roman"/>
                        </a:rPr>
                        <a:t>16</a:t>
                      </a:r>
                      <a:r>
                        <a:rPr sz="2000" spc="-5" dirty="0">
                          <a:latin typeface="Times New Roman"/>
                          <a:cs typeface="Times New Roman"/>
                        </a:rPr>
                        <a:t> Entries</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CACD"/>
                    </a:solidFill>
                  </a:tcPr>
                </a:tc>
                <a:extLst>
                  <a:ext uri="{0D108BD9-81ED-4DB2-BD59-A6C34878D82A}">
                    <a16:rowId xmlns:a16="http://schemas.microsoft.com/office/drawing/2014/main" val="10005"/>
                  </a:ext>
                </a:extLst>
              </a:tr>
              <a:tr h="596900">
                <a:tc>
                  <a:txBody>
                    <a:bodyPr/>
                    <a:lstStyle/>
                    <a:p>
                      <a:pPr marL="97790">
                        <a:lnSpc>
                          <a:spcPct val="100000"/>
                        </a:lnSpc>
                        <a:spcBef>
                          <a:spcPts val="1080"/>
                        </a:spcBef>
                      </a:pPr>
                      <a:r>
                        <a:rPr sz="2000" spc="-5" dirty="0">
                          <a:latin typeface="Times New Roman"/>
                          <a:cs typeface="Times New Roman"/>
                        </a:rPr>
                        <a:t>Replacement</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6E8"/>
                    </a:solidFill>
                  </a:tcPr>
                </a:tc>
                <a:tc>
                  <a:txBody>
                    <a:bodyPr/>
                    <a:lstStyle/>
                    <a:p>
                      <a:pPr marL="97155">
                        <a:lnSpc>
                          <a:spcPct val="100000"/>
                        </a:lnSpc>
                        <a:spcBef>
                          <a:spcPts val="1080"/>
                        </a:spcBef>
                      </a:pPr>
                      <a:r>
                        <a:rPr sz="2000" spc="-5" dirty="0">
                          <a:latin typeface="Times New Roman"/>
                          <a:cs typeface="Times New Roman"/>
                        </a:rPr>
                        <a:t>LRU</a:t>
                      </a:r>
                      <a:endParaRPr sz="20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6E8"/>
                    </a:solidFill>
                  </a:tcPr>
                </a:tc>
                <a:tc>
                  <a:txBody>
                    <a:bodyPr/>
                    <a:lstStyle/>
                    <a:p>
                      <a:pPr marL="97155">
                        <a:lnSpc>
                          <a:spcPct val="100000"/>
                        </a:lnSpc>
                        <a:spcBef>
                          <a:spcPts val="1080"/>
                        </a:spcBef>
                      </a:pPr>
                      <a:r>
                        <a:rPr sz="2000" spc="-5" dirty="0">
                          <a:latin typeface="Times New Roman"/>
                          <a:cs typeface="Times New Roman"/>
                        </a:rPr>
                        <a:t>LRU</a:t>
                      </a:r>
                      <a:endParaRPr sz="2000" dirty="0">
                        <a:latin typeface="Times New Roman"/>
                        <a:cs typeface="Times New Roman"/>
                      </a:endParaRPr>
                    </a:p>
                  </a:txBody>
                  <a:tcPr marL="0" marR="0" marT="137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6E8"/>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25588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1" y="260654"/>
            <a:ext cx="4270375" cy="513080"/>
          </a:xfrm>
          <a:prstGeom prst="rect">
            <a:avLst/>
          </a:prstGeom>
        </p:spPr>
        <p:txBody>
          <a:bodyPr vert="horz" wrap="square" lIns="0" tIns="12700" rIns="0" bIns="0" rtlCol="0">
            <a:spAutoFit/>
          </a:bodyPr>
          <a:lstStyle/>
          <a:p>
            <a:pPr marL="12700">
              <a:lnSpc>
                <a:spcPct val="100000"/>
              </a:lnSpc>
              <a:spcBef>
                <a:spcPts val="100"/>
              </a:spcBef>
            </a:pPr>
            <a:r>
              <a:rPr spc="-10" dirty="0"/>
              <a:t>Gem5</a:t>
            </a:r>
            <a:r>
              <a:rPr spc="-60" dirty="0"/>
              <a:t> </a:t>
            </a:r>
            <a:r>
              <a:rPr spc="-5" dirty="0"/>
              <a:t>Implementation</a:t>
            </a:r>
          </a:p>
        </p:txBody>
      </p:sp>
      <p:sp>
        <p:nvSpPr>
          <p:cNvPr id="3" name="object 3"/>
          <p:cNvSpPr txBox="1"/>
          <p:nvPr/>
        </p:nvSpPr>
        <p:spPr>
          <a:xfrm>
            <a:off x="2044700" y="895351"/>
            <a:ext cx="4300220" cy="703398"/>
          </a:xfrm>
          <a:prstGeom prst="rect">
            <a:avLst/>
          </a:prstGeom>
          <a:solidFill>
            <a:srgbClr val="FB0128"/>
          </a:solidFill>
        </p:spPr>
        <p:txBody>
          <a:bodyPr vert="horz" wrap="square" lIns="0" tIns="3175" rIns="0" bIns="0" rtlCol="0">
            <a:spAutoFit/>
          </a:bodyPr>
          <a:lstStyle/>
          <a:p>
            <a:pPr marL="0" marR="0" lvl="0" indent="0" algn="l" defTabSz="914400" rtl="0" eaLnBrk="1" fontAlgn="auto" latinLnBrk="0" hangingPunct="1">
              <a:lnSpc>
                <a:spcPct val="100000"/>
              </a:lnSpc>
              <a:spcBef>
                <a:spcPts val="25"/>
              </a:spcBef>
              <a:spcAft>
                <a:spcPts val="0"/>
              </a:spcAft>
              <a:buClrTx/>
              <a:buSzTx/>
              <a:buFontTx/>
              <a:buNone/>
              <a:tabLst/>
              <a:defRPr/>
            </a:pPr>
            <a:endParaRPr kumimoji="0" sz="275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CPU</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 name="object 4"/>
          <p:cNvSpPr/>
          <p:nvPr/>
        </p:nvSpPr>
        <p:spPr>
          <a:xfrm>
            <a:off x="2095643" y="2541918"/>
            <a:ext cx="1985010" cy="1075055"/>
          </a:xfrm>
          <a:custGeom>
            <a:avLst/>
            <a:gdLst/>
            <a:ahLst/>
            <a:cxnLst/>
            <a:rect l="l" t="t" r="r" b="b"/>
            <a:pathLst>
              <a:path w="1985010" h="1075054">
                <a:moveTo>
                  <a:pt x="0" y="0"/>
                </a:moveTo>
                <a:lnTo>
                  <a:pt x="1984688" y="0"/>
                </a:lnTo>
                <a:lnTo>
                  <a:pt x="1984688" y="1074483"/>
                </a:lnTo>
                <a:lnTo>
                  <a:pt x="0" y="1074483"/>
                </a:lnTo>
                <a:lnTo>
                  <a:pt x="0" y="0"/>
                </a:lnTo>
                <a:close/>
              </a:path>
            </a:pathLst>
          </a:custGeom>
          <a:solidFill>
            <a:srgbClr val="053DE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2095643" y="2541918"/>
            <a:ext cx="1985010" cy="1075055"/>
          </a:xfrm>
          <a:custGeom>
            <a:avLst/>
            <a:gdLst/>
            <a:ahLst/>
            <a:cxnLst/>
            <a:rect l="l" t="t" r="r" b="b"/>
            <a:pathLst>
              <a:path w="1985010" h="1075054">
                <a:moveTo>
                  <a:pt x="0" y="0"/>
                </a:moveTo>
                <a:lnTo>
                  <a:pt x="1984688" y="0"/>
                </a:lnTo>
                <a:lnTo>
                  <a:pt x="1984688" y="1074483"/>
                </a:lnTo>
                <a:lnTo>
                  <a:pt x="0" y="1074483"/>
                </a:lnTo>
                <a:lnTo>
                  <a:pt x="0" y="0"/>
                </a:lnTo>
                <a:close/>
              </a:path>
            </a:pathLst>
          </a:custGeom>
          <a:ln w="25400">
            <a:solidFill>
              <a:srgbClr val="0000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2789703" y="2784275"/>
            <a:ext cx="595630" cy="574040"/>
          </a:xfrm>
          <a:prstGeom prst="rect">
            <a:avLst/>
          </a:prstGeom>
        </p:spPr>
        <p:txBody>
          <a:bodyPr vert="horz" wrap="square" lIns="0" tIns="12700" rIns="0" bIns="0" rtlCol="0">
            <a:spAutoFit/>
          </a:bodyP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L1D</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Cache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p:nvPr/>
        </p:nvSpPr>
        <p:spPr>
          <a:xfrm>
            <a:off x="4347425" y="2541918"/>
            <a:ext cx="1985010" cy="1075055"/>
          </a:xfrm>
          <a:custGeom>
            <a:avLst/>
            <a:gdLst/>
            <a:ahLst/>
            <a:cxnLst/>
            <a:rect l="l" t="t" r="r" b="b"/>
            <a:pathLst>
              <a:path w="1985010" h="1075054">
                <a:moveTo>
                  <a:pt x="0" y="0"/>
                </a:moveTo>
                <a:lnTo>
                  <a:pt x="1984679" y="0"/>
                </a:lnTo>
                <a:lnTo>
                  <a:pt x="1984679" y="1074483"/>
                </a:lnTo>
                <a:lnTo>
                  <a:pt x="0" y="1074483"/>
                </a:lnTo>
                <a:lnTo>
                  <a:pt x="0" y="0"/>
                </a:lnTo>
                <a:close/>
              </a:path>
            </a:pathLst>
          </a:custGeom>
          <a:solidFill>
            <a:srgbClr val="053DE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4347425" y="2541918"/>
            <a:ext cx="1985010" cy="1075055"/>
          </a:xfrm>
          <a:custGeom>
            <a:avLst/>
            <a:gdLst/>
            <a:ahLst/>
            <a:cxnLst/>
            <a:rect l="l" t="t" r="r" b="b"/>
            <a:pathLst>
              <a:path w="1985010" h="1075054">
                <a:moveTo>
                  <a:pt x="0" y="0"/>
                </a:moveTo>
                <a:lnTo>
                  <a:pt x="1984679" y="0"/>
                </a:lnTo>
                <a:lnTo>
                  <a:pt x="1984679" y="1074483"/>
                </a:lnTo>
                <a:lnTo>
                  <a:pt x="0" y="1074483"/>
                </a:lnTo>
                <a:lnTo>
                  <a:pt x="0" y="0"/>
                </a:lnTo>
                <a:close/>
              </a:path>
            </a:pathLst>
          </a:custGeom>
          <a:ln w="25399">
            <a:solidFill>
              <a:srgbClr val="0000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txBox="1"/>
          <p:nvPr/>
        </p:nvSpPr>
        <p:spPr>
          <a:xfrm>
            <a:off x="5041486" y="2784275"/>
            <a:ext cx="595630" cy="574040"/>
          </a:xfrm>
          <a:prstGeom prst="rect">
            <a:avLst/>
          </a:prstGeom>
        </p:spPr>
        <p:txBody>
          <a:bodyPr vert="horz" wrap="square" lIns="0" tIns="12700" rIns="0" bIns="0" rtlCol="0">
            <a:spAutoFit/>
          </a:bodyPr>
          <a:lstStyle/>
          <a:p>
            <a:pPr marL="0" marR="0" lvl="0" indent="0" algn="ctr"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L1I</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Cache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0" name="object 10"/>
          <p:cNvSpPr/>
          <p:nvPr/>
        </p:nvSpPr>
        <p:spPr>
          <a:xfrm>
            <a:off x="2854756" y="2017294"/>
            <a:ext cx="458470" cy="506095"/>
          </a:xfrm>
          <a:custGeom>
            <a:avLst/>
            <a:gdLst/>
            <a:ahLst/>
            <a:cxnLst/>
            <a:rect l="l" t="t" r="r" b="b"/>
            <a:pathLst>
              <a:path w="458469" h="506094">
                <a:moveTo>
                  <a:pt x="458000" y="161671"/>
                </a:moveTo>
                <a:lnTo>
                  <a:pt x="0" y="161671"/>
                </a:lnTo>
                <a:lnTo>
                  <a:pt x="228993" y="0"/>
                </a:lnTo>
                <a:lnTo>
                  <a:pt x="458000" y="161671"/>
                </a:lnTo>
                <a:close/>
              </a:path>
              <a:path w="458469" h="506094">
                <a:moveTo>
                  <a:pt x="343496" y="344411"/>
                </a:moveTo>
                <a:lnTo>
                  <a:pt x="114503" y="344411"/>
                </a:lnTo>
                <a:lnTo>
                  <a:pt x="114503" y="161671"/>
                </a:lnTo>
                <a:lnTo>
                  <a:pt x="343496" y="161671"/>
                </a:lnTo>
                <a:lnTo>
                  <a:pt x="343496" y="344411"/>
                </a:lnTo>
                <a:close/>
              </a:path>
              <a:path w="458469" h="506094">
                <a:moveTo>
                  <a:pt x="228993" y="506082"/>
                </a:moveTo>
                <a:lnTo>
                  <a:pt x="0" y="344411"/>
                </a:lnTo>
                <a:lnTo>
                  <a:pt x="458000" y="344411"/>
                </a:lnTo>
                <a:lnTo>
                  <a:pt x="228993" y="50608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2854756" y="2017294"/>
            <a:ext cx="458470" cy="506095"/>
          </a:xfrm>
          <a:custGeom>
            <a:avLst/>
            <a:gdLst/>
            <a:ahLst/>
            <a:cxnLst/>
            <a:rect l="l" t="t" r="r" b="b"/>
            <a:pathLst>
              <a:path w="458469" h="506094">
                <a:moveTo>
                  <a:pt x="0" y="161671"/>
                </a:moveTo>
                <a:lnTo>
                  <a:pt x="228993" y="0"/>
                </a:lnTo>
                <a:lnTo>
                  <a:pt x="458000" y="161671"/>
                </a:lnTo>
                <a:lnTo>
                  <a:pt x="343496" y="161671"/>
                </a:lnTo>
                <a:lnTo>
                  <a:pt x="343496" y="344411"/>
                </a:lnTo>
                <a:lnTo>
                  <a:pt x="458000" y="344411"/>
                </a:lnTo>
                <a:lnTo>
                  <a:pt x="228993" y="506082"/>
                </a:lnTo>
                <a:lnTo>
                  <a:pt x="0" y="344411"/>
                </a:lnTo>
                <a:lnTo>
                  <a:pt x="114503" y="344411"/>
                </a:lnTo>
                <a:lnTo>
                  <a:pt x="114503" y="161671"/>
                </a:lnTo>
                <a:lnTo>
                  <a:pt x="0" y="161671"/>
                </a:lnTo>
                <a:close/>
              </a:path>
            </a:pathLst>
          </a:custGeom>
          <a:ln w="253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5110759" y="2017294"/>
            <a:ext cx="458470" cy="506095"/>
          </a:xfrm>
          <a:custGeom>
            <a:avLst/>
            <a:gdLst/>
            <a:ahLst/>
            <a:cxnLst/>
            <a:rect l="l" t="t" r="r" b="b"/>
            <a:pathLst>
              <a:path w="458470" h="506094">
                <a:moveTo>
                  <a:pt x="458012" y="175133"/>
                </a:moveTo>
                <a:lnTo>
                  <a:pt x="0" y="175133"/>
                </a:lnTo>
                <a:lnTo>
                  <a:pt x="229006" y="0"/>
                </a:lnTo>
                <a:lnTo>
                  <a:pt x="458012" y="175133"/>
                </a:lnTo>
                <a:close/>
              </a:path>
              <a:path w="458470" h="506094">
                <a:moveTo>
                  <a:pt x="343509" y="330949"/>
                </a:moveTo>
                <a:lnTo>
                  <a:pt x="114503" y="330949"/>
                </a:lnTo>
                <a:lnTo>
                  <a:pt x="114503" y="175133"/>
                </a:lnTo>
                <a:lnTo>
                  <a:pt x="343509" y="175133"/>
                </a:lnTo>
                <a:lnTo>
                  <a:pt x="343509" y="330949"/>
                </a:lnTo>
                <a:close/>
              </a:path>
              <a:path w="458470" h="506094">
                <a:moveTo>
                  <a:pt x="229006" y="506082"/>
                </a:moveTo>
                <a:lnTo>
                  <a:pt x="0" y="330949"/>
                </a:lnTo>
                <a:lnTo>
                  <a:pt x="458012" y="330949"/>
                </a:lnTo>
                <a:lnTo>
                  <a:pt x="229006" y="50608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5110759" y="2017294"/>
            <a:ext cx="458470" cy="506095"/>
          </a:xfrm>
          <a:custGeom>
            <a:avLst/>
            <a:gdLst/>
            <a:ahLst/>
            <a:cxnLst/>
            <a:rect l="l" t="t" r="r" b="b"/>
            <a:pathLst>
              <a:path w="458470" h="506094">
                <a:moveTo>
                  <a:pt x="0" y="175133"/>
                </a:moveTo>
                <a:lnTo>
                  <a:pt x="229006" y="0"/>
                </a:lnTo>
                <a:lnTo>
                  <a:pt x="458012" y="175133"/>
                </a:lnTo>
                <a:lnTo>
                  <a:pt x="343509" y="175133"/>
                </a:lnTo>
                <a:lnTo>
                  <a:pt x="343509" y="330949"/>
                </a:lnTo>
                <a:lnTo>
                  <a:pt x="458012" y="330949"/>
                </a:lnTo>
                <a:lnTo>
                  <a:pt x="229006" y="506082"/>
                </a:lnTo>
                <a:lnTo>
                  <a:pt x="0" y="330949"/>
                </a:lnTo>
                <a:lnTo>
                  <a:pt x="114503" y="330949"/>
                </a:lnTo>
                <a:lnTo>
                  <a:pt x="114503" y="175133"/>
                </a:lnTo>
                <a:lnTo>
                  <a:pt x="0" y="175133"/>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2057400" y="4069194"/>
            <a:ext cx="4274820" cy="1747520"/>
          </a:xfrm>
          <a:custGeom>
            <a:avLst/>
            <a:gdLst/>
            <a:ahLst/>
            <a:cxnLst/>
            <a:rect l="l" t="t" r="r" b="b"/>
            <a:pathLst>
              <a:path w="4274820" h="1747520">
                <a:moveTo>
                  <a:pt x="0" y="0"/>
                </a:moveTo>
                <a:lnTo>
                  <a:pt x="4274705" y="0"/>
                </a:lnTo>
                <a:lnTo>
                  <a:pt x="4274705" y="1746935"/>
                </a:lnTo>
                <a:lnTo>
                  <a:pt x="0" y="1746935"/>
                </a:lnTo>
                <a:lnTo>
                  <a:pt x="0" y="0"/>
                </a:lnTo>
                <a:close/>
              </a:path>
            </a:pathLst>
          </a:custGeom>
          <a:solidFill>
            <a:srgbClr val="0000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2057400" y="4069194"/>
            <a:ext cx="4274820" cy="1747520"/>
          </a:xfrm>
          <a:custGeom>
            <a:avLst/>
            <a:gdLst/>
            <a:ahLst/>
            <a:cxnLst/>
            <a:rect l="l" t="t" r="r" b="b"/>
            <a:pathLst>
              <a:path w="4274820" h="1747520">
                <a:moveTo>
                  <a:pt x="0" y="0"/>
                </a:moveTo>
                <a:lnTo>
                  <a:pt x="4274705" y="0"/>
                </a:lnTo>
                <a:lnTo>
                  <a:pt x="4274705" y="1746935"/>
                </a:lnTo>
                <a:lnTo>
                  <a:pt x="0" y="1746935"/>
                </a:lnTo>
                <a:lnTo>
                  <a:pt x="0" y="0"/>
                </a:lnTo>
                <a:close/>
              </a:path>
            </a:pathLst>
          </a:custGeom>
          <a:ln w="25400">
            <a:solidFill>
              <a:srgbClr val="0000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txBox="1"/>
          <p:nvPr/>
        </p:nvSpPr>
        <p:spPr>
          <a:xfrm>
            <a:off x="3740934" y="4200956"/>
            <a:ext cx="906144"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L2</a:t>
            </a:r>
            <a:r>
              <a:rPr kumimoji="0" sz="1800" b="0" i="0" u="none" strike="noStrike" kern="1200" cap="none" spc="-80" normalizeH="0" baseline="0" noProof="0" dirty="0">
                <a:ln>
                  <a:noFill/>
                </a:ln>
                <a:solidFill>
                  <a:srgbClr val="FFFFFF"/>
                </a:solidFill>
                <a:effectLst/>
                <a:uLnTx/>
                <a:uFillTx/>
                <a:latin typeface="Times New Roman"/>
                <a:ea typeface="+mn-ea"/>
                <a:cs typeface="Times New Roman"/>
              </a:rPr>
              <a:t> </a:t>
            </a:r>
            <a:r>
              <a:rPr kumimoji="0" sz="1800" b="0" i="0" u="none" strike="noStrike" kern="1200" cap="none" spc="-5" normalizeH="0" baseline="0" noProof="0" dirty="0">
                <a:ln>
                  <a:noFill/>
                </a:ln>
                <a:solidFill>
                  <a:srgbClr val="FFFFFF"/>
                </a:solidFill>
                <a:effectLst/>
                <a:uLnTx/>
                <a:uFillTx/>
                <a:latin typeface="Times New Roman"/>
                <a:ea typeface="+mn-ea"/>
                <a:cs typeface="Times New Roman"/>
              </a:rPr>
              <a:t>Cache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7" name="object 17"/>
          <p:cNvSpPr/>
          <p:nvPr/>
        </p:nvSpPr>
        <p:spPr>
          <a:xfrm>
            <a:off x="2854756" y="3651173"/>
            <a:ext cx="458470" cy="400050"/>
          </a:xfrm>
          <a:custGeom>
            <a:avLst/>
            <a:gdLst/>
            <a:ahLst/>
            <a:cxnLst/>
            <a:rect l="l" t="t" r="r" b="b"/>
            <a:pathLst>
              <a:path w="458469" h="400050">
                <a:moveTo>
                  <a:pt x="458000" y="140233"/>
                </a:moveTo>
                <a:lnTo>
                  <a:pt x="0" y="140233"/>
                </a:lnTo>
                <a:lnTo>
                  <a:pt x="228993" y="0"/>
                </a:lnTo>
                <a:lnTo>
                  <a:pt x="458000" y="140233"/>
                </a:lnTo>
                <a:close/>
              </a:path>
              <a:path w="458469" h="400050">
                <a:moveTo>
                  <a:pt x="343496" y="259245"/>
                </a:moveTo>
                <a:lnTo>
                  <a:pt x="114503" y="259245"/>
                </a:lnTo>
                <a:lnTo>
                  <a:pt x="114503" y="140233"/>
                </a:lnTo>
                <a:lnTo>
                  <a:pt x="343496" y="140233"/>
                </a:lnTo>
                <a:lnTo>
                  <a:pt x="343496" y="259245"/>
                </a:lnTo>
                <a:close/>
              </a:path>
              <a:path w="458469" h="400050">
                <a:moveTo>
                  <a:pt x="228993" y="399478"/>
                </a:moveTo>
                <a:lnTo>
                  <a:pt x="0" y="259245"/>
                </a:lnTo>
                <a:lnTo>
                  <a:pt x="458000" y="259245"/>
                </a:lnTo>
                <a:lnTo>
                  <a:pt x="228993" y="39947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2854756" y="3651173"/>
            <a:ext cx="458470" cy="400050"/>
          </a:xfrm>
          <a:custGeom>
            <a:avLst/>
            <a:gdLst/>
            <a:ahLst/>
            <a:cxnLst/>
            <a:rect l="l" t="t" r="r" b="b"/>
            <a:pathLst>
              <a:path w="458469" h="400050">
                <a:moveTo>
                  <a:pt x="0" y="140233"/>
                </a:moveTo>
                <a:lnTo>
                  <a:pt x="228993" y="0"/>
                </a:lnTo>
                <a:lnTo>
                  <a:pt x="458000" y="140233"/>
                </a:lnTo>
                <a:lnTo>
                  <a:pt x="343496" y="140233"/>
                </a:lnTo>
                <a:lnTo>
                  <a:pt x="343496" y="259245"/>
                </a:lnTo>
                <a:lnTo>
                  <a:pt x="458000" y="259245"/>
                </a:lnTo>
                <a:lnTo>
                  <a:pt x="228993" y="399478"/>
                </a:lnTo>
                <a:lnTo>
                  <a:pt x="0" y="259245"/>
                </a:lnTo>
                <a:lnTo>
                  <a:pt x="114503" y="259245"/>
                </a:lnTo>
                <a:lnTo>
                  <a:pt x="114503" y="140233"/>
                </a:lnTo>
                <a:lnTo>
                  <a:pt x="0" y="140233"/>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5106327" y="3643058"/>
            <a:ext cx="458470" cy="400050"/>
          </a:xfrm>
          <a:custGeom>
            <a:avLst/>
            <a:gdLst/>
            <a:ahLst/>
            <a:cxnLst/>
            <a:rect l="l" t="t" r="r" b="b"/>
            <a:pathLst>
              <a:path w="458470" h="400050">
                <a:moveTo>
                  <a:pt x="458012" y="140233"/>
                </a:moveTo>
                <a:lnTo>
                  <a:pt x="0" y="140233"/>
                </a:lnTo>
                <a:lnTo>
                  <a:pt x="229006" y="0"/>
                </a:lnTo>
                <a:lnTo>
                  <a:pt x="458012" y="140233"/>
                </a:lnTo>
                <a:close/>
              </a:path>
              <a:path w="458470" h="400050">
                <a:moveTo>
                  <a:pt x="343509" y="259245"/>
                </a:moveTo>
                <a:lnTo>
                  <a:pt x="114503" y="259245"/>
                </a:lnTo>
                <a:lnTo>
                  <a:pt x="114503" y="140233"/>
                </a:lnTo>
                <a:lnTo>
                  <a:pt x="343509" y="140233"/>
                </a:lnTo>
                <a:lnTo>
                  <a:pt x="343509" y="259245"/>
                </a:lnTo>
                <a:close/>
              </a:path>
              <a:path w="458470" h="400050">
                <a:moveTo>
                  <a:pt x="229006" y="399478"/>
                </a:moveTo>
                <a:lnTo>
                  <a:pt x="0" y="259245"/>
                </a:lnTo>
                <a:lnTo>
                  <a:pt x="458012" y="259245"/>
                </a:lnTo>
                <a:lnTo>
                  <a:pt x="229006" y="39947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5106327" y="3643058"/>
            <a:ext cx="458470" cy="400050"/>
          </a:xfrm>
          <a:custGeom>
            <a:avLst/>
            <a:gdLst/>
            <a:ahLst/>
            <a:cxnLst/>
            <a:rect l="l" t="t" r="r" b="b"/>
            <a:pathLst>
              <a:path w="458470" h="400050">
                <a:moveTo>
                  <a:pt x="0" y="140233"/>
                </a:moveTo>
                <a:lnTo>
                  <a:pt x="229006" y="0"/>
                </a:lnTo>
                <a:lnTo>
                  <a:pt x="458012" y="140233"/>
                </a:lnTo>
                <a:lnTo>
                  <a:pt x="343509" y="140233"/>
                </a:lnTo>
                <a:lnTo>
                  <a:pt x="343509" y="259245"/>
                </a:lnTo>
                <a:lnTo>
                  <a:pt x="458012" y="259245"/>
                </a:lnTo>
                <a:lnTo>
                  <a:pt x="229006" y="399478"/>
                </a:lnTo>
                <a:lnTo>
                  <a:pt x="0" y="259245"/>
                </a:lnTo>
                <a:lnTo>
                  <a:pt x="114503" y="259245"/>
                </a:lnTo>
                <a:lnTo>
                  <a:pt x="114503" y="140233"/>
                </a:lnTo>
                <a:lnTo>
                  <a:pt x="0" y="140233"/>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2239820" y="4870208"/>
            <a:ext cx="1790064" cy="749300"/>
          </a:xfrm>
          <a:custGeom>
            <a:avLst/>
            <a:gdLst/>
            <a:ahLst/>
            <a:cxnLst/>
            <a:rect l="l" t="t" r="r" b="b"/>
            <a:pathLst>
              <a:path w="1790064" h="749300">
                <a:moveTo>
                  <a:pt x="0" y="0"/>
                </a:moveTo>
                <a:lnTo>
                  <a:pt x="1789483" y="0"/>
                </a:lnTo>
                <a:lnTo>
                  <a:pt x="1789483" y="748690"/>
                </a:lnTo>
                <a:lnTo>
                  <a:pt x="0" y="748690"/>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2239820" y="4870208"/>
            <a:ext cx="1790064" cy="749300"/>
          </a:xfrm>
          <a:custGeom>
            <a:avLst/>
            <a:gdLst/>
            <a:ahLst/>
            <a:cxnLst/>
            <a:rect l="l" t="t" r="r" b="b"/>
            <a:pathLst>
              <a:path w="1790064" h="749300">
                <a:moveTo>
                  <a:pt x="0" y="0"/>
                </a:moveTo>
                <a:lnTo>
                  <a:pt x="1789483" y="0"/>
                </a:lnTo>
                <a:lnTo>
                  <a:pt x="1789483" y="748690"/>
                </a:lnTo>
                <a:lnTo>
                  <a:pt x="0" y="748690"/>
                </a:lnTo>
                <a:lnTo>
                  <a:pt x="0" y="0"/>
                </a:lnTo>
                <a:close/>
              </a:path>
            </a:pathLst>
          </a:custGeom>
          <a:ln w="25400">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txBox="1"/>
          <p:nvPr/>
        </p:nvSpPr>
        <p:spPr>
          <a:xfrm>
            <a:off x="2239820" y="4949672"/>
            <a:ext cx="1790064" cy="574040"/>
          </a:xfrm>
          <a:prstGeom prst="rect">
            <a:avLst/>
          </a:prstGeom>
        </p:spPr>
        <p:txBody>
          <a:bodyPr vert="horz" wrap="square" lIns="0" tIns="12700" rIns="0" bIns="0" rtlCol="0">
            <a:spAutoFit/>
          </a:bodyPr>
          <a:lstStyle/>
          <a:p>
            <a:pPr marL="596265" marR="588645" lvl="0" indent="3810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imes New Roman"/>
                <a:ea typeface="+mn-ea"/>
                <a:cs typeface="Times New Roman"/>
              </a:rPr>
              <a:t>Write  Queue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4" name="object 24"/>
          <p:cNvSpPr/>
          <p:nvPr/>
        </p:nvSpPr>
        <p:spPr>
          <a:xfrm>
            <a:off x="4302582" y="4870208"/>
            <a:ext cx="1790064" cy="749300"/>
          </a:xfrm>
          <a:custGeom>
            <a:avLst/>
            <a:gdLst/>
            <a:ahLst/>
            <a:cxnLst/>
            <a:rect l="l" t="t" r="r" b="b"/>
            <a:pathLst>
              <a:path w="1790064" h="749300">
                <a:moveTo>
                  <a:pt x="0" y="0"/>
                </a:moveTo>
                <a:lnTo>
                  <a:pt x="1789493" y="0"/>
                </a:lnTo>
                <a:lnTo>
                  <a:pt x="1789493" y="748690"/>
                </a:lnTo>
                <a:lnTo>
                  <a:pt x="0" y="748690"/>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4302582" y="4870208"/>
            <a:ext cx="1790064" cy="749300"/>
          </a:xfrm>
          <a:custGeom>
            <a:avLst/>
            <a:gdLst/>
            <a:ahLst/>
            <a:cxnLst/>
            <a:rect l="l" t="t" r="r" b="b"/>
            <a:pathLst>
              <a:path w="1790064" h="749300">
                <a:moveTo>
                  <a:pt x="0" y="0"/>
                </a:moveTo>
                <a:lnTo>
                  <a:pt x="1789493" y="0"/>
                </a:lnTo>
                <a:lnTo>
                  <a:pt x="1789493" y="748690"/>
                </a:lnTo>
                <a:lnTo>
                  <a:pt x="0" y="748690"/>
                </a:lnTo>
                <a:lnTo>
                  <a:pt x="0" y="0"/>
                </a:lnTo>
                <a:close/>
              </a:path>
            </a:pathLst>
          </a:custGeom>
          <a:ln w="25400">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txBox="1"/>
          <p:nvPr/>
        </p:nvSpPr>
        <p:spPr>
          <a:xfrm>
            <a:off x="4302582" y="5086832"/>
            <a:ext cx="1790064" cy="299720"/>
          </a:xfrm>
          <a:prstGeom prst="rect">
            <a:avLst/>
          </a:prstGeom>
        </p:spPr>
        <p:txBody>
          <a:bodyPr vert="horz" wrap="square" lIns="0" tIns="12700" rIns="0" bIns="0" rtlCol="0">
            <a:spAutoFit/>
          </a:bodyPr>
          <a:lstStyle/>
          <a:p>
            <a:pPr marL="57023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imes New Roman"/>
                <a:ea typeface="+mn-ea"/>
                <a:cs typeface="Times New Roman"/>
              </a:rPr>
              <a:t>MSHR</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7" name="object 27"/>
          <p:cNvSpPr/>
          <p:nvPr/>
        </p:nvSpPr>
        <p:spPr>
          <a:xfrm>
            <a:off x="7328891" y="4069194"/>
            <a:ext cx="3053715" cy="1747520"/>
          </a:xfrm>
          <a:custGeom>
            <a:avLst/>
            <a:gdLst/>
            <a:ahLst/>
            <a:cxnLst/>
            <a:rect l="l" t="t" r="r" b="b"/>
            <a:pathLst>
              <a:path w="3053715" h="1747520">
                <a:moveTo>
                  <a:pt x="0" y="0"/>
                </a:moveTo>
                <a:lnTo>
                  <a:pt x="3053359" y="0"/>
                </a:lnTo>
                <a:lnTo>
                  <a:pt x="3053359" y="1746935"/>
                </a:lnTo>
                <a:lnTo>
                  <a:pt x="0" y="1746935"/>
                </a:lnTo>
                <a:lnTo>
                  <a:pt x="0" y="0"/>
                </a:lnTo>
                <a:close/>
              </a:path>
            </a:pathLst>
          </a:custGeom>
          <a:solidFill>
            <a:srgbClr val="00FF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7328891" y="4069194"/>
            <a:ext cx="3053715" cy="1747520"/>
          </a:xfrm>
          <a:custGeom>
            <a:avLst/>
            <a:gdLst/>
            <a:ahLst/>
            <a:cxnLst/>
            <a:rect l="l" t="t" r="r" b="b"/>
            <a:pathLst>
              <a:path w="3053715" h="1747520">
                <a:moveTo>
                  <a:pt x="0" y="0"/>
                </a:moveTo>
                <a:lnTo>
                  <a:pt x="3053359" y="0"/>
                </a:lnTo>
                <a:lnTo>
                  <a:pt x="3053359" y="1746935"/>
                </a:lnTo>
                <a:lnTo>
                  <a:pt x="0" y="1746935"/>
                </a:lnTo>
                <a:lnTo>
                  <a:pt x="0" y="0"/>
                </a:lnTo>
                <a:close/>
              </a:path>
            </a:pathLst>
          </a:custGeom>
          <a:ln w="25400">
            <a:solidFill>
              <a:srgbClr val="00FF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txBox="1"/>
          <p:nvPr/>
        </p:nvSpPr>
        <p:spPr>
          <a:xfrm>
            <a:off x="8451247" y="4308043"/>
            <a:ext cx="96456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imes New Roman"/>
                <a:ea typeface="+mn-ea"/>
                <a:cs typeface="Times New Roman"/>
              </a:rPr>
              <a:t>Prefetcher</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0" name="object 30"/>
          <p:cNvSpPr/>
          <p:nvPr/>
        </p:nvSpPr>
        <p:spPr>
          <a:xfrm>
            <a:off x="7575843" y="4865014"/>
            <a:ext cx="2559685" cy="749300"/>
          </a:xfrm>
          <a:custGeom>
            <a:avLst/>
            <a:gdLst/>
            <a:ahLst/>
            <a:cxnLst/>
            <a:rect l="l" t="t" r="r" b="b"/>
            <a:pathLst>
              <a:path w="2559684" h="749300">
                <a:moveTo>
                  <a:pt x="0" y="0"/>
                </a:moveTo>
                <a:lnTo>
                  <a:pt x="2559443" y="0"/>
                </a:lnTo>
                <a:lnTo>
                  <a:pt x="2559443" y="748690"/>
                </a:lnTo>
                <a:lnTo>
                  <a:pt x="0" y="748690"/>
                </a:lnTo>
                <a:lnTo>
                  <a:pt x="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7575843" y="4865014"/>
            <a:ext cx="2559685" cy="749300"/>
          </a:xfrm>
          <a:custGeom>
            <a:avLst/>
            <a:gdLst/>
            <a:ahLst/>
            <a:cxnLst/>
            <a:rect l="l" t="t" r="r" b="b"/>
            <a:pathLst>
              <a:path w="2559684" h="749300">
                <a:moveTo>
                  <a:pt x="0" y="0"/>
                </a:moveTo>
                <a:lnTo>
                  <a:pt x="2559443" y="0"/>
                </a:lnTo>
                <a:lnTo>
                  <a:pt x="2559443" y="748690"/>
                </a:lnTo>
                <a:lnTo>
                  <a:pt x="0" y="748690"/>
                </a:lnTo>
                <a:lnTo>
                  <a:pt x="0" y="0"/>
                </a:lnTo>
                <a:close/>
              </a:path>
            </a:pathLst>
          </a:custGeom>
          <a:ln w="25400">
            <a:solidFill>
              <a:srgbClr val="FFFFF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txBox="1"/>
          <p:nvPr/>
        </p:nvSpPr>
        <p:spPr>
          <a:xfrm>
            <a:off x="7575843" y="4944478"/>
            <a:ext cx="2559685" cy="574040"/>
          </a:xfrm>
          <a:prstGeom prst="rect">
            <a:avLst/>
          </a:prstGeom>
        </p:spPr>
        <p:txBody>
          <a:bodyPr vert="horz" wrap="square" lIns="0" tIns="12700" rIns="0" bIns="0" rtlCol="0">
            <a:spAutoFit/>
          </a:bodyPr>
          <a:lstStyle/>
          <a:p>
            <a:pPr marL="930275" marR="922655" lvl="0" indent="0" algn="ctr"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imes New Roman"/>
                <a:ea typeface="+mn-ea"/>
                <a:cs typeface="Times New Roman"/>
              </a:rPr>
              <a:t>Priority  Queue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3" name="object 33"/>
          <p:cNvSpPr/>
          <p:nvPr/>
        </p:nvSpPr>
        <p:spPr>
          <a:xfrm>
            <a:off x="2057400" y="6398259"/>
            <a:ext cx="8324850" cy="0"/>
          </a:xfrm>
          <a:custGeom>
            <a:avLst/>
            <a:gdLst/>
            <a:ahLst/>
            <a:cxnLst/>
            <a:rect l="l" t="t" r="r" b="b"/>
            <a:pathLst>
              <a:path w="8324850">
                <a:moveTo>
                  <a:pt x="0" y="0"/>
                </a:moveTo>
                <a:lnTo>
                  <a:pt x="8324850" y="0"/>
                </a:lnTo>
              </a:path>
            </a:pathLst>
          </a:custGeom>
          <a:ln w="57150">
            <a:solidFill>
              <a:srgbClr val="FFBF00"/>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txBox="1"/>
          <p:nvPr/>
        </p:nvSpPr>
        <p:spPr>
          <a:xfrm>
            <a:off x="8882120" y="6020587"/>
            <a:ext cx="837565" cy="574040"/>
          </a:xfrm>
          <a:prstGeom prst="rect">
            <a:avLst/>
          </a:prstGeom>
        </p:spPr>
        <p:txBody>
          <a:bodyPr vert="horz" wrap="square" lIns="0" tIns="12700" rIns="0" bIns="0" rtlCol="0">
            <a:spAutoFit/>
          </a:bodyPr>
          <a:lstStyle/>
          <a:p>
            <a:pPr marL="12700" marR="5080" lvl="0" indent="12065"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imes New Roman"/>
                <a:ea typeface="+mn-ea"/>
                <a:cs typeface="Times New Roman"/>
              </a:rPr>
              <a:t>Memory  </a:t>
            </a:r>
            <a:r>
              <a:rPr kumimoji="0" sz="1800" b="0" i="0" u="none" strike="noStrike" kern="1200" cap="none" spc="0" normalizeH="0" baseline="0" noProof="0" dirty="0">
                <a:ln>
                  <a:noFill/>
                </a:ln>
                <a:solidFill>
                  <a:prstClr val="black"/>
                </a:solidFill>
                <a:effectLst/>
                <a:uLnTx/>
                <a:uFillTx/>
                <a:latin typeface="Times New Roman"/>
                <a:ea typeface="+mn-ea"/>
                <a:cs typeface="Times New Roman"/>
              </a:rPr>
              <a:t>Interface</a:t>
            </a: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5" name="object 35"/>
          <p:cNvSpPr/>
          <p:nvPr/>
        </p:nvSpPr>
        <p:spPr>
          <a:xfrm>
            <a:off x="5133809" y="5654942"/>
            <a:ext cx="458470" cy="743585"/>
          </a:xfrm>
          <a:custGeom>
            <a:avLst/>
            <a:gdLst/>
            <a:ahLst/>
            <a:cxnLst/>
            <a:rect l="l" t="t" r="r" b="b"/>
            <a:pathLst>
              <a:path w="458470" h="743585">
                <a:moveTo>
                  <a:pt x="458000" y="229006"/>
                </a:moveTo>
                <a:lnTo>
                  <a:pt x="0" y="229006"/>
                </a:lnTo>
                <a:lnTo>
                  <a:pt x="228993" y="0"/>
                </a:lnTo>
                <a:lnTo>
                  <a:pt x="458000" y="229006"/>
                </a:lnTo>
                <a:close/>
              </a:path>
              <a:path w="458470" h="743585">
                <a:moveTo>
                  <a:pt x="343496" y="514324"/>
                </a:moveTo>
                <a:lnTo>
                  <a:pt x="114490" y="514324"/>
                </a:lnTo>
                <a:lnTo>
                  <a:pt x="114490" y="229006"/>
                </a:lnTo>
                <a:lnTo>
                  <a:pt x="343496" y="229006"/>
                </a:lnTo>
                <a:lnTo>
                  <a:pt x="343496" y="514324"/>
                </a:lnTo>
                <a:close/>
              </a:path>
              <a:path w="458470" h="743585">
                <a:moveTo>
                  <a:pt x="228993" y="743318"/>
                </a:moveTo>
                <a:lnTo>
                  <a:pt x="0" y="514324"/>
                </a:lnTo>
                <a:lnTo>
                  <a:pt x="458000" y="514324"/>
                </a:lnTo>
                <a:lnTo>
                  <a:pt x="228993" y="74331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5133809" y="5654942"/>
            <a:ext cx="458470" cy="743585"/>
          </a:xfrm>
          <a:custGeom>
            <a:avLst/>
            <a:gdLst/>
            <a:ahLst/>
            <a:cxnLst/>
            <a:rect l="l" t="t" r="r" b="b"/>
            <a:pathLst>
              <a:path w="458470" h="743585">
                <a:moveTo>
                  <a:pt x="0" y="229006"/>
                </a:moveTo>
                <a:lnTo>
                  <a:pt x="228993" y="0"/>
                </a:lnTo>
                <a:lnTo>
                  <a:pt x="458000" y="229006"/>
                </a:lnTo>
                <a:lnTo>
                  <a:pt x="343496" y="229006"/>
                </a:lnTo>
                <a:lnTo>
                  <a:pt x="343496" y="514324"/>
                </a:lnTo>
                <a:lnTo>
                  <a:pt x="458000" y="514324"/>
                </a:lnTo>
                <a:lnTo>
                  <a:pt x="228993" y="743318"/>
                </a:lnTo>
                <a:lnTo>
                  <a:pt x="0" y="514324"/>
                </a:lnTo>
                <a:lnTo>
                  <a:pt x="114490" y="514324"/>
                </a:lnTo>
                <a:lnTo>
                  <a:pt x="114490" y="229006"/>
                </a:lnTo>
                <a:lnTo>
                  <a:pt x="0" y="229006"/>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6354496" y="4305592"/>
            <a:ext cx="974725" cy="297180"/>
          </a:xfrm>
          <a:custGeom>
            <a:avLst/>
            <a:gdLst/>
            <a:ahLst/>
            <a:cxnLst/>
            <a:rect l="l" t="t" r="r" b="b"/>
            <a:pathLst>
              <a:path w="974725" h="297179">
                <a:moveTo>
                  <a:pt x="825944" y="296875"/>
                </a:moveTo>
                <a:lnTo>
                  <a:pt x="825944" y="222656"/>
                </a:lnTo>
                <a:lnTo>
                  <a:pt x="0" y="222656"/>
                </a:lnTo>
                <a:lnTo>
                  <a:pt x="0" y="74218"/>
                </a:lnTo>
                <a:lnTo>
                  <a:pt x="825944" y="74218"/>
                </a:lnTo>
                <a:lnTo>
                  <a:pt x="825944" y="0"/>
                </a:lnTo>
                <a:lnTo>
                  <a:pt x="974394" y="148437"/>
                </a:lnTo>
                <a:lnTo>
                  <a:pt x="825944" y="2968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6354496" y="4305592"/>
            <a:ext cx="974725" cy="297180"/>
          </a:xfrm>
          <a:custGeom>
            <a:avLst/>
            <a:gdLst/>
            <a:ahLst/>
            <a:cxnLst/>
            <a:rect l="l" t="t" r="r" b="b"/>
            <a:pathLst>
              <a:path w="974725" h="297179">
                <a:moveTo>
                  <a:pt x="0" y="74218"/>
                </a:moveTo>
                <a:lnTo>
                  <a:pt x="825944" y="74218"/>
                </a:lnTo>
                <a:lnTo>
                  <a:pt x="825944" y="0"/>
                </a:lnTo>
                <a:lnTo>
                  <a:pt x="974394" y="148437"/>
                </a:lnTo>
                <a:lnTo>
                  <a:pt x="825944" y="296875"/>
                </a:lnTo>
                <a:lnTo>
                  <a:pt x="825944" y="222656"/>
                </a:lnTo>
                <a:lnTo>
                  <a:pt x="0" y="222656"/>
                </a:lnTo>
                <a:lnTo>
                  <a:pt x="0" y="74218"/>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6092075" y="5118303"/>
            <a:ext cx="1397000" cy="297180"/>
          </a:xfrm>
          <a:custGeom>
            <a:avLst/>
            <a:gdLst/>
            <a:ahLst/>
            <a:cxnLst/>
            <a:rect l="l" t="t" r="r" b="b"/>
            <a:pathLst>
              <a:path w="1397000" h="297179">
                <a:moveTo>
                  <a:pt x="148450" y="296875"/>
                </a:moveTo>
                <a:lnTo>
                  <a:pt x="148450" y="222656"/>
                </a:lnTo>
                <a:lnTo>
                  <a:pt x="1396834" y="222656"/>
                </a:lnTo>
                <a:lnTo>
                  <a:pt x="1396834" y="74218"/>
                </a:lnTo>
                <a:lnTo>
                  <a:pt x="148450" y="74218"/>
                </a:lnTo>
                <a:lnTo>
                  <a:pt x="148450" y="0"/>
                </a:lnTo>
                <a:lnTo>
                  <a:pt x="0" y="148437"/>
                </a:lnTo>
                <a:lnTo>
                  <a:pt x="148450" y="296875"/>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6092075" y="5118303"/>
            <a:ext cx="1397000" cy="297180"/>
          </a:xfrm>
          <a:custGeom>
            <a:avLst/>
            <a:gdLst/>
            <a:ahLst/>
            <a:cxnLst/>
            <a:rect l="l" t="t" r="r" b="b"/>
            <a:pathLst>
              <a:path w="1397000" h="297179">
                <a:moveTo>
                  <a:pt x="1396834" y="74218"/>
                </a:moveTo>
                <a:lnTo>
                  <a:pt x="148450" y="74218"/>
                </a:lnTo>
                <a:lnTo>
                  <a:pt x="148450" y="0"/>
                </a:lnTo>
                <a:lnTo>
                  <a:pt x="0" y="148437"/>
                </a:lnTo>
                <a:lnTo>
                  <a:pt x="148450" y="296875"/>
                </a:lnTo>
                <a:lnTo>
                  <a:pt x="148450" y="222656"/>
                </a:lnTo>
                <a:lnTo>
                  <a:pt x="1396834" y="222656"/>
                </a:lnTo>
                <a:lnTo>
                  <a:pt x="1396834" y="74218"/>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2811336" y="5649289"/>
            <a:ext cx="545465" cy="743585"/>
          </a:xfrm>
          <a:custGeom>
            <a:avLst/>
            <a:gdLst/>
            <a:ahLst/>
            <a:cxnLst/>
            <a:rect l="l" t="t" r="r" b="b"/>
            <a:pathLst>
              <a:path w="545464" h="743585">
                <a:moveTo>
                  <a:pt x="0" y="470866"/>
                </a:moveTo>
                <a:lnTo>
                  <a:pt x="136220" y="470866"/>
                </a:lnTo>
                <a:lnTo>
                  <a:pt x="136220" y="0"/>
                </a:lnTo>
                <a:lnTo>
                  <a:pt x="408635" y="0"/>
                </a:lnTo>
                <a:lnTo>
                  <a:pt x="408635" y="470866"/>
                </a:lnTo>
                <a:lnTo>
                  <a:pt x="544842" y="470866"/>
                </a:lnTo>
                <a:lnTo>
                  <a:pt x="272427" y="743319"/>
                </a:lnTo>
                <a:lnTo>
                  <a:pt x="0" y="470866"/>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2811336" y="5649289"/>
            <a:ext cx="545465" cy="743585"/>
          </a:xfrm>
          <a:custGeom>
            <a:avLst/>
            <a:gdLst/>
            <a:ahLst/>
            <a:cxnLst/>
            <a:rect l="l" t="t" r="r" b="b"/>
            <a:pathLst>
              <a:path w="545464" h="743585">
                <a:moveTo>
                  <a:pt x="408635" y="0"/>
                </a:moveTo>
                <a:lnTo>
                  <a:pt x="408635" y="470866"/>
                </a:lnTo>
                <a:lnTo>
                  <a:pt x="544842" y="470866"/>
                </a:lnTo>
                <a:lnTo>
                  <a:pt x="272427" y="743319"/>
                </a:lnTo>
                <a:lnTo>
                  <a:pt x="0" y="470866"/>
                </a:lnTo>
                <a:lnTo>
                  <a:pt x="136220" y="470866"/>
                </a:lnTo>
                <a:lnTo>
                  <a:pt x="136220" y="0"/>
                </a:lnTo>
                <a:lnTo>
                  <a:pt x="408635" y="0"/>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1984376" y="3565525"/>
            <a:ext cx="8683625" cy="2868930"/>
          </a:xfrm>
          <a:custGeom>
            <a:avLst/>
            <a:gdLst/>
            <a:ahLst/>
            <a:cxnLst/>
            <a:rect l="l" t="t" r="r" b="b"/>
            <a:pathLst>
              <a:path w="8683625" h="2868929">
                <a:moveTo>
                  <a:pt x="8205508" y="2868612"/>
                </a:moveTo>
                <a:lnTo>
                  <a:pt x="478111" y="2868612"/>
                </a:lnTo>
                <a:lnTo>
                  <a:pt x="429227" y="2866144"/>
                </a:lnTo>
                <a:lnTo>
                  <a:pt x="381755" y="2858898"/>
                </a:lnTo>
                <a:lnTo>
                  <a:pt x="335935" y="2847117"/>
                </a:lnTo>
                <a:lnTo>
                  <a:pt x="292008" y="2831039"/>
                </a:lnTo>
                <a:lnTo>
                  <a:pt x="250215" y="2810906"/>
                </a:lnTo>
                <a:lnTo>
                  <a:pt x="210794" y="2786958"/>
                </a:lnTo>
                <a:lnTo>
                  <a:pt x="173988" y="2759434"/>
                </a:lnTo>
                <a:lnTo>
                  <a:pt x="140035" y="2728575"/>
                </a:lnTo>
                <a:lnTo>
                  <a:pt x="109177" y="2694623"/>
                </a:lnTo>
                <a:lnTo>
                  <a:pt x="81653" y="2657816"/>
                </a:lnTo>
                <a:lnTo>
                  <a:pt x="57705" y="2618395"/>
                </a:lnTo>
                <a:lnTo>
                  <a:pt x="37572" y="2576601"/>
                </a:lnTo>
                <a:lnTo>
                  <a:pt x="21494" y="2532673"/>
                </a:lnTo>
                <a:lnTo>
                  <a:pt x="9713" y="2486853"/>
                </a:lnTo>
                <a:lnTo>
                  <a:pt x="2468" y="2439380"/>
                </a:lnTo>
                <a:lnTo>
                  <a:pt x="0" y="2390495"/>
                </a:lnTo>
                <a:lnTo>
                  <a:pt x="0" y="478116"/>
                </a:lnTo>
                <a:lnTo>
                  <a:pt x="2468" y="429231"/>
                </a:lnTo>
                <a:lnTo>
                  <a:pt x="9713" y="381759"/>
                </a:lnTo>
                <a:lnTo>
                  <a:pt x="21495" y="335938"/>
                </a:lnTo>
                <a:lnTo>
                  <a:pt x="37572" y="292011"/>
                </a:lnTo>
                <a:lnTo>
                  <a:pt x="57705" y="250217"/>
                </a:lnTo>
                <a:lnTo>
                  <a:pt x="81654" y="210796"/>
                </a:lnTo>
                <a:lnTo>
                  <a:pt x="109177" y="173989"/>
                </a:lnTo>
                <a:lnTo>
                  <a:pt x="140035" y="140036"/>
                </a:lnTo>
                <a:lnTo>
                  <a:pt x="173988" y="109178"/>
                </a:lnTo>
                <a:lnTo>
                  <a:pt x="210795" y="81654"/>
                </a:lnTo>
                <a:lnTo>
                  <a:pt x="250215" y="57705"/>
                </a:lnTo>
                <a:lnTo>
                  <a:pt x="292009" y="37572"/>
                </a:lnTo>
                <a:lnTo>
                  <a:pt x="335936" y="21495"/>
                </a:lnTo>
                <a:lnTo>
                  <a:pt x="381755" y="9713"/>
                </a:lnTo>
                <a:lnTo>
                  <a:pt x="429227" y="2468"/>
                </a:lnTo>
                <a:lnTo>
                  <a:pt x="478111" y="0"/>
                </a:lnTo>
                <a:lnTo>
                  <a:pt x="8205508" y="0"/>
                </a:lnTo>
                <a:lnTo>
                  <a:pt x="8254393" y="2468"/>
                </a:lnTo>
                <a:lnTo>
                  <a:pt x="8301865" y="9713"/>
                </a:lnTo>
                <a:lnTo>
                  <a:pt x="8347686" y="21495"/>
                </a:lnTo>
                <a:lnTo>
                  <a:pt x="8391613" y="37572"/>
                </a:lnTo>
                <a:lnTo>
                  <a:pt x="8433407" y="57705"/>
                </a:lnTo>
                <a:lnTo>
                  <a:pt x="8472828" y="81654"/>
                </a:lnTo>
                <a:lnTo>
                  <a:pt x="8509635" y="109178"/>
                </a:lnTo>
                <a:lnTo>
                  <a:pt x="8543588" y="140036"/>
                </a:lnTo>
                <a:lnTo>
                  <a:pt x="8574446" y="173989"/>
                </a:lnTo>
                <a:lnTo>
                  <a:pt x="8601970" y="210796"/>
                </a:lnTo>
                <a:lnTo>
                  <a:pt x="8625919" y="250217"/>
                </a:lnTo>
                <a:lnTo>
                  <a:pt x="8646052" y="292011"/>
                </a:lnTo>
                <a:lnTo>
                  <a:pt x="8662129" y="335938"/>
                </a:lnTo>
                <a:lnTo>
                  <a:pt x="8673911" y="381759"/>
                </a:lnTo>
                <a:lnTo>
                  <a:pt x="8681156" y="429231"/>
                </a:lnTo>
                <a:lnTo>
                  <a:pt x="8683625" y="478116"/>
                </a:lnTo>
                <a:lnTo>
                  <a:pt x="8683625" y="2390495"/>
                </a:lnTo>
                <a:lnTo>
                  <a:pt x="8681156" y="2439380"/>
                </a:lnTo>
                <a:lnTo>
                  <a:pt x="8673911" y="2486853"/>
                </a:lnTo>
                <a:lnTo>
                  <a:pt x="8662129" y="2532673"/>
                </a:lnTo>
                <a:lnTo>
                  <a:pt x="8646052" y="2576601"/>
                </a:lnTo>
                <a:lnTo>
                  <a:pt x="8625919" y="2618395"/>
                </a:lnTo>
                <a:lnTo>
                  <a:pt x="8601970" y="2657816"/>
                </a:lnTo>
                <a:lnTo>
                  <a:pt x="8574446" y="2694623"/>
                </a:lnTo>
                <a:lnTo>
                  <a:pt x="8543588" y="2728575"/>
                </a:lnTo>
                <a:lnTo>
                  <a:pt x="8509635" y="2759434"/>
                </a:lnTo>
                <a:lnTo>
                  <a:pt x="8472828" y="2786958"/>
                </a:lnTo>
                <a:lnTo>
                  <a:pt x="8433407" y="2810906"/>
                </a:lnTo>
                <a:lnTo>
                  <a:pt x="8391613" y="2831039"/>
                </a:lnTo>
                <a:lnTo>
                  <a:pt x="8347686" y="2847117"/>
                </a:lnTo>
                <a:lnTo>
                  <a:pt x="8301865" y="2858898"/>
                </a:lnTo>
                <a:lnTo>
                  <a:pt x="8254393" y="2866144"/>
                </a:lnTo>
                <a:lnTo>
                  <a:pt x="8205508" y="2868612"/>
                </a:lnTo>
                <a:close/>
              </a:path>
            </a:pathLst>
          </a:custGeom>
          <a:solidFill>
            <a:srgbClr val="909090">
              <a:alpha val="38038"/>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1984376" y="3565525"/>
            <a:ext cx="8683625" cy="2868930"/>
          </a:xfrm>
          <a:custGeom>
            <a:avLst/>
            <a:gdLst/>
            <a:ahLst/>
            <a:cxnLst/>
            <a:rect l="l" t="t" r="r" b="b"/>
            <a:pathLst>
              <a:path w="8683625" h="2868929">
                <a:moveTo>
                  <a:pt x="0" y="478116"/>
                </a:moveTo>
                <a:lnTo>
                  <a:pt x="2468" y="429231"/>
                </a:lnTo>
                <a:lnTo>
                  <a:pt x="9713" y="381759"/>
                </a:lnTo>
                <a:lnTo>
                  <a:pt x="21495" y="335938"/>
                </a:lnTo>
                <a:lnTo>
                  <a:pt x="37572" y="292011"/>
                </a:lnTo>
                <a:lnTo>
                  <a:pt x="57705" y="250217"/>
                </a:lnTo>
                <a:lnTo>
                  <a:pt x="81654" y="210796"/>
                </a:lnTo>
                <a:lnTo>
                  <a:pt x="109177" y="173989"/>
                </a:lnTo>
                <a:lnTo>
                  <a:pt x="140035" y="140036"/>
                </a:lnTo>
                <a:lnTo>
                  <a:pt x="173988" y="109178"/>
                </a:lnTo>
                <a:lnTo>
                  <a:pt x="210795" y="81654"/>
                </a:lnTo>
                <a:lnTo>
                  <a:pt x="250215" y="57705"/>
                </a:lnTo>
                <a:lnTo>
                  <a:pt x="292009" y="37572"/>
                </a:lnTo>
                <a:lnTo>
                  <a:pt x="335936" y="21495"/>
                </a:lnTo>
                <a:lnTo>
                  <a:pt x="381755" y="9713"/>
                </a:lnTo>
                <a:lnTo>
                  <a:pt x="429227" y="2468"/>
                </a:lnTo>
                <a:lnTo>
                  <a:pt x="478111" y="0"/>
                </a:lnTo>
                <a:lnTo>
                  <a:pt x="8205508" y="0"/>
                </a:lnTo>
                <a:lnTo>
                  <a:pt x="8254393" y="2468"/>
                </a:lnTo>
                <a:lnTo>
                  <a:pt x="8301865" y="9713"/>
                </a:lnTo>
                <a:lnTo>
                  <a:pt x="8347686" y="21495"/>
                </a:lnTo>
                <a:lnTo>
                  <a:pt x="8391613" y="37572"/>
                </a:lnTo>
                <a:lnTo>
                  <a:pt x="8433407" y="57705"/>
                </a:lnTo>
                <a:lnTo>
                  <a:pt x="8472828" y="81654"/>
                </a:lnTo>
                <a:lnTo>
                  <a:pt x="8509635" y="109178"/>
                </a:lnTo>
                <a:lnTo>
                  <a:pt x="8543588" y="140036"/>
                </a:lnTo>
                <a:lnTo>
                  <a:pt x="8574446" y="173989"/>
                </a:lnTo>
                <a:lnTo>
                  <a:pt x="8601970" y="210796"/>
                </a:lnTo>
                <a:lnTo>
                  <a:pt x="8625919" y="250217"/>
                </a:lnTo>
                <a:lnTo>
                  <a:pt x="8646052" y="292011"/>
                </a:lnTo>
                <a:lnTo>
                  <a:pt x="8662129" y="335938"/>
                </a:lnTo>
                <a:lnTo>
                  <a:pt x="8673911" y="381759"/>
                </a:lnTo>
                <a:lnTo>
                  <a:pt x="8681156" y="429231"/>
                </a:lnTo>
                <a:lnTo>
                  <a:pt x="8683625" y="478116"/>
                </a:lnTo>
                <a:lnTo>
                  <a:pt x="8683625" y="2390495"/>
                </a:lnTo>
                <a:lnTo>
                  <a:pt x="8681156" y="2439380"/>
                </a:lnTo>
                <a:lnTo>
                  <a:pt x="8673911" y="2486853"/>
                </a:lnTo>
                <a:lnTo>
                  <a:pt x="8662129" y="2532673"/>
                </a:lnTo>
                <a:lnTo>
                  <a:pt x="8646052" y="2576601"/>
                </a:lnTo>
                <a:lnTo>
                  <a:pt x="8625919" y="2618395"/>
                </a:lnTo>
                <a:lnTo>
                  <a:pt x="8601970" y="2657816"/>
                </a:lnTo>
                <a:lnTo>
                  <a:pt x="8574446" y="2694623"/>
                </a:lnTo>
                <a:lnTo>
                  <a:pt x="8543588" y="2728575"/>
                </a:lnTo>
                <a:lnTo>
                  <a:pt x="8509635" y="2759434"/>
                </a:lnTo>
                <a:lnTo>
                  <a:pt x="8472828" y="2786958"/>
                </a:lnTo>
                <a:lnTo>
                  <a:pt x="8433407" y="2810906"/>
                </a:lnTo>
                <a:lnTo>
                  <a:pt x="8391613" y="2831039"/>
                </a:lnTo>
                <a:lnTo>
                  <a:pt x="8347686" y="2847117"/>
                </a:lnTo>
                <a:lnTo>
                  <a:pt x="8301865" y="2858898"/>
                </a:lnTo>
                <a:lnTo>
                  <a:pt x="8254393" y="2866144"/>
                </a:lnTo>
                <a:lnTo>
                  <a:pt x="8205508" y="2868612"/>
                </a:lnTo>
                <a:lnTo>
                  <a:pt x="478111" y="2868612"/>
                </a:lnTo>
                <a:lnTo>
                  <a:pt x="429227" y="2866144"/>
                </a:lnTo>
                <a:lnTo>
                  <a:pt x="381755" y="2858898"/>
                </a:lnTo>
                <a:lnTo>
                  <a:pt x="335935" y="2847117"/>
                </a:lnTo>
                <a:lnTo>
                  <a:pt x="292008" y="2831039"/>
                </a:lnTo>
                <a:lnTo>
                  <a:pt x="250215" y="2810906"/>
                </a:lnTo>
                <a:lnTo>
                  <a:pt x="210794" y="2786958"/>
                </a:lnTo>
                <a:lnTo>
                  <a:pt x="173988" y="2759434"/>
                </a:lnTo>
                <a:lnTo>
                  <a:pt x="140035" y="2728575"/>
                </a:lnTo>
                <a:lnTo>
                  <a:pt x="109177" y="2694623"/>
                </a:lnTo>
                <a:lnTo>
                  <a:pt x="81653" y="2657816"/>
                </a:lnTo>
                <a:lnTo>
                  <a:pt x="57705" y="2618395"/>
                </a:lnTo>
                <a:lnTo>
                  <a:pt x="37572" y="2576601"/>
                </a:lnTo>
                <a:lnTo>
                  <a:pt x="21494" y="2532673"/>
                </a:lnTo>
                <a:lnTo>
                  <a:pt x="9713" y="2486853"/>
                </a:lnTo>
                <a:lnTo>
                  <a:pt x="2468" y="2439380"/>
                </a:lnTo>
                <a:lnTo>
                  <a:pt x="0" y="2390495"/>
                </a:lnTo>
                <a:lnTo>
                  <a:pt x="0" y="478116"/>
                </a:lnTo>
                <a:close/>
              </a:path>
            </a:pathLst>
          </a:custGeom>
          <a:ln w="25400">
            <a:solidFill>
              <a:srgbClr val="B8001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4233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1" y="260654"/>
            <a:ext cx="3478529" cy="513080"/>
          </a:xfrm>
          <a:prstGeom prst="rect">
            <a:avLst/>
          </a:prstGeom>
        </p:spPr>
        <p:txBody>
          <a:bodyPr vert="horz" wrap="square" lIns="0" tIns="12700" rIns="0" bIns="0" rtlCol="0">
            <a:spAutoFit/>
          </a:bodyPr>
          <a:lstStyle/>
          <a:p>
            <a:pPr marL="12700">
              <a:lnSpc>
                <a:spcPct val="100000"/>
              </a:lnSpc>
              <a:spcBef>
                <a:spcPts val="100"/>
              </a:spcBef>
            </a:pPr>
            <a:r>
              <a:rPr spc="-5" dirty="0"/>
              <a:t>Bechmark</a:t>
            </a:r>
            <a:r>
              <a:rPr spc="-85" dirty="0"/>
              <a:t> </a:t>
            </a:r>
            <a:r>
              <a:rPr spc="-5" dirty="0"/>
              <a:t>Setting</a:t>
            </a:r>
          </a:p>
        </p:txBody>
      </p:sp>
      <p:sp>
        <p:nvSpPr>
          <p:cNvPr id="3" name="object 3"/>
          <p:cNvSpPr txBox="1"/>
          <p:nvPr/>
        </p:nvSpPr>
        <p:spPr>
          <a:xfrm>
            <a:off x="2108200" y="925637"/>
            <a:ext cx="6729730" cy="2604559"/>
          </a:xfrm>
          <a:prstGeom prst="rect">
            <a:avLst/>
          </a:prstGeom>
        </p:spPr>
        <p:txBody>
          <a:bodyPr vert="horz" wrap="square" lIns="0" tIns="100330" rIns="0" bIns="0" rtlCol="0">
            <a:spAutoFit/>
          </a:bodyPr>
          <a:lstStyle/>
          <a:p>
            <a:pPr marL="299720" marR="0" lvl="0" indent="-287020" algn="l" defTabSz="914400" rtl="0" eaLnBrk="1" fontAlgn="auto" latinLnBrk="0" hangingPunct="1">
              <a:lnSpc>
                <a:spcPct val="100000"/>
              </a:lnSpc>
              <a:spcBef>
                <a:spcPts val="790"/>
              </a:spcBef>
              <a:spcAft>
                <a:spcPts val="0"/>
              </a:spcAft>
              <a:buClr>
                <a:srgbClr val="FB0128"/>
              </a:buClr>
              <a:buSzPct val="76785"/>
              <a:buFont typeface="Wingdings"/>
              <a:buChar char=""/>
              <a:tabLst>
                <a:tab pos="300355" algn="l"/>
              </a:tabLst>
              <a:defRPr/>
            </a:pPr>
            <a:r>
              <a:rPr kumimoji="0" sz="2800" b="0" i="0" u="none" strike="noStrike" kern="1200" cap="none" spc="-10" normalizeH="0" baseline="0" noProof="0" dirty="0">
                <a:ln>
                  <a:noFill/>
                </a:ln>
                <a:solidFill>
                  <a:prstClr val="black"/>
                </a:solidFill>
                <a:effectLst/>
                <a:uLnTx/>
                <a:uFillTx/>
                <a:latin typeface="Arial"/>
                <a:ea typeface="+mn-ea"/>
                <a:cs typeface="Arial"/>
              </a:rPr>
              <a:t>Prefetcher</a:t>
            </a:r>
            <a:r>
              <a:rPr kumimoji="0" sz="2800" b="0" i="0" u="none" strike="noStrike" kern="1200" cap="none" spc="-15" normalizeH="0" baseline="0" noProof="0" dirty="0">
                <a:ln>
                  <a:noFill/>
                </a:ln>
                <a:solidFill>
                  <a:prstClr val="black"/>
                </a:solidFill>
                <a:effectLst/>
                <a:uLnTx/>
                <a:uFillTx/>
                <a:latin typeface="Arial"/>
                <a:ea typeface="+mn-ea"/>
                <a:cs typeface="Arial"/>
              </a:rPr>
              <a:t> </a:t>
            </a:r>
            <a:r>
              <a:rPr kumimoji="0" sz="2800" b="0" i="0" u="none" strike="noStrike" kern="1200" cap="none" spc="-5" normalizeH="0" baseline="0" noProof="0" dirty="0">
                <a:ln>
                  <a:noFill/>
                </a:ln>
                <a:solidFill>
                  <a:prstClr val="black"/>
                </a:solidFill>
                <a:effectLst/>
                <a:uLnTx/>
                <a:uFillTx/>
                <a:latin typeface="Arial"/>
                <a:ea typeface="+mn-ea"/>
                <a:cs typeface="Arial"/>
              </a:rPr>
              <a:t>Configuration</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753745" marR="0" lvl="1" indent="-245745" algn="l" defTabSz="914400" rtl="0" eaLnBrk="1" fontAlgn="auto" latinLnBrk="0" hangingPunct="1">
              <a:lnSpc>
                <a:spcPct val="100000"/>
              </a:lnSpc>
              <a:spcBef>
                <a:spcPts val="595"/>
              </a:spcBef>
              <a:spcAft>
                <a:spcPts val="0"/>
              </a:spcAft>
              <a:buClr>
                <a:srgbClr val="FB0128"/>
              </a:buClr>
              <a:buSzPct val="77083"/>
              <a:buFontTx/>
              <a:buChar char="•"/>
              <a:tabLst>
                <a:tab pos="753745" algn="l"/>
                <a:tab pos="754380"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basic PF Types: Baseline</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299720" marR="0" lvl="0" indent="-287020" algn="l" defTabSz="914400" rtl="0" eaLnBrk="1" fontAlgn="auto" latinLnBrk="0" hangingPunct="1">
              <a:lnSpc>
                <a:spcPct val="100000"/>
              </a:lnSpc>
              <a:spcBef>
                <a:spcPts val="1325"/>
              </a:spcBef>
              <a:spcAft>
                <a:spcPts val="0"/>
              </a:spcAft>
              <a:buClr>
                <a:srgbClr val="FB0128"/>
              </a:buClr>
              <a:buSzPct val="76785"/>
              <a:buFont typeface="Wingdings"/>
              <a:buChar char=""/>
              <a:tabLst>
                <a:tab pos="300355" algn="l"/>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Benchmark</a:t>
            </a:r>
            <a:r>
              <a:rPr kumimoji="0" lang="en-US" sz="2800" b="0" i="0" u="none" strike="noStrike" kern="1200" cap="none" spc="-5" normalizeH="0" baseline="0" noProof="0" dirty="0">
                <a:ln>
                  <a:noFill/>
                </a:ln>
                <a:solidFill>
                  <a:prstClr val="black"/>
                </a:solidFill>
                <a:effectLst/>
                <a:uLnTx/>
                <a:uFillTx/>
                <a:latin typeface="Arial"/>
                <a:ea typeface="+mn-ea"/>
                <a:cs typeface="Arial"/>
              </a:rPr>
              <a:t>:</a:t>
            </a:r>
          </a:p>
          <a:p>
            <a:pPr marL="756920" marR="0" lvl="1" indent="-287020" algn="l" defTabSz="914400" rtl="0" eaLnBrk="1" fontAlgn="auto" latinLnBrk="0" hangingPunct="1">
              <a:lnSpc>
                <a:spcPct val="100000"/>
              </a:lnSpc>
              <a:spcBef>
                <a:spcPts val="1325"/>
              </a:spcBef>
              <a:spcAft>
                <a:spcPts val="0"/>
              </a:spcAft>
              <a:buClr>
                <a:srgbClr val="FB0128"/>
              </a:buClr>
              <a:buSzPct val="76785"/>
              <a:buFont typeface="Wingdings"/>
              <a:buChar char=""/>
              <a:tabLst>
                <a:tab pos="300355" algn="l"/>
              </a:tabLst>
              <a:defRPr/>
            </a:pPr>
            <a:r>
              <a:rPr kumimoji="0" lang="en-US" sz="2800" b="0" i="0" u="none" strike="noStrike" kern="1200" cap="none" spc="-5" normalizeH="0" baseline="0" noProof="0" dirty="0">
                <a:ln>
                  <a:noFill/>
                </a:ln>
                <a:solidFill>
                  <a:prstClr val="black"/>
                </a:solidFill>
                <a:effectLst/>
                <a:uLnTx/>
                <a:uFillTx/>
                <a:latin typeface="Arial"/>
                <a:ea typeface="+mn-ea"/>
                <a:cs typeface="Arial"/>
              </a:rPr>
              <a:t>We will be using SPEC CPU 2006 for benchmarking</a:t>
            </a:r>
            <a:endParaRPr kumimoji="0" sz="28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381768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C10A-F70F-495D-90A5-937A22DC9FBE}"/>
              </a:ext>
            </a:extLst>
          </p:cNvPr>
          <p:cNvSpPr>
            <a:spLocks noGrp="1"/>
          </p:cNvSpPr>
          <p:nvPr>
            <p:ph type="title"/>
          </p:nvPr>
        </p:nvSpPr>
        <p:spPr>
          <a:xfrm>
            <a:off x="778934" y="260654"/>
            <a:ext cx="10634133" cy="492443"/>
          </a:xfrm>
        </p:spPr>
        <p:txBody>
          <a:bodyPr/>
          <a:lstStyle/>
          <a:p>
            <a:r>
              <a:rPr lang="en-US" dirty="0"/>
              <a:t>REFERENCES</a:t>
            </a:r>
          </a:p>
        </p:txBody>
      </p:sp>
      <p:sp>
        <p:nvSpPr>
          <p:cNvPr id="3" name="Text Placeholder 2">
            <a:extLst>
              <a:ext uri="{FF2B5EF4-FFF2-40B4-BE49-F238E27FC236}">
                <a16:creationId xmlns:a16="http://schemas.microsoft.com/office/drawing/2014/main" id="{D7A6D33B-FED0-437F-A421-0A36AE34953B}"/>
              </a:ext>
            </a:extLst>
          </p:cNvPr>
          <p:cNvSpPr>
            <a:spLocks noGrp="1"/>
          </p:cNvSpPr>
          <p:nvPr>
            <p:ph type="body" idx="1"/>
          </p:nvPr>
        </p:nvSpPr>
        <p:spPr>
          <a:xfrm>
            <a:off x="894928" y="1766887"/>
            <a:ext cx="10402145" cy="2351926"/>
          </a:xfrm>
        </p:spPr>
        <p:txBody>
          <a:bodyPr/>
          <a:lstStyle/>
          <a:p>
            <a:r>
              <a:rPr lang="en-US" dirty="0">
                <a:latin typeface="Calibri" panose="020F0502020204030204" pitchFamily="34" charset="0"/>
                <a:ea typeface="Calibri" panose="020F0502020204030204" pitchFamily="34" charset="0"/>
              </a:rPr>
              <a:t>References:</a:t>
            </a:r>
          </a:p>
          <a:p>
            <a:pPr marL="342900" marR="0" lvl="0" indent="-342900">
              <a:spcBef>
                <a:spcPts val="0"/>
              </a:spcBef>
              <a:spcAft>
                <a:spcPts val="120"/>
              </a:spcAft>
              <a:buSzPts val="1050"/>
              <a:buFont typeface="+mj-lt"/>
              <a:buAutoNum type="arabicPeriod"/>
            </a:pPr>
            <a:r>
              <a:rPr lang="en-US" sz="1600" b="1" u="sng" dirty="0">
                <a:solidFill>
                  <a:srgbClr val="006699"/>
                </a:solidFill>
                <a:latin typeface="Arial" panose="020B060402020202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D. Joseph </a:t>
            </a:r>
            <a:r>
              <a:rPr lang="en-US" sz="1600" b="1" dirty="0">
                <a:solidFill>
                  <a:srgbClr val="333333"/>
                </a:solidFill>
                <a:latin typeface="Arial" panose="020B0604020202020204" pitchFamily="34" charset="0"/>
                <a:ea typeface="Times New Roman" panose="02020603050405020304" pitchFamily="18" charset="0"/>
              </a:rPr>
              <a:t>; </a:t>
            </a:r>
            <a:r>
              <a:rPr lang="en-US" sz="1600" b="1" u="sng" dirty="0">
                <a:solidFill>
                  <a:srgbClr val="006699"/>
                </a:solidFill>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D. Grunwald</a:t>
            </a:r>
            <a:r>
              <a:rPr lang="en-US" sz="1600" b="1" dirty="0">
                <a:solidFill>
                  <a:srgbClr val="333333"/>
                </a:solidFill>
                <a:latin typeface="Arial" panose="020B0604020202020204" pitchFamily="34" charset="0"/>
                <a:ea typeface="Times New Roman" panose="02020603050405020304" pitchFamily="18" charset="0"/>
              </a:rPr>
              <a:t>, “</a:t>
            </a:r>
            <a:r>
              <a:rPr lang="en-US" b="1" u="sng" dirty="0">
                <a:solidFill>
                  <a:srgbClr val="333333"/>
                </a:solidFill>
                <a:latin typeface="Arial" panose="020B060402020202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Prefetching using Markov predictors</a:t>
            </a:r>
            <a:r>
              <a:rPr lang="en-US" sz="2400" b="1" dirty="0">
                <a:solidFill>
                  <a:srgbClr val="2F5496"/>
                </a:solidFill>
                <a:latin typeface="Calibri Light" panose="020F0302020204030204" pitchFamily="34" charset="0"/>
                <a:ea typeface="Times New Roman" panose="02020603050405020304" pitchFamily="18" charset="0"/>
              </a:rPr>
              <a:t>”, </a:t>
            </a:r>
            <a:r>
              <a:rPr lang="en-US" sz="2000" b="1" dirty="0">
                <a:solidFill>
                  <a:srgbClr val="333333"/>
                </a:solidFill>
                <a:latin typeface="Arial" panose="020B0604020202020204" pitchFamily="34" charset="0"/>
                <a:ea typeface="Times New Roman" panose="02020603050405020304" pitchFamily="18" charset="0"/>
              </a:rPr>
              <a:t> </a:t>
            </a:r>
            <a:r>
              <a:rPr lang="en-US" sz="2000" b="1" u="sng" dirty="0">
                <a:solidFill>
                  <a:srgbClr val="006699"/>
                </a:solidFill>
                <a:latin typeface="Arial" panose="020B0604020202020204" pitchFamily="34" charset="0"/>
                <a:ea typeface="Times New Roman" panose="02020603050405020304" pitchFamily="18" charset="0"/>
                <a:hlinkClick r:id="rId5">
                  <a:extLst>
                    <a:ext uri="{A12FA001-AC4F-418D-AE19-62706E023703}">
                      <ahyp:hlinkClr xmlns:ahyp="http://schemas.microsoft.com/office/drawing/2018/hyperlinkcolor" val="tx"/>
                    </a:ext>
                  </a:extLst>
                </a:hlinkClick>
              </a:rPr>
              <a:t>IEEE Transactions on Computers</a:t>
            </a:r>
            <a:r>
              <a:rPr lang="en-US" sz="2000" b="1" dirty="0">
                <a:solidFill>
                  <a:srgbClr val="333333"/>
                </a:solidFill>
                <a:latin typeface="Arial" panose="020B0604020202020204" pitchFamily="34" charset="0"/>
                <a:ea typeface="Times New Roman" panose="02020603050405020304" pitchFamily="18" charset="0"/>
              </a:rPr>
              <a:t> ( Volume: 48 , </a:t>
            </a:r>
            <a:r>
              <a:rPr lang="en-US" sz="2000" b="1" u="sng" dirty="0">
                <a:solidFill>
                  <a:srgbClr val="006699"/>
                </a:solidFill>
                <a:latin typeface="Arial" panose="020B0604020202020204" pitchFamily="34" charset="0"/>
                <a:ea typeface="Times New Roman" panose="02020603050405020304" pitchFamily="18" charset="0"/>
                <a:hlinkClick r:id="rId6">
                  <a:extLst>
                    <a:ext uri="{A12FA001-AC4F-418D-AE19-62706E023703}">
                      <ahyp:hlinkClr xmlns:ahyp="http://schemas.microsoft.com/office/drawing/2018/hyperlinkcolor" val="tx"/>
                    </a:ext>
                  </a:extLst>
                </a:hlinkClick>
              </a:rPr>
              <a:t>Issue: 2</a:t>
            </a:r>
            <a:r>
              <a:rPr lang="en-US" sz="2000" b="1" dirty="0">
                <a:solidFill>
                  <a:srgbClr val="333333"/>
                </a:solidFill>
                <a:latin typeface="Arial" panose="020B0604020202020204" pitchFamily="34" charset="0"/>
                <a:ea typeface="Times New Roman" panose="02020603050405020304" pitchFamily="18" charset="0"/>
              </a:rPr>
              <a:t> , Feb 1999 )</a:t>
            </a:r>
            <a:endParaRPr lang="en-US" sz="2400" b="1" dirty="0">
              <a:solidFill>
                <a:srgbClr val="2F5496"/>
              </a:solidFill>
              <a:latin typeface="Calibri Light" panose="020F0302020204030204" pitchFamily="34" charset="0"/>
              <a:ea typeface="Calibri" panose="020F0502020204030204" pitchFamily="34" charset="0"/>
            </a:endParaRPr>
          </a:p>
          <a:p>
            <a:pPr marL="342900" marR="0" lvl="0" indent="-342900">
              <a:spcBef>
                <a:spcPts val="0"/>
              </a:spcBef>
              <a:spcAft>
                <a:spcPts val="0"/>
              </a:spcAft>
              <a:buSzPts val="1050"/>
              <a:buFont typeface="+mj-lt"/>
              <a:buAutoNum type="arabicPeriod"/>
            </a:pPr>
            <a:r>
              <a:rPr lang="en-US" dirty="0">
                <a:latin typeface="Calibri" panose="020F0502020204030204" pitchFamily="34" charset="0"/>
                <a:ea typeface="Times New Roman" panose="02020603050405020304" pitchFamily="18" charset="0"/>
              </a:rPr>
              <a:t>Ben weber, “</a:t>
            </a:r>
            <a:r>
              <a:rPr lang="en-US" u="sng" dirty="0">
                <a:solidFill>
                  <a:srgbClr val="0000FF"/>
                </a:solidFill>
                <a:latin typeface="Calibri" panose="020F0502020204030204" pitchFamily="34" charset="0"/>
                <a:ea typeface="Times New Roman" panose="02020603050405020304" pitchFamily="18" charset="0"/>
                <a:hlinkClick r:id="rId7">
                  <a:extLst>
                    <a:ext uri="{A12FA001-AC4F-418D-AE19-62706E023703}">
                      <ahyp:hlinkClr xmlns:ahyp="http://schemas.microsoft.com/office/drawing/2018/hyperlinkcolor" val="tx"/>
                    </a:ext>
                  </a:extLst>
                </a:hlinkClick>
              </a:rPr>
              <a:t>Data Prefetching using a modified Markov Predictor </a:t>
            </a:r>
            <a:r>
              <a:rPr lang="en-US" dirty="0">
                <a:latin typeface="Calibri" panose="020F0502020204030204" pitchFamily="34" charset="0"/>
                <a:ea typeface="Times New Roman" panose="02020603050405020304" pitchFamily="18" charset="0"/>
              </a:rPr>
              <a:t>”, “</a:t>
            </a:r>
            <a:r>
              <a:rPr lang="en-US" u="sng" dirty="0">
                <a:solidFill>
                  <a:srgbClr val="0000FF"/>
                </a:solidFill>
                <a:latin typeface="Calibri" panose="020F0502020204030204" pitchFamily="34" charset="0"/>
                <a:ea typeface="Times New Roman" panose="02020603050405020304" pitchFamily="18" charset="0"/>
                <a:hlinkClick r:id="rId7">
                  <a:extLst>
                    <a:ext uri="{A12FA001-AC4F-418D-AE19-62706E023703}">
                      <ahyp:hlinkClr xmlns:ahyp="http://schemas.microsoft.com/office/drawing/2018/hyperlinkcolor" val="tx"/>
                    </a:ext>
                  </a:extLst>
                </a:hlinkClick>
              </a:rPr>
              <a:t>https://pdfs.semanticscholar.org/f135/7c9eb32fcb9858739c46c173ecfb639a69fb.pdf</a:t>
            </a:r>
            <a:r>
              <a:rPr lang="en-US" dirty="0">
                <a:latin typeface="Calibri" panose="020F0502020204030204" pitchFamily="34" charset="0"/>
                <a:ea typeface="Times New Roman" panose="02020603050405020304" pitchFamily="18" charset="0"/>
              </a:rPr>
              <a:t>”</a:t>
            </a:r>
            <a:endParaRPr lang="en-US" dirty="0">
              <a:latin typeface="Calibri" panose="020F0502020204030204" pitchFamily="34" charset="0"/>
              <a:ea typeface="Calibri" panose="020F0502020204030204" pitchFamily="34" charset="0"/>
            </a:endParaRPr>
          </a:p>
          <a:p>
            <a:pPr marL="342900" marR="0" lvl="0" indent="-342900">
              <a:spcBef>
                <a:spcPts val="0"/>
              </a:spcBef>
              <a:spcAft>
                <a:spcPts val="0"/>
              </a:spcAft>
              <a:buSzPts val="1050"/>
              <a:buFont typeface="+mj-lt"/>
              <a:buAutoNum type="arabicPeriod"/>
            </a:pPr>
            <a:r>
              <a:rPr lang="en-US" dirty="0">
                <a:latin typeface="Calibri" panose="020F0502020204030204" pitchFamily="34" charset="0"/>
                <a:ea typeface="Times New Roman" panose="02020603050405020304" pitchFamily="18" charset="0"/>
              </a:rPr>
              <a:t>Thomas Rosen; Wee-</a:t>
            </a:r>
            <a:r>
              <a:rPr lang="en-US" dirty="0" err="1">
                <a:latin typeface="Calibri" panose="020F0502020204030204" pitchFamily="34" charset="0"/>
                <a:ea typeface="Times New Roman" panose="02020603050405020304" pitchFamily="18" charset="0"/>
              </a:rPr>
              <a:t>Shong</a:t>
            </a:r>
            <a:r>
              <a:rPr lang="en-US" dirty="0">
                <a:latin typeface="Calibri" panose="020F0502020204030204" pitchFamily="34" charset="0"/>
                <a:ea typeface="Times New Roman" panose="02020603050405020304" pitchFamily="18" charset="0"/>
              </a:rPr>
              <a:t> Ong; Jason Upton, “ECE570 Final Paper” “</a:t>
            </a:r>
            <a:r>
              <a:rPr lang="en-US" u="sng" dirty="0">
                <a:solidFill>
                  <a:srgbClr val="0000FF"/>
                </a:solidFill>
                <a:latin typeface="Calibri" panose="020F0502020204030204" pitchFamily="34" charset="0"/>
                <a:ea typeface="Times New Roman" panose="02020603050405020304" pitchFamily="18" charset="0"/>
                <a:hlinkClick r:id="rId8">
                  <a:extLst>
                    <a:ext uri="{A12FA001-AC4F-418D-AE19-62706E023703}">
                      <ahyp:hlinkClr xmlns:ahyp="http://schemas.microsoft.com/office/drawing/2018/hyperlinkcolor" val="tx"/>
                    </a:ext>
                  </a:extLst>
                </a:hlinkClick>
              </a:rPr>
              <a:t>http://web.engr.oregonstate.edu/~</a:t>
            </a:r>
            <a:r>
              <a:rPr lang="en-US" u="sng" dirty="0" err="1">
                <a:solidFill>
                  <a:srgbClr val="0000FF"/>
                </a:solidFill>
                <a:latin typeface="Calibri" panose="020F0502020204030204" pitchFamily="34" charset="0"/>
                <a:ea typeface="Times New Roman" panose="02020603050405020304" pitchFamily="18" charset="0"/>
                <a:hlinkClick r:id="rId8">
                  <a:extLst>
                    <a:ext uri="{A12FA001-AC4F-418D-AE19-62706E023703}">
                      <ahyp:hlinkClr xmlns:ahyp="http://schemas.microsoft.com/office/drawing/2018/hyperlinkcolor" val="tx"/>
                    </a:ext>
                  </a:extLst>
                </a:hlinkClick>
              </a:rPr>
              <a:t>benl</a:t>
            </a:r>
            <a:r>
              <a:rPr lang="en-US" u="sng" dirty="0">
                <a:solidFill>
                  <a:srgbClr val="0000FF"/>
                </a:solidFill>
                <a:latin typeface="Calibri" panose="020F0502020204030204" pitchFamily="34" charset="0"/>
                <a:ea typeface="Times New Roman" panose="02020603050405020304" pitchFamily="18" charset="0"/>
                <a:hlinkClick r:id="rId8">
                  <a:extLst>
                    <a:ext uri="{A12FA001-AC4F-418D-AE19-62706E023703}">
                      <ahyp:hlinkClr xmlns:ahyp="http://schemas.microsoft.com/office/drawing/2018/hyperlinkcolor" val="tx"/>
                    </a:ext>
                  </a:extLst>
                </a:hlinkClick>
              </a:rPr>
              <a:t>/Projects/</a:t>
            </a:r>
            <a:r>
              <a:rPr lang="en-US" u="sng" dirty="0" err="1">
                <a:solidFill>
                  <a:srgbClr val="0000FF"/>
                </a:solidFill>
                <a:latin typeface="Calibri" panose="020F0502020204030204" pitchFamily="34" charset="0"/>
                <a:ea typeface="Times New Roman" panose="02020603050405020304" pitchFamily="18" charset="0"/>
                <a:hlinkClick r:id="rId8">
                  <a:extLst>
                    <a:ext uri="{A12FA001-AC4F-418D-AE19-62706E023703}">
                      <ahyp:hlinkClr xmlns:ahyp="http://schemas.microsoft.com/office/drawing/2018/hyperlinkcolor" val="tx"/>
                    </a:ext>
                  </a:extLst>
                </a:hlinkClick>
              </a:rPr>
              <a:t>prefetch_report</a:t>
            </a:r>
            <a:r>
              <a:rPr lang="en-US" u="sng" dirty="0">
                <a:solidFill>
                  <a:srgbClr val="0000FF"/>
                </a:solidFill>
                <a:latin typeface="Calibri" panose="020F0502020204030204" pitchFamily="34" charset="0"/>
                <a:ea typeface="Times New Roman" panose="02020603050405020304" pitchFamily="18" charset="0"/>
                <a:hlinkClick r:id="rId8">
                  <a:extLst>
                    <a:ext uri="{A12FA001-AC4F-418D-AE19-62706E023703}">
                      <ahyp:hlinkClr xmlns:ahyp="http://schemas.microsoft.com/office/drawing/2018/hyperlinkcolor" val="tx"/>
                    </a:ext>
                  </a:extLst>
                </a:hlinkClick>
              </a:rPr>
              <a:t>/final.html</a:t>
            </a:r>
            <a:r>
              <a:rPr lang="en-US" dirty="0">
                <a:latin typeface="Calibri" panose="020F0502020204030204" pitchFamily="34" charset="0"/>
                <a:ea typeface="Times New Roman" panose="02020603050405020304" pitchFamily="18" charset="0"/>
              </a:rPr>
              <a:t>”</a:t>
            </a:r>
            <a:endParaRPr lang="en-US" dirty="0">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06694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FC17E-DDC8-493A-8A4B-054E5F5651A9}"/>
              </a:ext>
            </a:extLst>
          </p:cNvPr>
          <p:cNvSpPr>
            <a:spLocks noGrp="1"/>
          </p:cNvSpPr>
          <p:nvPr>
            <p:ph idx="1"/>
          </p:nvPr>
        </p:nvSpPr>
        <p:spPr>
          <a:xfrm>
            <a:off x="838200" y="2608729"/>
            <a:ext cx="10515600" cy="1237130"/>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DATA PREFETCHING</a:t>
            </a:r>
          </a:p>
        </p:txBody>
      </p:sp>
    </p:spTree>
    <p:extLst>
      <p:ext uri="{BB962C8B-B14F-4D97-AF65-F5344CB8AC3E}">
        <p14:creationId xmlns:p14="http://schemas.microsoft.com/office/powerpoint/2010/main" val="223887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A7F-C15C-4E46-B303-AF27643767C1}"/>
              </a:ext>
            </a:extLst>
          </p:cNvPr>
          <p:cNvSpPr>
            <a:spLocks noGrp="1"/>
          </p:cNvSpPr>
          <p:nvPr>
            <p:ph type="title"/>
          </p:nvPr>
        </p:nvSpPr>
        <p:spPr>
          <a:xfrm>
            <a:off x="838200" y="365125"/>
            <a:ext cx="10515600" cy="571687"/>
          </a:xfrm>
        </p:spPr>
        <p:txBody>
          <a:bodyPr>
            <a:normAutofit fontScale="90000"/>
          </a:bodyPr>
          <a:lstStyle/>
          <a:p>
            <a:r>
              <a:rPr lang="en-US" dirty="0">
                <a:latin typeface="Times New Roman" panose="02020603050405020304" pitchFamily="18" charset="0"/>
                <a:cs typeface="Times New Roman" panose="02020603050405020304" pitchFamily="18" charset="0"/>
              </a:rPr>
              <a:t>NEXT- N- LINE PREFETCHING</a:t>
            </a:r>
          </a:p>
        </p:txBody>
      </p:sp>
      <p:sp>
        <p:nvSpPr>
          <p:cNvPr id="3" name="Content Placeholder 2">
            <a:extLst>
              <a:ext uri="{FF2B5EF4-FFF2-40B4-BE49-F238E27FC236}">
                <a16:creationId xmlns:a16="http://schemas.microsoft.com/office/drawing/2014/main" id="{663410F5-EFAB-4BA7-9D52-3537270E8EE3}"/>
              </a:ext>
            </a:extLst>
          </p:cNvPr>
          <p:cNvSpPr>
            <a:spLocks noGrp="1"/>
          </p:cNvSpPr>
          <p:nvPr>
            <p:ph idx="1"/>
          </p:nvPr>
        </p:nvSpPr>
        <p:spPr>
          <a:xfrm>
            <a:off x="838200" y="1035424"/>
            <a:ext cx="10515600" cy="5719482"/>
          </a:xfrm>
        </p:spPr>
        <p:txBody>
          <a:bodyPr>
            <a:normAutofit fontScale="77500" lnSpcReduction="20000"/>
          </a:bodyPr>
          <a:lstStyle/>
          <a:p>
            <a:pPr algn="just"/>
            <a:r>
              <a:rPr lang="en-US" dirty="0"/>
              <a:t>For data prefetching, we implemented sequential prefetching, which is a simple hardware-controlled prefetching technique. </a:t>
            </a:r>
          </a:p>
          <a:p>
            <a:pPr algn="just"/>
            <a:r>
              <a:rPr lang="en-US" dirty="0"/>
              <a:t>It works automatically by prefetching consecutive blocks which follow the block that missed in the cache. </a:t>
            </a:r>
          </a:p>
          <a:p>
            <a:pPr algn="just"/>
            <a:r>
              <a:rPr lang="en-US" dirty="0"/>
              <a:t>When a miss occurs in the L2 cache, the subsequent K blocks are prefetched to the L2 cache if they are not already there. We will refer to K as the degree of prefetching. </a:t>
            </a:r>
          </a:p>
          <a:p>
            <a:pPr algn="just"/>
            <a:r>
              <a:rPr lang="en-US" dirty="0"/>
              <a:t>As an example, if we have a miss in the L2 cache for line X, we will first send the request to the RAM. </a:t>
            </a:r>
          </a:p>
          <a:p>
            <a:pPr algn="just"/>
            <a:r>
              <a:rPr lang="en-US" dirty="0"/>
              <a:t>Then the RAM will service the request for line X and also prefetch lines X+1, X+2, and all subsequent lines until line </a:t>
            </a:r>
            <a:r>
              <a:rPr lang="en-US" dirty="0" err="1"/>
              <a:t>X+k</a:t>
            </a:r>
            <a:r>
              <a:rPr lang="en-US" dirty="0"/>
              <a:t> to the L2 if they are not already there. </a:t>
            </a:r>
          </a:p>
          <a:p>
            <a:pPr algn="just"/>
            <a:r>
              <a:rPr lang="en-US" dirty="0"/>
              <a:t>The main advantages of this scheme are that it reduces the number of read stalls, it is a simple technique compared with other schemes, and it works well for applications with high </a:t>
            </a:r>
            <a:r>
              <a:rPr lang="en-US" dirty="0" err="1"/>
              <a:t>sequentiality</a:t>
            </a:r>
            <a:r>
              <a:rPr lang="en-US" dirty="0"/>
              <a:t>. </a:t>
            </a:r>
          </a:p>
          <a:p>
            <a:pPr algn="just"/>
            <a:r>
              <a:rPr lang="en-US" dirty="0"/>
              <a:t>However, the disadvantages are the it doesn’t work as well for programs with frequent branching, it can be more expensive storage-wise, and a larger value of K tends to increases memory traffic and cache pollution because it prefetches data that may not be used if the program execution path is different from the instruction prefetch path.</a:t>
            </a:r>
          </a:p>
        </p:txBody>
      </p:sp>
    </p:spTree>
    <p:extLst>
      <p:ext uri="{BB962C8B-B14F-4D97-AF65-F5344CB8AC3E}">
        <p14:creationId xmlns:p14="http://schemas.microsoft.com/office/powerpoint/2010/main" val="170296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A7F-C15C-4E46-B303-AF27643767C1}"/>
              </a:ext>
            </a:extLst>
          </p:cNvPr>
          <p:cNvSpPr>
            <a:spLocks noGrp="1"/>
          </p:cNvSpPr>
          <p:nvPr>
            <p:ph type="title"/>
          </p:nvPr>
        </p:nvSpPr>
        <p:spPr>
          <a:xfrm>
            <a:off x="838200" y="365125"/>
            <a:ext cx="10515600" cy="571687"/>
          </a:xfrm>
        </p:spPr>
        <p:txBody>
          <a:bodyPr>
            <a:normAutofit fontScale="90000"/>
          </a:bodyPr>
          <a:lstStyle/>
          <a:p>
            <a:r>
              <a:rPr lang="en-US" dirty="0">
                <a:latin typeface="Times New Roman" panose="02020603050405020304" pitchFamily="18" charset="0"/>
                <a:cs typeface="Times New Roman" panose="02020603050405020304" pitchFamily="18" charset="0"/>
              </a:rPr>
              <a:t>NEXT- N- LINE PREFETCHING</a:t>
            </a:r>
          </a:p>
        </p:txBody>
      </p:sp>
      <p:sp>
        <p:nvSpPr>
          <p:cNvPr id="7" name="Content Placeholder 6">
            <a:extLst>
              <a:ext uri="{FF2B5EF4-FFF2-40B4-BE49-F238E27FC236}">
                <a16:creationId xmlns:a16="http://schemas.microsoft.com/office/drawing/2014/main" id="{D253309E-F577-451C-B346-1A796AC139A0}"/>
              </a:ext>
            </a:extLst>
          </p:cNvPr>
          <p:cNvSpPr>
            <a:spLocks noGrp="1"/>
          </p:cNvSpPr>
          <p:nvPr>
            <p:ph idx="1"/>
          </p:nvPr>
        </p:nvSpPr>
        <p:spPr>
          <a:xfrm>
            <a:off x="838200" y="977153"/>
            <a:ext cx="10515600" cy="5199810"/>
          </a:xfrm>
        </p:spPr>
        <p:txBody>
          <a:bodyPr>
            <a:normAutofit/>
          </a:bodyPr>
          <a:lstStyle/>
          <a:p>
            <a:r>
              <a:rPr lang="en-US" dirty="0"/>
              <a:t>To implement data prefetching, we need to answer three main questions: what to prefetch, when to prefetch, and where to put the prefetched data. </a:t>
            </a:r>
          </a:p>
          <a:p>
            <a:r>
              <a:rPr lang="en-US" dirty="0"/>
              <a:t>To answer the first question, if we need to prefetch a request for line X, then we will prefetch X+1, X+2, and all subsequent lines until we reach line </a:t>
            </a:r>
            <a:r>
              <a:rPr lang="en-US" dirty="0" err="1"/>
              <a:t>X+k</a:t>
            </a:r>
            <a:r>
              <a:rPr lang="en-US" dirty="0"/>
              <a:t>. </a:t>
            </a:r>
          </a:p>
          <a:p>
            <a:r>
              <a:rPr lang="en-US" dirty="0"/>
              <a:t>Secondly, we prefetch when a miss occurs and if the subsequent K blocks are not already in the cache. </a:t>
            </a:r>
          </a:p>
          <a:p>
            <a:r>
              <a:rPr lang="en-US" dirty="0"/>
              <a:t>To answer the question of “where”, we will prefetch the data from memory and put them in the second level cache, assuming the data is not already there.</a:t>
            </a:r>
          </a:p>
        </p:txBody>
      </p:sp>
    </p:spTree>
    <p:extLst>
      <p:ext uri="{BB962C8B-B14F-4D97-AF65-F5344CB8AC3E}">
        <p14:creationId xmlns:p14="http://schemas.microsoft.com/office/powerpoint/2010/main" val="47106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A7F-C15C-4E46-B303-AF27643767C1}"/>
              </a:ext>
            </a:extLst>
          </p:cNvPr>
          <p:cNvSpPr>
            <a:spLocks noGrp="1"/>
          </p:cNvSpPr>
          <p:nvPr>
            <p:ph type="title"/>
          </p:nvPr>
        </p:nvSpPr>
        <p:spPr>
          <a:xfrm>
            <a:off x="838200" y="365125"/>
            <a:ext cx="10515600" cy="571687"/>
          </a:xfrm>
        </p:spPr>
        <p:txBody>
          <a:bodyPr>
            <a:normAutofit fontScale="90000"/>
          </a:bodyPr>
          <a:lstStyle/>
          <a:p>
            <a:r>
              <a:rPr lang="en-US" dirty="0">
                <a:latin typeface="Times New Roman" panose="02020603050405020304" pitchFamily="18" charset="0"/>
                <a:cs typeface="Times New Roman" panose="02020603050405020304" pitchFamily="18" charset="0"/>
              </a:rPr>
              <a:t>NEXT- N- LINE PREFETCHING</a:t>
            </a:r>
          </a:p>
        </p:txBody>
      </p:sp>
      <p:pic>
        <p:nvPicPr>
          <p:cNvPr id="4" name="Content Placeholder 3">
            <a:extLst>
              <a:ext uri="{FF2B5EF4-FFF2-40B4-BE49-F238E27FC236}">
                <a16:creationId xmlns:a16="http://schemas.microsoft.com/office/drawing/2014/main" id="{4456EC2F-E7DF-4D0E-9B2D-F08B06F93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4637" y="1506517"/>
            <a:ext cx="3882726" cy="4141829"/>
          </a:xfrm>
        </p:spPr>
      </p:pic>
    </p:spTree>
    <p:extLst>
      <p:ext uri="{BB962C8B-B14F-4D97-AF65-F5344CB8AC3E}">
        <p14:creationId xmlns:p14="http://schemas.microsoft.com/office/powerpoint/2010/main" val="64543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269D8-0F49-48E2-9ABB-156F126A308C}"/>
              </a:ext>
            </a:extLst>
          </p:cNvPr>
          <p:cNvSpPr>
            <a:spLocks noGrp="1"/>
          </p:cNvSpPr>
          <p:nvPr>
            <p:ph idx="1"/>
          </p:nvPr>
        </p:nvSpPr>
        <p:spPr>
          <a:xfrm>
            <a:off x="838200" y="2790825"/>
            <a:ext cx="10515600" cy="1143000"/>
          </a:xfrm>
        </p:spPr>
        <p:txBody>
          <a:bodyPr>
            <a:normAutofit/>
          </a:bodyPr>
          <a:lstStyle/>
          <a:p>
            <a:pPr marL="0" indent="0" algn="ctr">
              <a:buNone/>
            </a:pPr>
            <a:r>
              <a:rPr lang="en-US" sz="4400" b="1" dirty="0">
                <a:latin typeface="Times New Roman" panose="02020603050405020304" pitchFamily="18" charset="0"/>
                <a:cs typeface="Times New Roman" panose="02020603050405020304" pitchFamily="18" charset="0"/>
              </a:rPr>
              <a:t>INSTRUCTION PREFETCHING</a:t>
            </a:r>
          </a:p>
        </p:txBody>
      </p:sp>
    </p:spTree>
    <p:extLst>
      <p:ext uri="{BB962C8B-B14F-4D97-AF65-F5344CB8AC3E}">
        <p14:creationId xmlns:p14="http://schemas.microsoft.com/office/powerpoint/2010/main" val="2830620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DFC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TotalTime>
  <Words>2613</Words>
  <Application>Microsoft Office PowerPoint</Application>
  <PresentationFormat>Widescreen</PresentationFormat>
  <Paragraphs>316</Paragraphs>
  <Slides>46</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46</vt:i4>
      </vt:variant>
    </vt:vector>
  </HeadingPairs>
  <TitlesOfParts>
    <vt:vector size="57" baseType="lpstr">
      <vt:lpstr>Arial</vt:lpstr>
      <vt:lpstr>Calibri</vt:lpstr>
      <vt:lpstr>Calibri Light</vt:lpstr>
      <vt:lpstr>Comic Sans MS</vt:lpstr>
      <vt:lpstr>Courier New</vt:lpstr>
      <vt:lpstr>Times New Roman</vt:lpstr>
      <vt:lpstr>Wingdings</vt:lpstr>
      <vt:lpstr>Office Theme</vt:lpstr>
      <vt:lpstr>1_Office Theme</vt:lpstr>
      <vt:lpstr>Blueprint</vt:lpstr>
      <vt:lpstr>2_Office Theme</vt:lpstr>
      <vt:lpstr>STUDYING CURRENT AND PROPOSED PREFETCH ALGORITHMS </vt:lpstr>
      <vt:lpstr>AGENDA</vt:lpstr>
      <vt:lpstr>INTRODUCTION</vt:lpstr>
      <vt:lpstr>MOTIVATION</vt:lpstr>
      <vt:lpstr>PowerPoint Presentation</vt:lpstr>
      <vt:lpstr>NEXT- N- LINE PREFETCHING</vt:lpstr>
      <vt:lpstr>NEXT- N- LINE PREFETCHING</vt:lpstr>
      <vt:lpstr>NEXT- N- LINE PREFETCHING</vt:lpstr>
      <vt:lpstr>PowerPoint Presentation</vt:lpstr>
      <vt:lpstr>NEXT LINE ALGORITHM</vt:lpstr>
      <vt:lpstr>NEXT LINE ALGORITHM</vt:lpstr>
      <vt:lpstr>NEXT LINE ALGORITHM</vt:lpstr>
      <vt:lpstr>WRONG-PATH ALGORITHM</vt:lpstr>
      <vt:lpstr>WRONG-PATH ALGORITHM</vt:lpstr>
      <vt:lpstr>WRONG-PATH ALGORITHM</vt:lpstr>
      <vt:lpstr>WRONG-PATH ALGORITHM</vt:lpstr>
      <vt:lpstr>WRONG-PATH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Prefetching using Markov Predictors</vt:lpstr>
      <vt:lpstr> A little Background on Markov Chain</vt:lpstr>
      <vt:lpstr>PowerPoint Presentation</vt:lpstr>
      <vt:lpstr>PowerPoint Presentation</vt:lpstr>
      <vt:lpstr>Example:</vt:lpstr>
      <vt:lpstr>PowerPoint Presentation</vt:lpstr>
      <vt:lpstr>Basic Markov Prefetching</vt:lpstr>
      <vt:lpstr>Hardware used for Markov Prediction Prefetcher</vt:lpstr>
      <vt:lpstr>System Design for Markov predictor</vt:lpstr>
      <vt:lpstr>Disadvantages of using Basic Markov Predictor</vt:lpstr>
      <vt:lpstr>Modifying Markov Predictor with Stride Prefetcher and Pointer Reference Detection</vt:lpstr>
      <vt:lpstr>Design of Modified Markov Predictor          adding logic for reference predictor</vt:lpstr>
      <vt:lpstr>Adding Stride Prefetcher between L2 and Markov Prefetcher</vt:lpstr>
      <vt:lpstr>Project Implementation</vt:lpstr>
      <vt:lpstr>Prefetch Performance Evaluation using gem5</vt:lpstr>
      <vt:lpstr>Gem5 Performance evaluation details</vt:lpstr>
      <vt:lpstr>Gem5 Simulation System</vt:lpstr>
      <vt:lpstr>Gem5 Implementation</vt:lpstr>
      <vt:lpstr>System Setting</vt:lpstr>
      <vt:lpstr>Gem5 Implementation</vt:lpstr>
      <vt:lpstr>Bechmark Setting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vyshnave koduru srinivasa</dc:creator>
  <cp:lastModifiedBy>Sapthagiri Venkat</cp:lastModifiedBy>
  <cp:revision>40</cp:revision>
  <dcterms:created xsi:type="dcterms:W3CDTF">2019-04-10T22:10:59Z</dcterms:created>
  <dcterms:modified xsi:type="dcterms:W3CDTF">2019-04-11T16:57:03Z</dcterms:modified>
</cp:coreProperties>
</file>