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72" r:id="rId5"/>
    <p:sldId id="259" r:id="rId6"/>
    <p:sldId id="260" r:id="rId7"/>
    <p:sldId id="261" r:id="rId8"/>
    <p:sldId id="274" r:id="rId9"/>
    <p:sldId id="276" r:id="rId10"/>
    <p:sldId id="262" r:id="rId11"/>
    <p:sldId id="275"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9" d="100"/>
          <a:sy n="59" d="100"/>
        </p:scale>
        <p:origin x="9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C38C0-9386-4BBB-97B9-F4FF6EA631B6}" type="doc">
      <dgm:prSet loTypeId="urn:microsoft.com/office/officeart/2016/7/layout/LinearBlockProcessNumbered" loCatId="process" qsTypeId="urn:microsoft.com/office/officeart/2005/8/quickstyle/simple4" qsCatId="simple" csTypeId="urn:microsoft.com/office/officeart/2005/8/colors/colorful5" csCatId="colorful"/>
      <dgm:spPr/>
      <dgm:t>
        <a:bodyPr/>
        <a:lstStyle/>
        <a:p>
          <a:endParaRPr lang="en-US"/>
        </a:p>
      </dgm:t>
    </dgm:pt>
    <dgm:pt modelId="{5563C721-0F73-4B6D-BDB5-2CAEFC342868}">
      <dgm:prSet/>
      <dgm:spPr/>
      <dgm:t>
        <a:bodyPr/>
        <a:lstStyle/>
        <a:p>
          <a:r>
            <a:rPr lang="en-US"/>
            <a:t>Develop a machine learning model for automated cry analysis.</a:t>
          </a:r>
        </a:p>
      </dgm:t>
    </dgm:pt>
    <dgm:pt modelId="{4288F325-C2FD-419B-84E1-ED9066305C02}" type="parTrans" cxnId="{B3422A78-ECCC-47E4-B4A4-5B76CC94B353}">
      <dgm:prSet/>
      <dgm:spPr/>
      <dgm:t>
        <a:bodyPr/>
        <a:lstStyle/>
        <a:p>
          <a:endParaRPr lang="en-US"/>
        </a:p>
      </dgm:t>
    </dgm:pt>
    <dgm:pt modelId="{1F09A67E-0522-489A-9C9A-E32CCA037211}" type="sibTrans" cxnId="{B3422A78-ECCC-47E4-B4A4-5B76CC94B353}">
      <dgm:prSet phldrT="01" phldr="0"/>
      <dgm:spPr/>
      <dgm:t>
        <a:bodyPr/>
        <a:lstStyle/>
        <a:p>
          <a:r>
            <a:rPr lang="en-US"/>
            <a:t>01</a:t>
          </a:r>
        </a:p>
      </dgm:t>
    </dgm:pt>
    <dgm:pt modelId="{6525EACE-B0B3-4FF6-A294-0B1CAC279814}">
      <dgm:prSet/>
      <dgm:spPr/>
      <dgm:t>
        <a:bodyPr/>
        <a:lstStyle/>
        <a:p>
          <a:r>
            <a:rPr lang="en-US"/>
            <a:t>Assist caregivers in identifying infant needs more effectively.</a:t>
          </a:r>
        </a:p>
      </dgm:t>
    </dgm:pt>
    <dgm:pt modelId="{A70A381C-35D5-4F0A-82AF-15885494C23D}" type="parTrans" cxnId="{B2C1EE52-01C4-458E-9BA6-C914125DFBCB}">
      <dgm:prSet/>
      <dgm:spPr/>
      <dgm:t>
        <a:bodyPr/>
        <a:lstStyle/>
        <a:p>
          <a:endParaRPr lang="en-US"/>
        </a:p>
      </dgm:t>
    </dgm:pt>
    <dgm:pt modelId="{13D1ADBA-2566-4A2E-A14E-FFD1E7DAB2C5}" type="sibTrans" cxnId="{B2C1EE52-01C4-458E-9BA6-C914125DFBCB}">
      <dgm:prSet phldrT="02" phldr="0"/>
      <dgm:spPr/>
      <dgm:t>
        <a:bodyPr/>
        <a:lstStyle/>
        <a:p>
          <a:r>
            <a:rPr lang="en-US"/>
            <a:t>02</a:t>
          </a:r>
        </a:p>
      </dgm:t>
    </dgm:pt>
    <dgm:pt modelId="{3EB6617F-3F99-4095-B0B0-6242445503CF}">
      <dgm:prSet/>
      <dgm:spPr/>
      <dgm:t>
        <a:bodyPr/>
        <a:lstStyle/>
        <a:p>
          <a:r>
            <a:rPr lang="en-US"/>
            <a:t>Classify different types of infant cries accurately.</a:t>
          </a:r>
        </a:p>
      </dgm:t>
    </dgm:pt>
    <dgm:pt modelId="{307C9AC4-D93B-4151-94AA-44905AD425D5}" type="parTrans" cxnId="{AD8BEA64-65E0-4997-9090-9F53B8DC3587}">
      <dgm:prSet/>
      <dgm:spPr/>
      <dgm:t>
        <a:bodyPr/>
        <a:lstStyle/>
        <a:p>
          <a:endParaRPr lang="en-US"/>
        </a:p>
      </dgm:t>
    </dgm:pt>
    <dgm:pt modelId="{32BD9ED5-CC65-41AD-AB38-5345C4413F6E}" type="sibTrans" cxnId="{AD8BEA64-65E0-4997-9090-9F53B8DC3587}">
      <dgm:prSet phldrT="03" phldr="0"/>
      <dgm:spPr/>
      <dgm:t>
        <a:bodyPr/>
        <a:lstStyle/>
        <a:p>
          <a:r>
            <a:rPr lang="en-US"/>
            <a:t>03</a:t>
          </a:r>
        </a:p>
      </dgm:t>
    </dgm:pt>
    <dgm:pt modelId="{B8950E18-DAEB-49E7-BE29-92991B2087CF}" type="pres">
      <dgm:prSet presAssocID="{A53C38C0-9386-4BBB-97B9-F4FF6EA631B6}" presName="Name0" presStyleCnt="0">
        <dgm:presLayoutVars>
          <dgm:animLvl val="lvl"/>
          <dgm:resizeHandles val="exact"/>
        </dgm:presLayoutVars>
      </dgm:prSet>
      <dgm:spPr/>
    </dgm:pt>
    <dgm:pt modelId="{781B716B-043F-44B4-AB9B-00048D1CC9A1}" type="pres">
      <dgm:prSet presAssocID="{5563C721-0F73-4B6D-BDB5-2CAEFC342868}" presName="compositeNode" presStyleCnt="0">
        <dgm:presLayoutVars>
          <dgm:bulletEnabled val="1"/>
        </dgm:presLayoutVars>
      </dgm:prSet>
      <dgm:spPr/>
    </dgm:pt>
    <dgm:pt modelId="{D30D129B-4EA8-45FF-A658-1776D2D64776}" type="pres">
      <dgm:prSet presAssocID="{5563C721-0F73-4B6D-BDB5-2CAEFC342868}" presName="bgRect" presStyleLbl="alignNode1" presStyleIdx="0" presStyleCnt="3"/>
      <dgm:spPr/>
    </dgm:pt>
    <dgm:pt modelId="{7F45BFD6-C278-44F2-B66F-345FC13031FF}" type="pres">
      <dgm:prSet presAssocID="{1F09A67E-0522-489A-9C9A-E32CCA037211}" presName="sibTransNodeRect" presStyleLbl="alignNode1" presStyleIdx="0" presStyleCnt="3">
        <dgm:presLayoutVars>
          <dgm:chMax val="0"/>
          <dgm:bulletEnabled val="1"/>
        </dgm:presLayoutVars>
      </dgm:prSet>
      <dgm:spPr/>
    </dgm:pt>
    <dgm:pt modelId="{FCFFAA38-6E0C-4153-B819-2DB8362EEC0C}" type="pres">
      <dgm:prSet presAssocID="{5563C721-0F73-4B6D-BDB5-2CAEFC342868}" presName="nodeRect" presStyleLbl="alignNode1" presStyleIdx="0" presStyleCnt="3">
        <dgm:presLayoutVars>
          <dgm:bulletEnabled val="1"/>
        </dgm:presLayoutVars>
      </dgm:prSet>
      <dgm:spPr/>
    </dgm:pt>
    <dgm:pt modelId="{76F0C075-555A-4C03-8AC8-ACBCAC1F552D}" type="pres">
      <dgm:prSet presAssocID="{1F09A67E-0522-489A-9C9A-E32CCA037211}" presName="sibTrans" presStyleCnt="0"/>
      <dgm:spPr/>
    </dgm:pt>
    <dgm:pt modelId="{D685D586-2644-483A-B94F-ADF8AB27E135}" type="pres">
      <dgm:prSet presAssocID="{6525EACE-B0B3-4FF6-A294-0B1CAC279814}" presName="compositeNode" presStyleCnt="0">
        <dgm:presLayoutVars>
          <dgm:bulletEnabled val="1"/>
        </dgm:presLayoutVars>
      </dgm:prSet>
      <dgm:spPr/>
    </dgm:pt>
    <dgm:pt modelId="{17D3AB80-0E22-4139-A338-0E2D91549C80}" type="pres">
      <dgm:prSet presAssocID="{6525EACE-B0B3-4FF6-A294-0B1CAC279814}" presName="bgRect" presStyleLbl="alignNode1" presStyleIdx="1" presStyleCnt="3"/>
      <dgm:spPr/>
    </dgm:pt>
    <dgm:pt modelId="{B8035DFB-9CFA-4B72-9B2A-D2A2C3204626}" type="pres">
      <dgm:prSet presAssocID="{13D1ADBA-2566-4A2E-A14E-FFD1E7DAB2C5}" presName="sibTransNodeRect" presStyleLbl="alignNode1" presStyleIdx="1" presStyleCnt="3">
        <dgm:presLayoutVars>
          <dgm:chMax val="0"/>
          <dgm:bulletEnabled val="1"/>
        </dgm:presLayoutVars>
      </dgm:prSet>
      <dgm:spPr/>
    </dgm:pt>
    <dgm:pt modelId="{2DDA3F65-0EC4-451A-B618-DA21FDC4BDC5}" type="pres">
      <dgm:prSet presAssocID="{6525EACE-B0B3-4FF6-A294-0B1CAC279814}" presName="nodeRect" presStyleLbl="alignNode1" presStyleIdx="1" presStyleCnt="3">
        <dgm:presLayoutVars>
          <dgm:bulletEnabled val="1"/>
        </dgm:presLayoutVars>
      </dgm:prSet>
      <dgm:spPr/>
    </dgm:pt>
    <dgm:pt modelId="{3CD745B2-AA88-44AE-801F-7F79374F07C7}" type="pres">
      <dgm:prSet presAssocID="{13D1ADBA-2566-4A2E-A14E-FFD1E7DAB2C5}" presName="sibTrans" presStyleCnt="0"/>
      <dgm:spPr/>
    </dgm:pt>
    <dgm:pt modelId="{22E6F6EB-3579-4D03-9DED-C1A5CCADDD2D}" type="pres">
      <dgm:prSet presAssocID="{3EB6617F-3F99-4095-B0B0-6242445503CF}" presName="compositeNode" presStyleCnt="0">
        <dgm:presLayoutVars>
          <dgm:bulletEnabled val="1"/>
        </dgm:presLayoutVars>
      </dgm:prSet>
      <dgm:spPr/>
    </dgm:pt>
    <dgm:pt modelId="{2226D602-3FAE-483E-9B81-15DC9E2B6DB2}" type="pres">
      <dgm:prSet presAssocID="{3EB6617F-3F99-4095-B0B0-6242445503CF}" presName="bgRect" presStyleLbl="alignNode1" presStyleIdx="2" presStyleCnt="3"/>
      <dgm:spPr/>
    </dgm:pt>
    <dgm:pt modelId="{27B965E5-7869-440F-9F35-4FC1D8956EF6}" type="pres">
      <dgm:prSet presAssocID="{32BD9ED5-CC65-41AD-AB38-5345C4413F6E}" presName="sibTransNodeRect" presStyleLbl="alignNode1" presStyleIdx="2" presStyleCnt="3">
        <dgm:presLayoutVars>
          <dgm:chMax val="0"/>
          <dgm:bulletEnabled val="1"/>
        </dgm:presLayoutVars>
      </dgm:prSet>
      <dgm:spPr/>
    </dgm:pt>
    <dgm:pt modelId="{B9B70866-31C8-454E-8D78-471758EF4D01}" type="pres">
      <dgm:prSet presAssocID="{3EB6617F-3F99-4095-B0B0-6242445503CF}" presName="nodeRect" presStyleLbl="alignNode1" presStyleIdx="2" presStyleCnt="3">
        <dgm:presLayoutVars>
          <dgm:bulletEnabled val="1"/>
        </dgm:presLayoutVars>
      </dgm:prSet>
      <dgm:spPr/>
    </dgm:pt>
  </dgm:ptLst>
  <dgm:cxnLst>
    <dgm:cxn modelId="{331AAF42-E775-4172-9A24-103C915546E5}" type="presOf" srcId="{1F09A67E-0522-489A-9C9A-E32CCA037211}" destId="{7F45BFD6-C278-44F2-B66F-345FC13031FF}" srcOrd="0" destOrd="0" presId="urn:microsoft.com/office/officeart/2016/7/layout/LinearBlockProcessNumbered"/>
    <dgm:cxn modelId="{98C6B444-05B8-4F10-A429-02B3AA4CCF24}" type="presOf" srcId="{13D1ADBA-2566-4A2E-A14E-FFD1E7DAB2C5}" destId="{B8035DFB-9CFA-4B72-9B2A-D2A2C3204626}" srcOrd="0" destOrd="0" presId="urn:microsoft.com/office/officeart/2016/7/layout/LinearBlockProcessNumbered"/>
    <dgm:cxn modelId="{AD8BEA64-65E0-4997-9090-9F53B8DC3587}" srcId="{A53C38C0-9386-4BBB-97B9-F4FF6EA631B6}" destId="{3EB6617F-3F99-4095-B0B0-6242445503CF}" srcOrd="2" destOrd="0" parTransId="{307C9AC4-D93B-4151-94AA-44905AD425D5}" sibTransId="{32BD9ED5-CC65-41AD-AB38-5345C4413F6E}"/>
    <dgm:cxn modelId="{CDC61148-D59B-47BC-A3B9-C9A8EA1A837B}" type="presOf" srcId="{A53C38C0-9386-4BBB-97B9-F4FF6EA631B6}" destId="{B8950E18-DAEB-49E7-BE29-92991B2087CF}" srcOrd="0" destOrd="0" presId="urn:microsoft.com/office/officeart/2016/7/layout/LinearBlockProcessNumbered"/>
    <dgm:cxn modelId="{69192648-EBF1-4917-8367-33E69D93CABE}" type="presOf" srcId="{5563C721-0F73-4B6D-BDB5-2CAEFC342868}" destId="{FCFFAA38-6E0C-4153-B819-2DB8362EEC0C}" srcOrd="1" destOrd="0" presId="urn:microsoft.com/office/officeart/2016/7/layout/LinearBlockProcessNumbered"/>
    <dgm:cxn modelId="{63BEBF72-D705-493A-834D-345DD46CA652}" type="presOf" srcId="{3EB6617F-3F99-4095-B0B0-6242445503CF}" destId="{2226D602-3FAE-483E-9B81-15DC9E2B6DB2}" srcOrd="0" destOrd="0" presId="urn:microsoft.com/office/officeart/2016/7/layout/LinearBlockProcessNumbered"/>
    <dgm:cxn modelId="{B2C1EE52-01C4-458E-9BA6-C914125DFBCB}" srcId="{A53C38C0-9386-4BBB-97B9-F4FF6EA631B6}" destId="{6525EACE-B0B3-4FF6-A294-0B1CAC279814}" srcOrd="1" destOrd="0" parTransId="{A70A381C-35D5-4F0A-82AF-15885494C23D}" sibTransId="{13D1ADBA-2566-4A2E-A14E-FFD1E7DAB2C5}"/>
    <dgm:cxn modelId="{B3422A78-ECCC-47E4-B4A4-5B76CC94B353}" srcId="{A53C38C0-9386-4BBB-97B9-F4FF6EA631B6}" destId="{5563C721-0F73-4B6D-BDB5-2CAEFC342868}" srcOrd="0" destOrd="0" parTransId="{4288F325-C2FD-419B-84E1-ED9066305C02}" sibTransId="{1F09A67E-0522-489A-9C9A-E32CCA037211}"/>
    <dgm:cxn modelId="{A31B287C-8691-4A47-A192-EDEFBCB8E8BE}" type="presOf" srcId="{6525EACE-B0B3-4FF6-A294-0B1CAC279814}" destId="{2DDA3F65-0EC4-451A-B618-DA21FDC4BDC5}" srcOrd="1" destOrd="0" presId="urn:microsoft.com/office/officeart/2016/7/layout/LinearBlockProcessNumbered"/>
    <dgm:cxn modelId="{B7EEAE91-9F8C-4BA4-B647-798B283C2C92}" type="presOf" srcId="{6525EACE-B0B3-4FF6-A294-0B1CAC279814}" destId="{17D3AB80-0E22-4139-A338-0E2D91549C80}" srcOrd="0" destOrd="0" presId="urn:microsoft.com/office/officeart/2016/7/layout/LinearBlockProcessNumbered"/>
    <dgm:cxn modelId="{3C7A07A4-BA25-4A0E-9ADA-CCBE25FC7534}" type="presOf" srcId="{3EB6617F-3F99-4095-B0B0-6242445503CF}" destId="{B9B70866-31C8-454E-8D78-471758EF4D01}" srcOrd="1" destOrd="0" presId="urn:microsoft.com/office/officeart/2016/7/layout/LinearBlockProcessNumbered"/>
    <dgm:cxn modelId="{965680E2-EF3A-459A-9945-3399C47C8A99}" type="presOf" srcId="{32BD9ED5-CC65-41AD-AB38-5345C4413F6E}" destId="{27B965E5-7869-440F-9F35-4FC1D8956EF6}" srcOrd="0" destOrd="0" presId="urn:microsoft.com/office/officeart/2016/7/layout/LinearBlockProcessNumbered"/>
    <dgm:cxn modelId="{E50F74F6-E233-4869-AD73-9B783D4AE4FB}" type="presOf" srcId="{5563C721-0F73-4B6D-BDB5-2CAEFC342868}" destId="{D30D129B-4EA8-45FF-A658-1776D2D64776}" srcOrd="0" destOrd="0" presId="urn:microsoft.com/office/officeart/2016/7/layout/LinearBlockProcessNumbered"/>
    <dgm:cxn modelId="{DB928681-3C9B-4267-BDE2-BD7743E85E2C}" type="presParOf" srcId="{B8950E18-DAEB-49E7-BE29-92991B2087CF}" destId="{781B716B-043F-44B4-AB9B-00048D1CC9A1}" srcOrd="0" destOrd="0" presId="urn:microsoft.com/office/officeart/2016/7/layout/LinearBlockProcessNumbered"/>
    <dgm:cxn modelId="{5B16CE80-10D3-4695-B7F6-DA2D1A38ED0D}" type="presParOf" srcId="{781B716B-043F-44B4-AB9B-00048D1CC9A1}" destId="{D30D129B-4EA8-45FF-A658-1776D2D64776}" srcOrd="0" destOrd="0" presId="urn:microsoft.com/office/officeart/2016/7/layout/LinearBlockProcessNumbered"/>
    <dgm:cxn modelId="{A2ADDD8E-89E8-4B44-91AE-9E877C979A6D}" type="presParOf" srcId="{781B716B-043F-44B4-AB9B-00048D1CC9A1}" destId="{7F45BFD6-C278-44F2-B66F-345FC13031FF}" srcOrd="1" destOrd="0" presId="urn:microsoft.com/office/officeart/2016/7/layout/LinearBlockProcessNumbered"/>
    <dgm:cxn modelId="{B004F260-BF46-4B8F-A1C0-1C0E317F5758}" type="presParOf" srcId="{781B716B-043F-44B4-AB9B-00048D1CC9A1}" destId="{FCFFAA38-6E0C-4153-B819-2DB8362EEC0C}" srcOrd="2" destOrd="0" presId="urn:microsoft.com/office/officeart/2016/7/layout/LinearBlockProcessNumbered"/>
    <dgm:cxn modelId="{9472B5F6-E67C-4A11-8613-9ABD1FB32138}" type="presParOf" srcId="{B8950E18-DAEB-49E7-BE29-92991B2087CF}" destId="{76F0C075-555A-4C03-8AC8-ACBCAC1F552D}" srcOrd="1" destOrd="0" presId="urn:microsoft.com/office/officeart/2016/7/layout/LinearBlockProcessNumbered"/>
    <dgm:cxn modelId="{0F53C5D2-6B8E-463E-B617-5223E0FF53D8}" type="presParOf" srcId="{B8950E18-DAEB-49E7-BE29-92991B2087CF}" destId="{D685D586-2644-483A-B94F-ADF8AB27E135}" srcOrd="2" destOrd="0" presId="urn:microsoft.com/office/officeart/2016/7/layout/LinearBlockProcessNumbered"/>
    <dgm:cxn modelId="{C30AF31E-C2B7-4F29-8C0B-E361B4FB73CF}" type="presParOf" srcId="{D685D586-2644-483A-B94F-ADF8AB27E135}" destId="{17D3AB80-0E22-4139-A338-0E2D91549C80}" srcOrd="0" destOrd="0" presId="urn:microsoft.com/office/officeart/2016/7/layout/LinearBlockProcessNumbered"/>
    <dgm:cxn modelId="{C3688D7B-9EFE-471C-8855-B9BF66C7FE3B}" type="presParOf" srcId="{D685D586-2644-483A-B94F-ADF8AB27E135}" destId="{B8035DFB-9CFA-4B72-9B2A-D2A2C3204626}" srcOrd="1" destOrd="0" presId="urn:microsoft.com/office/officeart/2016/7/layout/LinearBlockProcessNumbered"/>
    <dgm:cxn modelId="{35A6C9EF-3F39-40CB-9C7F-021EB0DCDF98}" type="presParOf" srcId="{D685D586-2644-483A-B94F-ADF8AB27E135}" destId="{2DDA3F65-0EC4-451A-B618-DA21FDC4BDC5}" srcOrd="2" destOrd="0" presId="urn:microsoft.com/office/officeart/2016/7/layout/LinearBlockProcessNumbered"/>
    <dgm:cxn modelId="{672B62E7-EEDD-4CEF-9453-7245BD3724C1}" type="presParOf" srcId="{B8950E18-DAEB-49E7-BE29-92991B2087CF}" destId="{3CD745B2-AA88-44AE-801F-7F79374F07C7}" srcOrd="3" destOrd="0" presId="urn:microsoft.com/office/officeart/2016/7/layout/LinearBlockProcessNumbered"/>
    <dgm:cxn modelId="{3DFE45B4-8478-40C4-A859-BEEB96D37185}" type="presParOf" srcId="{B8950E18-DAEB-49E7-BE29-92991B2087CF}" destId="{22E6F6EB-3579-4D03-9DED-C1A5CCADDD2D}" srcOrd="4" destOrd="0" presId="urn:microsoft.com/office/officeart/2016/7/layout/LinearBlockProcessNumbered"/>
    <dgm:cxn modelId="{733AE33C-356C-4F01-AB0C-2D14E7C978B3}" type="presParOf" srcId="{22E6F6EB-3579-4D03-9DED-C1A5CCADDD2D}" destId="{2226D602-3FAE-483E-9B81-15DC9E2B6DB2}" srcOrd="0" destOrd="0" presId="urn:microsoft.com/office/officeart/2016/7/layout/LinearBlockProcessNumbered"/>
    <dgm:cxn modelId="{A2FAC2F5-43D0-4F70-9943-63FEC41A5AD9}" type="presParOf" srcId="{22E6F6EB-3579-4D03-9DED-C1A5CCADDD2D}" destId="{27B965E5-7869-440F-9F35-4FC1D8956EF6}" srcOrd="1" destOrd="0" presId="urn:microsoft.com/office/officeart/2016/7/layout/LinearBlockProcessNumbered"/>
    <dgm:cxn modelId="{92F3E217-6632-4B12-8C15-9477646290DE}" type="presParOf" srcId="{22E6F6EB-3579-4D03-9DED-C1A5CCADDD2D}" destId="{B9B70866-31C8-454E-8D78-471758EF4D01}"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10A604-003E-44EE-8229-B0D31BFC0072}"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78988872-9A0C-4640-9CBE-744D7A6ED8DD}">
      <dgm:prSet/>
      <dgm:spPr/>
      <dgm:t>
        <a:bodyPr/>
        <a:lstStyle/>
        <a:p>
          <a:r>
            <a:rPr lang="en-US" b="1" dirty="0"/>
            <a:t>Dataset Expansion</a:t>
          </a:r>
          <a:endParaRPr lang="en-US" dirty="0"/>
        </a:p>
      </dgm:t>
    </dgm:pt>
    <dgm:pt modelId="{6F512C90-6DEA-47D8-8941-4FBCBEBE92D2}" type="parTrans" cxnId="{A4C98F96-F4AD-4FAE-877E-517EC3A08988}">
      <dgm:prSet/>
      <dgm:spPr/>
      <dgm:t>
        <a:bodyPr/>
        <a:lstStyle/>
        <a:p>
          <a:endParaRPr lang="en-US"/>
        </a:p>
      </dgm:t>
    </dgm:pt>
    <dgm:pt modelId="{FAC1B1E4-6285-4FB4-A7C4-5F7A32DAE573}" type="sibTrans" cxnId="{A4C98F96-F4AD-4FAE-877E-517EC3A08988}">
      <dgm:prSet/>
      <dgm:spPr/>
      <dgm:t>
        <a:bodyPr/>
        <a:lstStyle/>
        <a:p>
          <a:endParaRPr lang="en-US"/>
        </a:p>
      </dgm:t>
    </dgm:pt>
    <dgm:pt modelId="{8CD72206-6BAF-4A23-BBF0-BA7B4F5BB45D}">
      <dgm:prSet/>
      <dgm:spPr/>
      <dgm:t>
        <a:bodyPr/>
        <a:lstStyle/>
        <a:p>
          <a:r>
            <a:rPr lang="en-US" b="1"/>
            <a:t>Feature Engineering:</a:t>
          </a:r>
          <a:endParaRPr lang="en-US"/>
        </a:p>
      </dgm:t>
    </dgm:pt>
    <dgm:pt modelId="{B8F6235E-8D60-4004-8B31-6E6F28DAFEC4}" type="parTrans" cxnId="{1A847B5E-F217-469A-A674-086046B75086}">
      <dgm:prSet/>
      <dgm:spPr/>
      <dgm:t>
        <a:bodyPr/>
        <a:lstStyle/>
        <a:p>
          <a:endParaRPr lang="en-US"/>
        </a:p>
      </dgm:t>
    </dgm:pt>
    <dgm:pt modelId="{61EBAB1C-9901-487E-8908-45D06DC827A4}" type="sibTrans" cxnId="{1A847B5E-F217-469A-A674-086046B75086}">
      <dgm:prSet/>
      <dgm:spPr/>
      <dgm:t>
        <a:bodyPr/>
        <a:lstStyle/>
        <a:p>
          <a:endParaRPr lang="en-US"/>
        </a:p>
      </dgm:t>
    </dgm:pt>
    <dgm:pt modelId="{A2982979-7F73-4733-BAE7-B7B1F9AC8205}">
      <dgm:prSet/>
      <dgm:spPr/>
      <dgm:t>
        <a:bodyPr/>
        <a:lstStyle/>
        <a:p>
          <a:r>
            <a:rPr lang="en-US" dirty="0"/>
            <a:t>Exploring advanced feature extraction methods and signal processing techniques</a:t>
          </a:r>
        </a:p>
      </dgm:t>
    </dgm:pt>
    <dgm:pt modelId="{6AA1B41E-A0D5-4C7E-BAE3-82D81CCD6E29}" type="parTrans" cxnId="{EB65AC91-B98E-44E1-9254-8CAE13EA16E1}">
      <dgm:prSet/>
      <dgm:spPr/>
      <dgm:t>
        <a:bodyPr/>
        <a:lstStyle/>
        <a:p>
          <a:endParaRPr lang="en-US"/>
        </a:p>
      </dgm:t>
    </dgm:pt>
    <dgm:pt modelId="{BD58A655-3D4D-46A9-8E00-AC3FBA5F72D4}" type="sibTrans" cxnId="{EB65AC91-B98E-44E1-9254-8CAE13EA16E1}">
      <dgm:prSet/>
      <dgm:spPr/>
      <dgm:t>
        <a:bodyPr/>
        <a:lstStyle/>
        <a:p>
          <a:endParaRPr lang="en-US"/>
        </a:p>
      </dgm:t>
    </dgm:pt>
    <dgm:pt modelId="{03E00DB4-5531-4257-AA01-0351571A15C5}">
      <dgm:prSet/>
      <dgm:spPr/>
      <dgm:t>
        <a:bodyPr/>
        <a:lstStyle/>
        <a:p>
          <a:r>
            <a:rPr lang="en-US" dirty="0"/>
            <a:t>Convolutional neural networks (CNNs) and recurrent neural networks (RNNs), for automatic feature learning from raw cry audio data.</a:t>
          </a:r>
        </a:p>
      </dgm:t>
    </dgm:pt>
    <dgm:pt modelId="{660C3869-45F4-4D94-8EAA-DF0D7C926C99}" type="parTrans" cxnId="{3AFBD80B-73B6-461C-A35F-81A96CDD35A7}">
      <dgm:prSet/>
      <dgm:spPr/>
      <dgm:t>
        <a:bodyPr/>
        <a:lstStyle/>
        <a:p>
          <a:endParaRPr lang="en-US"/>
        </a:p>
      </dgm:t>
    </dgm:pt>
    <dgm:pt modelId="{5E95BD5C-E82B-45F7-A550-BF6648E5CDB3}" type="sibTrans" cxnId="{3AFBD80B-73B6-461C-A35F-81A96CDD35A7}">
      <dgm:prSet/>
      <dgm:spPr/>
      <dgm:t>
        <a:bodyPr/>
        <a:lstStyle/>
        <a:p>
          <a:endParaRPr lang="en-US"/>
        </a:p>
      </dgm:t>
    </dgm:pt>
    <dgm:pt modelId="{F9EF4647-DB53-446D-B1FA-E6B11A6E0448}">
      <dgm:prSet/>
      <dgm:spPr/>
      <dgm:t>
        <a:bodyPr/>
        <a:lstStyle/>
        <a:p>
          <a:r>
            <a:rPr lang="en-US" b="1" dirty="0"/>
            <a:t>Real-World Deployment:</a:t>
          </a:r>
          <a:endParaRPr lang="en-US" dirty="0"/>
        </a:p>
      </dgm:t>
    </dgm:pt>
    <dgm:pt modelId="{2CA609DB-F4E4-4EB0-8611-DB16DC4024E9}" type="parTrans" cxnId="{1F5193DA-901C-41AB-9816-63A00B988C9F}">
      <dgm:prSet/>
      <dgm:spPr/>
      <dgm:t>
        <a:bodyPr/>
        <a:lstStyle/>
        <a:p>
          <a:endParaRPr lang="en-US"/>
        </a:p>
      </dgm:t>
    </dgm:pt>
    <dgm:pt modelId="{0D769C44-C2A9-4BA5-9FE3-D840FBC913C9}" type="sibTrans" cxnId="{1F5193DA-901C-41AB-9816-63A00B988C9F}">
      <dgm:prSet/>
      <dgm:spPr/>
      <dgm:t>
        <a:bodyPr/>
        <a:lstStyle/>
        <a:p>
          <a:endParaRPr lang="en-US"/>
        </a:p>
      </dgm:t>
    </dgm:pt>
    <dgm:pt modelId="{FBB1C310-0C6F-431C-BF05-70DEB34302F9}">
      <dgm:prSet/>
      <dgm:spPr/>
      <dgm:t>
        <a:bodyPr/>
        <a:lstStyle/>
        <a:p>
          <a:r>
            <a:rPr lang="en-US" dirty="0"/>
            <a:t>Conducting extensive testing and validation of the cry detection algorithm in real-world settings, including healthcare facilities, childcare centers, and home environments.</a:t>
          </a:r>
        </a:p>
      </dgm:t>
    </dgm:pt>
    <dgm:pt modelId="{8C7EC273-89CD-4CCE-8803-F2BD7F4D2C5F}" type="parTrans" cxnId="{7E305FD5-4B35-49B2-BCC5-E8A82C363D7F}">
      <dgm:prSet/>
      <dgm:spPr/>
      <dgm:t>
        <a:bodyPr/>
        <a:lstStyle/>
        <a:p>
          <a:endParaRPr lang="en-US"/>
        </a:p>
      </dgm:t>
    </dgm:pt>
    <dgm:pt modelId="{39670552-AC4E-415B-A4CC-E34723440A8B}" type="sibTrans" cxnId="{7E305FD5-4B35-49B2-BCC5-E8A82C363D7F}">
      <dgm:prSet/>
      <dgm:spPr/>
      <dgm:t>
        <a:bodyPr/>
        <a:lstStyle/>
        <a:p>
          <a:endParaRPr lang="en-US"/>
        </a:p>
      </dgm:t>
    </dgm:pt>
    <dgm:pt modelId="{C589C3D1-2539-46F4-9C0C-D342E0BA6209}">
      <dgm:prSet/>
      <dgm:spPr/>
      <dgm:t>
        <a:bodyPr/>
        <a:lstStyle/>
        <a:p>
          <a:r>
            <a:rPr lang="en-US" dirty="0"/>
            <a:t>Collaborating with domain experts, healthcare professionals, and caregivers to gather feedback and iteratively improve the algorithm's performance and usability.</a:t>
          </a:r>
        </a:p>
      </dgm:t>
    </dgm:pt>
    <dgm:pt modelId="{23E404D8-AEDF-4F5A-8C63-36CD35033FF4}" type="parTrans" cxnId="{195E26E0-7388-45E5-97C0-A734109A746A}">
      <dgm:prSet/>
      <dgm:spPr/>
      <dgm:t>
        <a:bodyPr/>
        <a:lstStyle/>
        <a:p>
          <a:endParaRPr lang="en-US"/>
        </a:p>
      </dgm:t>
    </dgm:pt>
    <dgm:pt modelId="{AB9A24FE-19CE-4429-8F73-6754153F7A43}" type="sibTrans" cxnId="{195E26E0-7388-45E5-97C0-A734109A746A}">
      <dgm:prSet/>
      <dgm:spPr/>
      <dgm:t>
        <a:bodyPr/>
        <a:lstStyle/>
        <a:p>
          <a:endParaRPr lang="en-US"/>
        </a:p>
      </dgm:t>
    </dgm:pt>
    <dgm:pt modelId="{F210853F-7DB6-4883-AC0F-B507DD0FB8D9}">
      <dgm:prSet/>
      <dgm:spPr/>
      <dgm:t>
        <a:bodyPr/>
        <a:lstStyle/>
        <a:p>
          <a:r>
            <a:rPr lang="en-US" b="1" dirty="0"/>
            <a:t>Integration with Assistive Technologies:</a:t>
          </a:r>
          <a:endParaRPr lang="en-US" dirty="0"/>
        </a:p>
      </dgm:t>
    </dgm:pt>
    <dgm:pt modelId="{660C552B-FA20-407A-BF7A-C1F1CA0EA0C3}" type="parTrans" cxnId="{152BEB28-0778-4C14-A36F-CBE031353575}">
      <dgm:prSet/>
      <dgm:spPr/>
      <dgm:t>
        <a:bodyPr/>
        <a:lstStyle/>
        <a:p>
          <a:endParaRPr lang="en-US"/>
        </a:p>
      </dgm:t>
    </dgm:pt>
    <dgm:pt modelId="{215E7F45-30AB-4372-8534-03882095DBDC}" type="sibTrans" cxnId="{152BEB28-0778-4C14-A36F-CBE031353575}">
      <dgm:prSet/>
      <dgm:spPr/>
      <dgm:t>
        <a:bodyPr/>
        <a:lstStyle/>
        <a:p>
          <a:endParaRPr lang="en-US"/>
        </a:p>
      </dgm:t>
    </dgm:pt>
    <dgm:pt modelId="{23CAB2A1-2EC7-493F-A5B6-1B5B59372FB4}">
      <dgm:prSet/>
      <dgm:spPr/>
      <dgm:t>
        <a:bodyPr/>
        <a:lstStyle/>
        <a:p>
          <a:r>
            <a:rPr lang="en-US"/>
            <a:t>Integrating the cry detection algorithm into assistive technologies, such as smart baby monitors, mobile applications, and wearable devices, to provide real-time monitoring and early detection of infant distress signals.</a:t>
          </a:r>
        </a:p>
      </dgm:t>
    </dgm:pt>
    <dgm:pt modelId="{5F632939-A91C-4B5A-A7A4-28385ADD0B18}" type="parTrans" cxnId="{17BDCEF7-3D16-4D2D-BD38-ACDFF3CC49DB}">
      <dgm:prSet/>
      <dgm:spPr/>
      <dgm:t>
        <a:bodyPr/>
        <a:lstStyle/>
        <a:p>
          <a:endParaRPr lang="en-US"/>
        </a:p>
      </dgm:t>
    </dgm:pt>
    <dgm:pt modelId="{CAA4A7B2-BC19-49E5-97F7-0129DB2AF53D}" type="sibTrans" cxnId="{17BDCEF7-3D16-4D2D-BD38-ACDFF3CC49DB}">
      <dgm:prSet/>
      <dgm:spPr/>
      <dgm:t>
        <a:bodyPr/>
        <a:lstStyle/>
        <a:p>
          <a:endParaRPr lang="en-US"/>
        </a:p>
      </dgm:t>
    </dgm:pt>
    <dgm:pt modelId="{E3583837-29FA-424E-952B-B9A0E94AD3CA}">
      <dgm:prSet/>
      <dgm:spPr/>
      <dgm:t>
        <a:bodyPr/>
        <a:lstStyle/>
        <a:p>
          <a:r>
            <a:rPr lang="en-US"/>
            <a:t>Exploring potential applications in telehealth and remote monitoring systems for supporting caregivers and healthcare providers in infant care.</a:t>
          </a:r>
        </a:p>
      </dgm:t>
    </dgm:pt>
    <dgm:pt modelId="{F99D5161-F765-4705-94A6-D52303CFDFF4}" type="parTrans" cxnId="{64D7BBE2-184A-4C18-97AB-F80E1FC678A6}">
      <dgm:prSet/>
      <dgm:spPr/>
      <dgm:t>
        <a:bodyPr/>
        <a:lstStyle/>
        <a:p>
          <a:endParaRPr lang="en-US"/>
        </a:p>
      </dgm:t>
    </dgm:pt>
    <dgm:pt modelId="{97476E68-0BB9-4AED-9075-AC2B20AC3885}" type="sibTrans" cxnId="{64D7BBE2-184A-4C18-97AB-F80E1FC678A6}">
      <dgm:prSet/>
      <dgm:spPr/>
      <dgm:t>
        <a:bodyPr/>
        <a:lstStyle/>
        <a:p>
          <a:endParaRPr lang="en-US"/>
        </a:p>
      </dgm:t>
    </dgm:pt>
    <dgm:pt modelId="{1FB0F04E-5DC7-4823-B7ED-FAD94EA6CDC0}" type="pres">
      <dgm:prSet presAssocID="{BF10A604-003E-44EE-8229-B0D31BFC0072}" presName="Name0" presStyleCnt="0">
        <dgm:presLayoutVars>
          <dgm:dir/>
          <dgm:animLvl val="lvl"/>
          <dgm:resizeHandles val="exact"/>
        </dgm:presLayoutVars>
      </dgm:prSet>
      <dgm:spPr/>
    </dgm:pt>
    <dgm:pt modelId="{B90B4B16-254A-4F6B-A7E0-D8173E01904D}" type="pres">
      <dgm:prSet presAssocID="{78988872-9A0C-4640-9CBE-744D7A6ED8DD}" presName="linNode" presStyleCnt="0"/>
      <dgm:spPr/>
    </dgm:pt>
    <dgm:pt modelId="{6A816FB2-7260-42BC-AE4F-A54402747CAE}" type="pres">
      <dgm:prSet presAssocID="{78988872-9A0C-4640-9CBE-744D7A6ED8DD}" presName="parentText" presStyleLbl="node1" presStyleIdx="0" presStyleCnt="4">
        <dgm:presLayoutVars>
          <dgm:chMax val="1"/>
          <dgm:bulletEnabled val="1"/>
        </dgm:presLayoutVars>
      </dgm:prSet>
      <dgm:spPr/>
    </dgm:pt>
    <dgm:pt modelId="{FE85C3DB-D74A-4F2C-AA1F-3ACD5177708C}" type="pres">
      <dgm:prSet presAssocID="{FAC1B1E4-6285-4FB4-A7C4-5F7A32DAE573}" presName="sp" presStyleCnt="0"/>
      <dgm:spPr/>
    </dgm:pt>
    <dgm:pt modelId="{90CFE888-2C2F-434E-8088-7D12D65AED40}" type="pres">
      <dgm:prSet presAssocID="{8CD72206-6BAF-4A23-BBF0-BA7B4F5BB45D}" presName="linNode" presStyleCnt="0"/>
      <dgm:spPr/>
    </dgm:pt>
    <dgm:pt modelId="{512DCD3B-373A-4C33-84F6-9F4B9C6DEB42}" type="pres">
      <dgm:prSet presAssocID="{8CD72206-6BAF-4A23-BBF0-BA7B4F5BB45D}" presName="parentText" presStyleLbl="node1" presStyleIdx="1" presStyleCnt="4">
        <dgm:presLayoutVars>
          <dgm:chMax val="1"/>
          <dgm:bulletEnabled val="1"/>
        </dgm:presLayoutVars>
      </dgm:prSet>
      <dgm:spPr/>
    </dgm:pt>
    <dgm:pt modelId="{D0B6B05D-A381-4D45-A404-2C0FB80B7395}" type="pres">
      <dgm:prSet presAssocID="{8CD72206-6BAF-4A23-BBF0-BA7B4F5BB45D}" presName="descendantText" presStyleLbl="alignAccFollowNode1" presStyleIdx="0" presStyleCnt="3">
        <dgm:presLayoutVars>
          <dgm:bulletEnabled val="1"/>
        </dgm:presLayoutVars>
      </dgm:prSet>
      <dgm:spPr/>
    </dgm:pt>
    <dgm:pt modelId="{669A3145-E9F8-43D0-A180-876C6F0FC5CE}" type="pres">
      <dgm:prSet presAssocID="{61EBAB1C-9901-487E-8908-45D06DC827A4}" presName="sp" presStyleCnt="0"/>
      <dgm:spPr/>
    </dgm:pt>
    <dgm:pt modelId="{A181CD63-CCBB-4676-8198-3CA9A5E5713E}" type="pres">
      <dgm:prSet presAssocID="{F9EF4647-DB53-446D-B1FA-E6B11A6E0448}" presName="linNode" presStyleCnt="0"/>
      <dgm:spPr/>
    </dgm:pt>
    <dgm:pt modelId="{821564C1-58B5-44C1-8AF3-95CAAB6EDD18}" type="pres">
      <dgm:prSet presAssocID="{F9EF4647-DB53-446D-B1FA-E6B11A6E0448}" presName="parentText" presStyleLbl="node1" presStyleIdx="2" presStyleCnt="4">
        <dgm:presLayoutVars>
          <dgm:chMax val="1"/>
          <dgm:bulletEnabled val="1"/>
        </dgm:presLayoutVars>
      </dgm:prSet>
      <dgm:spPr/>
    </dgm:pt>
    <dgm:pt modelId="{48875535-DBEF-4325-A6C3-4AC9BE8BFA6A}" type="pres">
      <dgm:prSet presAssocID="{F9EF4647-DB53-446D-B1FA-E6B11A6E0448}" presName="descendantText" presStyleLbl="alignAccFollowNode1" presStyleIdx="1" presStyleCnt="3">
        <dgm:presLayoutVars>
          <dgm:bulletEnabled val="1"/>
        </dgm:presLayoutVars>
      </dgm:prSet>
      <dgm:spPr/>
    </dgm:pt>
    <dgm:pt modelId="{769CC483-91D4-4B71-B843-1E59EF86FB39}" type="pres">
      <dgm:prSet presAssocID="{0D769C44-C2A9-4BA5-9FE3-D840FBC913C9}" presName="sp" presStyleCnt="0"/>
      <dgm:spPr/>
    </dgm:pt>
    <dgm:pt modelId="{1AB546ED-D19C-4DCB-A8B9-35C5F3012DC3}" type="pres">
      <dgm:prSet presAssocID="{F210853F-7DB6-4883-AC0F-B507DD0FB8D9}" presName="linNode" presStyleCnt="0"/>
      <dgm:spPr/>
    </dgm:pt>
    <dgm:pt modelId="{ACC3EA43-D384-42F1-88A5-4B3134AEDE2E}" type="pres">
      <dgm:prSet presAssocID="{F210853F-7DB6-4883-AC0F-B507DD0FB8D9}" presName="parentText" presStyleLbl="node1" presStyleIdx="3" presStyleCnt="4">
        <dgm:presLayoutVars>
          <dgm:chMax val="1"/>
          <dgm:bulletEnabled val="1"/>
        </dgm:presLayoutVars>
      </dgm:prSet>
      <dgm:spPr/>
    </dgm:pt>
    <dgm:pt modelId="{9A240EAA-92E4-4A86-B0CF-D0242DD95E7D}" type="pres">
      <dgm:prSet presAssocID="{F210853F-7DB6-4883-AC0F-B507DD0FB8D9}" presName="descendantText" presStyleLbl="alignAccFollowNode1" presStyleIdx="2" presStyleCnt="3">
        <dgm:presLayoutVars>
          <dgm:bulletEnabled val="1"/>
        </dgm:presLayoutVars>
      </dgm:prSet>
      <dgm:spPr/>
    </dgm:pt>
  </dgm:ptLst>
  <dgm:cxnLst>
    <dgm:cxn modelId="{9C70FE04-7E10-4F4C-9DB6-0A676EC3F630}" type="presOf" srcId="{8CD72206-6BAF-4A23-BBF0-BA7B4F5BB45D}" destId="{512DCD3B-373A-4C33-84F6-9F4B9C6DEB42}" srcOrd="0" destOrd="0" presId="urn:microsoft.com/office/officeart/2005/8/layout/vList5"/>
    <dgm:cxn modelId="{3AFBD80B-73B6-461C-A35F-81A96CDD35A7}" srcId="{8CD72206-6BAF-4A23-BBF0-BA7B4F5BB45D}" destId="{03E00DB4-5531-4257-AA01-0351571A15C5}" srcOrd="1" destOrd="0" parTransId="{660C3869-45F4-4D94-8EAA-DF0D7C926C99}" sibTransId="{5E95BD5C-E82B-45F7-A550-BF6648E5CDB3}"/>
    <dgm:cxn modelId="{152BEB28-0778-4C14-A36F-CBE031353575}" srcId="{BF10A604-003E-44EE-8229-B0D31BFC0072}" destId="{F210853F-7DB6-4883-AC0F-B507DD0FB8D9}" srcOrd="3" destOrd="0" parTransId="{660C552B-FA20-407A-BF7A-C1F1CA0EA0C3}" sibTransId="{215E7F45-30AB-4372-8534-03882095DBDC}"/>
    <dgm:cxn modelId="{12CF4839-5BCD-476A-A5F3-5C2BE8A5F6D6}" type="presOf" srcId="{A2982979-7F73-4733-BAE7-B7B1F9AC8205}" destId="{D0B6B05D-A381-4D45-A404-2C0FB80B7395}" srcOrd="0" destOrd="0" presId="urn:microsoft.com/office/officeart/2005/8/layout/vList5"/>
    <dgm:cxn modelId="{FA8FD05D-59ED-4F0F-B1BB-F69C0BC86CFD}" type="presOf" srcId="{FBB1C310-0C6F-431C-BF05-70DEB34302F9}" destId="{48875535-DBEF-4325-A6C3-4AC9BE8BFA6A}" srcOrd="0" destOrd="0" presId="urn:microsoft.com/office/officeart/2005/8/layout/vList5"/>
    <dgm:cxn modelId="{1A847B5E-F217-469A-A674-086046B75086}" srcId="{BF10A604-003E-44EE-8229-B0D31BFC0072}" destId="{8CD72206-6BAF-4A23-BBF0-BA7B4F5BB45D}" srcOrd="1" destOrd="0" parTransId="{B8F6235E-8D60-4004-8B31-6E6F28DAFEC4}" sibTransId="{61EBAB1C-9901-487E-8908-45D06DC827A4}"/>
    <dgm:cxn modelId="{1E58086E-0276-4D19-8089-D3648D2D96DD}" type="presOf" srcId="{F210853F-7DB6-4883-AC0F-B507DD0FB8D9}" destId="{ACC3EA43-D384-42F1-88A5-4B3134AEDE2E}" srcOrd="0" destOrd="0" presId="urn:microsoft.com/office/officeart/2005/8/layout/vList5"/>
    <dgm:cxn modelId="{832E2C71-BB0E-4009-92AF-EAE700231086}" type="presOf" srcId="{E3583837-29FA-424E-952B-B9A0E94AD3CA}" destId="{9A240EAA-92E4-4A86-B0CF-D0242DD95E7D}" srcOrd="0" destOrd="1" presId="urn:microsoft.com/office/officeart/2005/8/layout/vList5"/>
    <dgm:cxn modelId="{5DFEBA58-D9F3-41B9-95CF-E336C9395955}" type="presOf" srcId="{03E00DB4-5531-4257-AA01-0351571A15C5}" destId="{D0B6B05D-A381-4D45-A404-2C0FB80B7395}" srcOrd="0" destOrd="1" presId="urn:microsoft.com/office/officeart/2005/8/layout/vList5"/>
    <dgm:cxn modelId="{C865BA87-AF45-4C61-BBAA-A1BDCC96BD2D}" type="presOf" srcId="{F9EF4647-DB53-446D-B1FA-E6B11A6E0448}" destId="{821564C1-58B5-44C1-8AF3-95CAAB6EDD18}" srcOrd="0" destOrd="0" presId="urn:microsoft.com/office/officeart/2005/8/layout/vList5"/>
    <dgm:cxn modelId="{83480B88-3A47-4814-A387-8B857ECB3959}" type="presOf" srcId="{23CAB2A1-2EC7-493F-A5B6-1B5B59372FB4}" destId="{9A240EAA-92E4-4A86-B0CF-D0242DD95E7D}" srcOrd="0" destOrd="0" presId="urn:microsoft.com/office/officeart/2005/8/layout/vList5"/>
    <dgm:cxn modelId="{EB65AC91-B98E-44E1-9254-8CAE13EA16E1}" srcId="{8CD72206-6BAF-4A23-BBF0-BA7B4F5BB45D}" destId="{A2982979-7F73-4733-BAE7-B7B1F9AC8205}" srcOrd="0" destOrd="0" parTransId="{6AA1B41E-A0D5-4C7E-BAE3-82D81CCD6E29}" sibTransId="{BD58A655-3D4D-46A9-8E00-AC3FBA5F72D4}"/>
    <dgm:cxn modelId="{A4C98F96-F4AD-4FAE-877E-517EC3A08988}" srcId="{BF10A604-003E-44EE-8229-B0D31BFC0072}" destId="{78988872-9A0C-4640-9CBE-744D7A6ED8DD}" srcOrd="0" destOrd="0" parTransId="{6F512C90-6DEA-47D8-8941-4FBCBEBE92D2}" sibTransId="{FAC1B1E4-6285-4FB4-A7C4-5F7A32DAE573}"/>
    <dgm:cxn modelId="{31CF86A8-4F3B-4A28-BED4-7C854EE23B00}" type="presOf" srcId="{78988872-9A0C-4640-9CBE-744D7A6ED8DD}" destId="{6A816FB2-7260-42BC-AE4F-A54402747CAE}" srcOrd="0" destOrd="0" presId="urn:microsoft.com/office/officeart/2005/8/layout/vList5"/>
    <dgm:cxn modelId="{7E305FD5-4B35-49B2-BCC5-E8A82C363D7F}" srcId="{F9EF4647-DB53-446D-B1FA-E6B11A6E0448}" destId="{FBB1C310-0C6F-431C-BF05-70DEB34302F9}" srcOrd="0" destOrd="0" parTransId="{8C7EC273-89CD-4CCE-8803-F2BD7F4D2C5F}" sibTransId="{39670552-AC4E-415B-A4CC-E34723440A8B}"/>
    <dgm:cxn modelId="{1F5193DA-901C-41AB-9816-63A00B988C9F}" srcId="{BF10A604-003E-44EE-8229-B0D31BFC0072}" destId="{F9EF4647-DB53-446D-B1FA-E6B11A6E0448}" srcOrd="2" destOrd="0" parTransId="{2CA609DB-F4E4-4EB0-8611-DB16DC4024E9}" sibTransId="{0D769C44-C2A9-4BA5-9FE3-D840FBC913C9}"/>
    <dgm:cxn modelId="{B778F2DC-CA4E-4B51-B23B-C684E773B66F}" type="presOf" srcId="{BF10A604-003E-44EE-8229-B0D31BFC0072}" destId="{1FB0F04E-5DC7-4823-B7ED-FAD94EA6CDC0}" srcOrd="0" destOrd="0" presId="urn:microsoft.com/office/officeart/2005/8/layout/vList5"/>
    <dgm:cxn modelId="{195E26E0-7388-45E5-97C0-A734109A746A}" srcId="{F9EF4647-DB53-446D-B1FA-E6B11A6E0448}" destId="{C589C3D1-2539-46F4-9C0C-D342E0BA6209}" srcOrd="1" destOrd="0" parTransId="{23E404D8-AEDF-4F5A-8C63-36CD35033FF4}" sibTransId="{AB9A24FE-19CE-4429-8F73-6754153F7A43}"/>
    <dgm:cxn modelId="{64D7BBE2-184A-4C18-97AB-F80E1FC678A6}" srcId="{F210853F-7DB6-4883-AC0F-B507DD0FB8D9}" destId="{E3583837-29FA-424E-952B-B9A0E94AD3CA}" srcOrd="1" destOrd="0" parTransId="{F99D5161-F765-4705-94A6-D52303CFDFF4}" sibTransId="{97476E68-0BB9-4AED-9075-AC2B20AC3885}"/>
    <dgm:cxn modelId="{02C8A0ED-7CE6-46AA-9C06-DCEF0F857FCA}" type="presOf" srcId="{C589C3D1-2539-46F4-9C0C-D342E0BA6209}" destId="{48875535-DBEF-4325-A6C3-4AC9BE8BFA6A}" srcOrd="0" destOrd="1" presId="urn:microsoft.com/office/officeart/2005/8/layout/vList5"/>
    <dgm:cxn modelId="{17BDCEF7-3D16-4D2D-BD38-ACDFF3CC49DB}" srcId="{F210853F-7DB6-4883-AC0F-B507DD0FB8D9}" destId="{23CAB2A1-2EC7-493F-A5B6-1B5B59372FB4}" srcOrd="0" destOrd="0" parTransId="{5F632939-A91C-4B5A-A7A4-28385ADD0B18}" sibTransId="{CAA4A7B2-BC19-49E5-97F7-0129DB2AF53D}"/>
    <dgm:cxn modelId="{1F7DFC54-65E7-485D-9099-A59753BEA99F}" type="presParOf" srcId="{1FB0F04E-5DC7-4823-B7ED-FAD94EA6CDC0}" destId="{B90B4B16-254A-4F6B-A7E0-D8173E01904D}" srcOrd="0" destOrd="0" presId="urn:microsoft.com/office/officeart/2005/8/layout/vList5"/>
    <dgm:cxn modelId="{7605C5D6-B67F-40B5-947F-9A92D1DA9DAF}" type="presParOf" srcId="{B90B4B16-254A-4F6B-A7E0-D8173E01904D}" destId="{6A816FB2-7260-42BC-AE4F-A54402747CAE}" srcOrd="0" destOrd="0" presId="urn:microsoft.com/office/officeart/2005/8/layout/vList5"/>
    <dgm:cxn modelId="{2E81E689-BD55-433B-B540-0A11F5AEFA55}" type="presParOf" srcId="{1FB0F04E-5DC7-4823-B7ED-FAD94EA6CDC0}" destId="{FE85C3DB-D74A-4F2C-AA1F-3ACD5177708C}" srcOrd="1" destOrd="0" presId="urn:microsoft.com/office/officeart/2005/8/layout/vList5"/>
    <dgm:cxn modelId="{6DAB81A9-859C-4434-9F23-7D5E43780ADF}" type="presParOf" srcId="{1FB0F04E-5DC7-4823-B7ED-FAD94EA6CDC0}" destId="{90CFE888-2C2F-434E-8088-7D12D65AED40}" srcOrd="2" destOrd="0" presId="urn:microsoft.com/office/officeart/2005/8/layout/vList5"/>
    <dgm:cxn modelId="{3D6CCF6C-B9FA-4C09-B721-3790076B457A}" type="presParOf" srcId="{90CFE888-2C2F-434E-8088-7D12D65AED40}" destId="{512DCD3B-373A-4C33-84F6-9F4B9C6DEB42}" srcOrd="0" destOrd="0" presId="urn:microsoft.com/office/officeart/2005/8/layout/vList5"/>
    <dgm:cxn modelId="{05C8C80E-14A7-4D6E-8D8B-17958BF96901}" type="presParOf" srcId="{90CFE888-2C2F-434E-8088-7D12D65AED40}" destId="{D0B6B05D-A381-4D45-A404-2C0FB80B7395}" srcOrd="1" destOrd="0" presId="urn:microsoft.com/office/officeart/2005/8/layout/vList5"/>
    <dgm:cxn modelId="{7D9B9394-8315-4547-99C0-73EA651315A8}" type="presParOf" srcId="{1FB0F04E-5DC7-4823-B7ED-FAD94EA6CDC0}" destId="{669A3145-E9F8-43D0-A180-876C6F0FC5CE}" srcOrd="3" destOrd="0" presId="urn:microsoft.com/office/officeart/2005/8/layout/vList5"/>
    <dgm:cxn modelId="{108F8386-D718-43E7-8835-9DBE90656267}" type="presParOf" srcId="{1FB0F04E-5DC7-4823-B7ED-FAD94EA6CDC0}" destId="{A181CD63-CCBB-4676-8198-3CA9A5E5713E}" srcOrd="4" destOrd="0" presId="urn:microsoft.com/office/officeart/2005/8/layout/vList5"/>
    <dgm:cxn modelId="{2CA61C25-79E0-44FB-9857-4305C02DCECF}" type="presParOf" srcId="{A181CD63-CCBB-4676-8198-3CA9A5E5713E}" destId="{821564C1-58B5-44C1-8AF3-95CAAB6EDD18}" srcOrd="0" destOrd="0" presId="urn:microsoft.com/office/officeart/2005/8/layout/vList5"/>
    <dgm:cxn modelId="{8B0B414D-80E3-4BEA-9A5F-BEFCDC6F31A4}" type="presParOf" srcId="{A181CD63-CCBB-4676-8198-3CA9A5E5713E}" destId="{48875535-DBEF-4325-A6C3-4AC9BE8BFA6A}" srcOrd="1" destOrd="0" presId="urn:microsoft.com/office/officeart/2005/8/layout/vList5"/>
    <dgm:cxn modelId="{3112A583-948E-4E9F-9099-4A1D3BBF7774}" type="presParOf" srcId="{1FB0F04E-5DC7-4823-B7ED-FAD94EA6CDC0}" destId="{769CC483-91D4-4B71-B843-1E59EF86FB39}" srcOrd="5" destOrd="0" presId="urn:microsoft.com/office/officeart/2005/8/layout/vList5"/>
    <dgm:cxn modelId="{344F4FE1-B6BD-4E5A-920F-AB9FA6EF36C3}" type="presParOf" srcId="{1FB0F04E-5DC7-4823-B7ED-FAD94EA6CDC0}" destId="{1AB546ED-D19C-4DCB-A8B9-35C5F3012DC3}" srcOrd="6" destOrd="0" presId="urn:microsoft.com/office/officeart/2005/8/layout/vList5"/>
    <dgm:cxn modelId="{99AE4778-0C84-48D4-8D3D-89529B9219DF}" type="presParOf" srcId="{1AB546ED-D19C-4DCB-A8B9-35C5F3012DC3}" destId="{ACC3EA43-D384-42F1-88A5-4B3134AEDE2E}" srcOrd="0" destOrd="0" presId="urn:microsoft.com/office/officeart/2005/8/layout/vList5"/>
    <dgm:cxn modelId="{BB9BCB39-7852-45B9-B75A-0560482D29F3}" type="presParOf" srcId="{1AB546ED-D19C-4DCB-A8B9-35C5F3012DC3}" destId="{9A240EAA-92E4-4A86-B0CF-D0242DD95E7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6F64AA-8906-4470-836C-0CE52CF1C27F}" type="doc">
      <dgm:prSet loTypeId="urn:microsoft.com/office/officeart/2005/8/layout/hList1" loCatId="list" qsTypeId="urn:microsoft.com/office/officeart/2005/8/quickstyle/simple4" qsCatId="simple" csTypeId="urn:microsoft.com/office/officeart/2005/8/colors/accent0_3" csCatId="mainScheme"/>
      <dgm:spPr/>
      <dgm:t>
        <a:bodyPr/>
        <a:lstStyle/>
        <a:p>
          <a:endParaRPr lang="en-US"/>
        </a:p>
      </dgm:t>
    </dgm:pt>
    <dgm:pt modelId="{2E19D47E-E7A4-4463-BCCC-AB35B19A021B}">
      <dgm:prSet/>
      <dgm:spPr/>
      <dgm:t>
        <a:bodyPr/>
        <a:lstStyle/>
        <a:p>
          <a:r>
            <a:rPr lang="en-US" b="1"/>
            <a:t>Healthcare Settings:</a:t>
          </a:r>
          <a:endParaRPr lang="en-US"/>
        </a:p>
      </dgm:t>
    </dgm:pt>
    <dgm:pt modelId="{8A4D11E6-5AFB-4979-8D81-63B3E19512C7}" type="parTrans" cxnId="{E3095224-F368-415C-84DA-D8AFE1FD10AA}">
      <dgm:prSet/>
      <dgm:spPr/>
      <dgm:t>
        <a:bodyPr/>
        <a:lstStyle/>
        <a:p>
          <a:endParaRPr lang="en-US"/>
        </a:p>
      </dgm:t>
    </dgm:pt>
    <dgm:pt modelId="{53B4CD99-B765-45D0-8840-8F5CF60D53B2}" type="sibTrans" cxnId="{E3095224-F368-415C-84DA-D8AFE1FD10AA}">
      <dgm:prSet/>
      <dgm:spPr/>
      <dgm:t>
        <a:bodyPr/>
        <a:lstStyle/>
        <a:p>
          <a:endParaRPr lang="en-US"/>
        </a:p>
      </dgm:t>
    </dgm:pt>
    <dgm:pt modelId="{06F75875-4C6B-4D6D-8BAF-8098AA36B8B8}">
      <dgm:prSet/>
      <dgm:spPr/>
      <dgm:t>
        <a:bodyPr/>
        <a:lstStyle/>
        <a:p>
          <a:r>
            <a:rPr lang="en-US" dirty="0"/>
            <a:t>Early detection of infant distress signals, such as hunger, pain, or discomfort, can aid healthcare professionals in timely intervention and treatment.</a:t>
          </a:r>
        </a:p>
      </dgm:t>
    </dgm:pt>
    <dgm:pt modelId="{566E0860-8115-46CD-8FC5-4895F0C72D3C}" type="parTrans" cxnId="{AE2F8736-49AA-49A5-A88D-D22A4530D51D}">
      <dgm:prSet/>
      <dgm:spPr/>
      <dgm:t>
        <a:bodyPr/>
        <a:lstStyle/>
        <a:p>
          <a:endParaRPr lang="en-US"/>
        </a:p>
      </dgm:t>
    </dgm:pt>
    <dgm:pt modelId="{856A76C5-EDEE-44F1-B406-2CE2AFCF561B}" type="sibTrans" cxnId="{AE2F8736-49AA-49A5-A88D-D22A4530D51D}">
      <dgm:prSet/>
      <dgm:spPr/>
      <dgm:t>
        <a:bodyPr/>
        <a:lstStyle/>
        <a:p>
          <a:endParaRPr lang="en-US"/>
        </a:p>
      </dgm:t>
    </dgm:pt>
    <dgm:pt modelId="{0561ED88-3918-4EA5-892D-9A94BECA42E9}">
      <dgm:prSet/>
      <dgm:spPr/>
      <dgm:t>
        <a:bodyPr/>
        <a:lstStyle/>
        <a:p>
          <a:r>
            <a:rPr lang="en-US"/>
            <a:t>Integration of cry detection technology into neonatal intensive care units (NICUs) and pediatric clinics can assist medical staff in monitoring infant health and development.</a:t>
          </a:r>
        </a:p>
      </dgm:t>
    </dgm:pt>
    <dgm:pt modelId="{590E5F40-31F7-4279-B829-9CB07478737F}" type="parTrans" cxnId="{F20364DD-8CBD-44E5-BEBD-929AA377D62A}">
      <dgm:prSet/>
      <dgm:spPr/>
      <dgm:t>
        <a:bodyPr/>
        <a:lstStyle/>
        <a:p>
          <a:endParaRPr lang="en-US"/>
        </a:p>
      </dgm:t>
    </dgm:pt>
    <dgm:pt modelId="{78ADB0A0-2016-4DC9-B794-A2ABF6F77BBB}" type="sibTrans" cxnId="{F20364DD-8CBD-44E5-BEBD-929AA377D62A}">
      <dgm:prSet/>
      <dgm:spPr/>
      <dgm:t>
        <a:bodyPr/>
        <a:lstStyle/>
        <a:p>
          <a:endParaRPr lang="en-US"/>
        </a:p>
      </dgm:t>
    </dgm:pt>
    <dgm:pt modelId="{8BB0790D-36C3-44F1-9D21-7E5A26B9F267}">
      <dgm:prSet/>
      <dgm:spPr/>
      <dgm:t>
        <a:bodyPr/>
        <a:lstStyle/>
        <a:p>
          <a:r>
            <a:rPr lang="en-US" b="1"/>
            <a:t>Childcare Assistance:</a:t>
          </a:r>
          <a:endParaRPr lang="en-US"/>
        </a:p>
      </dgm:t>
    </dgm:pt>
    <dgm:pt modelId="{3E503760-E7E0-4BDA-A9AE-485F5D7D168F}" type="parTrans" cxnId="{184ABA06-9F1C-45C6-B50B-A6DE66D99FEE}">
      <dgm:prSet/>
      <dgm:spPr/>
      <dgm:t>
        <a:bodyPr/>
        <a:lstStyle/>
        <a:p>
          <a:endParaRPr lang="en-US"/>
        </a:p>
      </dgm:t>
    </dgm:pt>
    <dgm:pt modelId="{C5EB1A44-D401-4676-8052-14DE18AD5C97}" type="sibTrans" cxnId="{184ABA06-9F1C-45C6-B50B-A6DE66D99FEE}">
      <dgm:prSet/>
      <dgm:spPr/>
      <dgm:t>
        <a:bodyPr/>
        <a:lstStyle/>
        <a:p>
          <a:endParaRPr lang="en-US"/>
        </a:p>
      </dgm:t>
    </dgm:pt>
    <dgm:pt modelId="{F89D6D1C-7E8B-471A-9A7A-18E923C634E2}">
      <dgm:prSet/>
      <dgm:spPr/>
      <dgm:t>
        <a:bodyPr/>
        <a:lstStyle/>
        <a:p>
          <a:r>
            <a:rPr lang="en-US"/>
            <a:t>Smart baby monitors equipped with cry detection algorithms can provide real-time alerts to parents or caregivers when the infant exhibits signs of distress.</a:t>
          </a:r>
        </a:p>
      </dgm:t>
    </dgm:pt>
    <dgm:pt modelId="{FB61DFEC-AB1E-40EE-9159-6C574025209A}" type="parTrans" cxnId="{B4C683FB-1A0B-4751-9AE5-85A0C892A71A}">
      <dgm:prSet/>
      <dgm:spPr/>
      <dgm:t>
        <a:bodyPr/>
        <a:lstStyle/>
        <a:p>
          <a:endParaRPr lang="en-US"/>
        </a:p>
      </dgm:t>
    </dgm:pt>
    <dgm:pt modelId="{12AA145E-9C25-4EC8-8296-23CF5EC1A3EB}" type="sibTrans" cxnId="{B4C683FB-1A0B-4751-9AE5-85A0C892A71A}">
      <dgm:prSet/>
      <dgm:spPr/>
      <dgm:t>
        <a:bodyPr/>
        <a:lstStyle/>
        <a:p>
          <a:endParaRPr lang="en-US"/>
        </a:p>
      </dgm:t>
    </dgm:pt>
    <dgm:pt modelId="{6E7FCA52-C3B1-415F-A56A-A6759293832C}">
      <dgm:prSet/>
      <dgm:spPr/>
      <dgm:t>
        <a:bodyPr/>
        <a:lstStyle/>
        <a:p>
          <a:r>
            <a:rPr lang="en-US"/>
            <a:t>Remote monitoring systems enable caregivers to respond promptly to the infant's needs, even when they are not in close proximity.</a:t>
          </a:r>
        </a:p>
      </dgm:t>
    </dgm:pt>
    <dgm:pt modelId="{1FC83DD9-367A-4E8E-A211-E426517F71A4}" type="parTrans" cxnId="{ADB0F950-5F2C-4F7B-A6EE-CD17E78F75F2}">
      <dgm:prSet/>
      <dgm:spPr/>
      <dgm:t>
        <a:bodyPr/>
        <a:lstStyle/>
        <a:p>
          <a:endParaRPr lang="en-US"/>
        </a:p>
      </dgm:t>
    </dgm:pt>
    <dgm:pt modelId="{44EFE2DC-C1AB-4688-9705-D3702CE74B88}" type="sibTrans" cxnId="{ADB0F950-5F2C-4F7B-A6EE-CD17E78F75F2}">
      <dgm:prSet/>
      <dgm:spPr/>
      <dgm:t>
        <a:bodyPr/>
        <a:lstStyle/>
        <a:p>
          <a:endParaRPr lang="en-US"/>
        </a:p>
      </dgm:t>
    </dgm:pt>
    <dgm:pt modelId="{AEBFD107-91E9-4D7C-86AC-7A0FFC7AB613}">
      <dgm:prSet/>
      <dgm:spPr/>
      <dgm:t>
        <a:bodyPr/>
        <a:lstStyle/>
        <a:p>
          <a:r>
            <a:rPr lang="en-US" b="1"/>
            <a:t>Parental Support</a:t>
          </a:r>
          <a:r>
            <a:rPr lang="en-US"/>
            <a:t>:</a:t>
          </a:r>
        </a:p>
      </dgm:t>
    </dgm:pt>
    <dgm:pt modelId="{E4966674-D404-43AE-A8C0-AC3789CF1963}" type="parTrans" cxnId="{09BC8265-B315-4961-9314-0F306C3AF8BF}">
      <dgm:prSet/>
      <dgm:spPr/>
      <dgm:t>
        <a:bodyPr/>
        <a:lstStyle/>
        <a:p>
          <a:endParaRPr lang="en-US"/>
        </a:p>
      </dgm:t>
    </dgm:pt>
    <dgm:pt modelId="{3D130508-8238-4B14-94D7-E2FBEA9A660D}" type="sibTrans" cxnId="{09BC8265-B315-4961-9314-0F306C3AF8BF}">
      <dgm:prSet/>
      <dgm:spPr/>
      <dgm:t>
        <a:bodyPr/>
        <a:lstStyle/>
        <a:p>
          <a:endParaRPr lang="en-US"/>
        </a:p>
      </dgm:t>
    </dgm:pt>
    <dgm:pt modelId="{CA1534BC-9D3E-4F57-9787-7B369F5690EC}">
      <dgm:prSet/>
      <dgm:spPr/>
      <dgm:t>
        <a:bodyPr/>
        <a:lstStyle/>
        <a:p>
          <a:r>
            <a:rPr lang="en-US"/>
            <a:t>Mobile applications and wearable devices equipped with cry detection technology offer parents valuable insights into their infant's behavior and well-being.</a:t>
          </a:r>
        </a:p>
      </dgm:t>
    </dgm:pt>
    <dgm:pt modelId="{3D4F3490-0577-4485-89AB-5BBE60DC451B}" type="parTrans" cxnId="{94A1F783-CFF8-405B-AA2F-114C00793C39}">
      <dgm:prSet/>
      <dgm:spPr/>
      <dgm:t>
        <a:bodyPr/>
        <a:lstStyle/>
        <a:p>
          <a:endParaRPr lang="en-US"/>
        </a:p>
      </dgm:t>
    </dgm:pt>
    <dgm:pt modelId="{B79072F6-C8D7-49AD-AA67-37F7B8D4A3DB}" type="sibTrans" cxnId="{94A1F783-CFF8-405B-AA2F-114C00793C39}">
      <dgm:prSet/>
      <dgm:spPr/>
      <dgm:t>
        <a:bodyPr/>
        <a:lstStyle/>
        <a:p>
          <a:endParaRPr lang="en-US"/>
        </a:p>
      </dgm:t>
    </dgm:pt>
    <dgm:pt modelId="{6B887C04-9444-4FE9-807C-615B417C15FD}">
      <dgm:prSet/>
      <dgm:spPr/>
      <dgm:t>
        <a:bodyPr/>
        <a:lstStyle/>
        <a:p>
          <a:r>
            <a:rPr lang="en-US"/>
            <a:t>By understanding the meaning behind different cry types, parents can better respond to their infant's needs and strengthen the parent-child bond.</a:t>
          </a:r>
        </a:p>
      </dgm:t>
    </dgm:pt>
    <dgm:pt modelId="{1F2449E9-6970-4896-B12F-296F4AF6B02E}" type="parTrans" cxnId="{82D01DD5-3984-4C60-865E-3F0438AB69CF}">
      <dgm:prSet/>
      <dgm:spPr/>
      <dgm:t>
        <a:bodyPr/>
        <a:lstStyle/>
        <a:p>
          <a:endParaRPr lang="en-US"/>
        </a:p>
      </dgm:t>
    </dgm:pt>
    <dgm:pt modelId="{F96C72D8-913F-4C86-B550-A607475D058F}" type="sibTrans" cxnId="{82D01DD5-3984-4C60-865E-3F0438AB69CF}">
      <dgm:prSet/>
      <dgm:spPr/>
      <dgm:t>
        <a:bodyPr/>
        <a:lstStyle/>
        <a:p>
          <a:endParaRPr lang="en-US"/>
        </a:p>
      </dgm:t>
    </dgm:pt>
    <dgm:pt modelId="{B15865D9-E8F4-40EA-A5F7-E20863666C73}">
      <dgm:prSet/>
      <dgm:spPr/>
      <dgm:t>
        <a:bodyPr/>
        <a:lstStyle/>
        <a:p>
          <a:r>
            <a:rPr lang="en-US" b="1"/>
            <a:t>Telehealth and Remote Monitoring:</a:t>
          </a:r>
          <a:endParaRPr lang="en-US"/>
        </a:p>
      </dgm:t>
    </dgm:pt>
    <dgm:pt modelId="{F6BA600E-248A-4191-80DB-A014D91A550A}" type="parTrans" cxnId="{839360B6-2B14-465D-92AB-95AC8FA8AF7D}">
      <dgm:prSet/>
      <dgm:spPr/>
      <dgm:t>
        <a:bodyPr/>
        <a:lstStyle/>
        <a:p>
          <a:endParaRPr lang="en-US"/>
        </a:p>
      </dgm:t>
    </dgm:pt>
    <dgm:pt modelId="{4D39D8BE-ADE7-4862-8D5C-62F9D6E660B7}" type="sibTrans" cxnId="{839360B6-2B14-465D-92AB-95AC8FA8AF7D}">
      <dgm:prSet/>
      <dgm:spPr/>
      <dgm:t>
        <a:bodyPr/>
        <a:lstStyle/>
        <a:p>
          <a:endParaRPr lang="en-US"/>
        </a:p>
      </dgm:t>
    </dgm:pt>
    <dgm:pt modelId="{19E01F0B-1533-4F6D-8790-C9D0B90750E7}">
      <dgm:prSet/>
      <dgm:spPr/>
      <dgm:t>
        <a:bodyPr/>
        <a:lstStyle/>
        <a:p>
          <a:r>
            <a:rPr lang="en-US"/>
            <a:t>Telehealth platforms leverage cry detection technology to enable remote consultations between healthcare providers and parents/caregivers.</a:t>
          </a:r>
        </a:p>
      </dgm:t>
    </dgm:pt>
    <dgm:pt modelId="{92BF2814-711E-411A-A976-F862C5152A0B}" type="parTrans" cxnId="{E4A13CE8-F8A5-4B19-9BCF-2B7ADFF875E8}">
      <dgm:prSet/>
      <dgm:spPr/>
      <dgm:t>
        <a:bodyPr/>
        <a:lstStyle/>
        <a:p>
          <a:endParaRPr lang="en-US"/>
        </a:p>
      </dgm:t>
    </dgm:pt>
    <dgm:pt modelId="{9D1E66B9-C0F6-48F3-8D09-DF40328C8788}" type="sibTrans" cxnId="{E4A13CE8-F8A5-4B19-9BCF-2B7ADFF875E8}">
      <dgm:prSet/>
      <dgm:spPr/>
      <dgm:t>
        <a:bodyPr/>
        <a:lstStyle/>
        <a:p>
          <a:endParaRPr lang="en-US"/>
        </a:p>
      </dgm:t>
    </dgm:pt>
    <dgm:pt modelId="{6BDC55FE-C3E6-42E9-8F8D-D661ABE3CA38}">
      <dgm:prSet/>
      <dgm:spPr/>
      <dgm:t>
        <a:bodyPr/>
        <a:lstStyle/>
        <a:p>
          <a:r>
            <a:rPr lang="en-US" dirty="0"/>
            <a:t>Remote monitoring systems offer scalable solutions for population-wide screening and early detection of developmental delays or health concerns in infants, particularly in underserved or rural communities.</a:t>
          </a:r>
        </a:p>
      </dgm:t>
    </dgm:pt>
    <dgm:pt modelId="{1B3F2950-3A9F-4221-9C3D-95F8F61B57F5}" type="parTrans" cxnId="{A8FD5C0B-312A-4A02-A31D-1E480799345A}">
      <dgm:prSet/>
      <dgm:spPr/>
      <dgm:t>
        <a:bodyPr/>
        <a:lstStyle/>
        <a:p>
          <a:endParaRPr lang="en-US"/>
        </a:p>
      </dgm:t>
    </dgm:pt>
    <dgm:pt modelId="{EF02F554-C05A-43F0-97CD-D4465F5F5E38}" type="sibTrans" cxnId="{A8FD5C0B-312A-4A02-A31D-1E480799345A}">
      <dgm:prSet/>
      <dgm:spPr/>
      <dgm:t>
        <a:bodyPr/>
        <a:lstStyle/>
        <a:p>
          <a:endParaRPr lang="en-US"/>
        </a:p>
      </dgm:t>
    </dgm:pt>
    <dgm:pt modelId="{51FF083C-63F2-4313-BAE3-40E84D0CE8A2}" type="pres">
      <dgm:prSet presAssocID="{DE6F64AA-8906-4470-836C-0CE52CF1C27F}" presName="Name0" presStyleCnt="0">
        <dgm:presLayoutVars>
          <dgm:dir/>
          <dgm:animLvl val="lvl"/>
          <dgm:resizeHandles val="exact"/>
        </dgm:presLayoutVars>
      </dgm:prSet>
      <dgm:spPr/>
    </dgm:pt>
    <dgm:pt modelId="{314F4724-327D-4231-949E-C80C1BDF2A8F}" type="pres">
      <dgm:prSet presAssocID="{2E19D47E-E7A4-4463-BCCC-AB35B19A021B}" presName="composite" presStyleCnt="0"/>
      <dgm:spPr/>
    </dgm:pt>
    <dgm:pt modelId="{B5D526CA-2EDA-406F-8F5B-C157EC50EE6C}" type="pres">
      <dgm:prSet presAssocID="{2E19D47E-E7A4-4463-BCCC-AB35B19A021B}" presName="parTx" presStyleLbl="alignNode1" presStyleIdx="0" presStyleCnt="4">
        <dgm:presLayoutVars>
          <dgm:chMax val="0"/>
          <dgm:chPref val="0"/>
          <dgm:bulletEnabled val="1"/>
        </dgm:presLayoutVars>
      </dgm:prSet>
      <dgm:spPr/>
    </dgm:pt>
    <dgm:pt modelId="{E487ACBE-D62E-423D-8AF5-79C314DEB507}" type="pres">
      <dgm:prSet presAssocID="{2E19D47E-E7A4-4463-BCCC-AB35B19A021B}" presName="desTx" presStyleLbl="alignAccFollowNode1" presStyleIdx="0" presStyleCnt="4">
        <dgm:presLayoutVars>
          <dgm:bulletEnabled val="1"/>
        </dgm:presLayoutVars>
      </dgm:prSet>
      <dgm:spPr/>
    </dgm:pt>
    <dgm:pt modelId="{465D9D24-2E65-4288-96D4-55DE83071ACD}" type="pres">
      <dgm:prSet presAssocID="{53B4CD99-B765-45D0-8840-8F5CF60D53B2}" presName="space" presStyleCnt="0"/>
      <dgm:spPr/>
    </dgm:pt>
    <dgm:pt modelId="{C851F52F-467B-49EC-8BA4-6C39E91FDC20}" type="pres">
      <dgm:prSet presAssocID="{8BB0790D-36C3-44F1-9D21-7E5A26B9F267}" presName="composite" presStyleCnt="0"/>
      <dgm:spPr/>
    </dgm:pt>
    <dgm:pt modelId="{9C587D72-DEFA-43E3-AFFF-80C1F6AD6264}" type="pres">
      <dgm:prSet presAssocID="{8BB0790D-36C3-44F1-9D21-7E5A26B9F267}" presName="parTx" presStyleLbl="alignNode1" presStyleIdx="1" presStyleCnt="4">
        <dgm:presLayoutVars>
          <dgm:chMax val="0"/>
          <dgm:chPref val="0"/>
          <dgm:bulletEnabled val="1"/>
        </dgm:presLayoutVars>
      </dgm:prSet>
      <dgm:spPr/>
    </dgm:pt>
    <dgm:pt modelId="{19B17709-B100-49B7-9EC4-98BEFB94DA6A}" type="pres">
      <dgm:prSet presAssocID="{8BB0790D-36C3-44F1-9D21-7E5A26B9F267}" presName="desTx" presStyleLbl="alignAccFollowNode1" presStyleIdx="1" presStyleCnt="4">
        <dgm:presLayoutVars>
          <dgm:bulletEnabled val="1"/>
        </dgm:presLayoutVars>
      </dgm:prSet>
      <dgm:spPr/>
    </dgm:pt>
    <dgm:pt modelId="{AE89AD76-AD68-443E-B789-54660E80E60E}" type="pres">
      <dgm:prSet presAssocID="{C5EB1A44-D401-4676-8052-14DE18AD5C97}" presName="space" presStyleCnt="0"/>
      <dgm:spPr/>
    </dgm:pt>
    <dgm:pt modelId="{4B243557-90BE-4332-9525-09EF8E5D9E7E}" type="pres">
      <dgm:prSet presAssocID="{AEBFD107-91E9-4D7C-86AC-7A0FFC7AB613}" presName="composite" presStyleCnt="0"/>
      <dgm:spPr/>
    </dgm:pt>
    <dgm:pt modelId="{82579780-95D9-41E0-BBED-6EECF5DD7CD0}" type="pres">
      <dgm:prSet presAssocID="{AEBFD107-91E9-4D7C-86AC-7A0FFC7AB613}" presName="parTx" presStyleLbl="alignNode1" presStyleIdx="2" presStyleCnt="4">
        <dgm:presLayoutVars>
          <dgm:chMax val="0"/>
          <dgm:chPref val="0"/>
          <dgm:bulletEnabled val="1"/>
        </dgm:presLayoutVars>
      </dgm:prSet>
      <dgm:spPr/>
    </dgm:pt>
    <dgm:pt modelId="{0EB4B24A-A192-477A-985E-AB5C27569372}" type="pres">
      <dgm:prSet presAssocID="{AEBFD107-91E9-4D7C-86AC-7A0FFC7AB613}" presName="desTx" presStyleLbl="alignAccFollowNode1" presStyleIdx="2" presStyleCnt="4">
        <dgm:presLayoutVars>
          <dgm:bulletEnabled val="1"/>
        </dgm:presLayoutVars>
      </dgm:prSet>
      <dgm:spPr/>
    </dgm:pt>
    <dgm:pt modelId="{7CD1D6BC-0AE2-4634-BAE4-6FC622D37BB5}" type="pres">
      <dgm:prSet presAssocID="{3D130508-8238-4B14-94D7-E2FBEA9A660D}" presName="space" presStyleCnt="0"/>
      <dgm:spPr/>
    </dgm:pt>
    <dgm:pt modelId="{0CDDE480-DA12-47AE-871A-EFFCB382CE23}" type="pres">
      <dgm:prSet presAssocID="{B15865D9-E8F4-40EA-A5F7-E20863666C73}" presName="composite" presStyleCnt="0"/>
      <dgm:spPr/>
    </dgm:pt>
    <dgm:pt modelId="{74AFB55C-49C5-418A-A3E1-4B40BE773230}" type="pres">
      <dgm:prSet presAssocID="{B15865D9-E8F4-40EA-A5F7-E20863666C73}" presName="parTx" presStyleLbl="alignNode1" presStyleIdx="3" presStyleCnt="4">
        <dgm:presLayoutVars>
          <dgm:chMax val="0"/>
          <dgm:chPref val="0"/>
          <dgm:bulletEnabled val="1"/>
        </dgm:presLayoutVars>
      </dgm:prSet>
      <dgm:spPr/>
    </dgm:pt>
    <dgm:pt modelId="{DBE68A68-75A0-4FA0-BDB6-584870F21042}" type="pres">
      <dgm:prSet presAssocID="{B15865D9-E8F4-40EA-A5F7-E20863666C73}" presName="desTx" presStyleLbl="alignAccFollowNode1" presStyleIdx="3" presStyleCnt="4">
        <dgm:presLayoutVars>
          <dgm:bulletEnabled val="1"/>
        </dgm:presLayoutVars>
      </dgm:prSet>
      <dgm:spPr/>
    </dgm:pt>
  </dgm:ptLst>
  <dgm:cxnLst>
    <dgm:cxn modelId="{532D8802-6E51-448B-A78E-D31207D8FDD9}" type="presOf" srcId="{2E19D47E-E7A4-4463-BCCC-AB35B19A021B}" destId="{B5D526CA-2EDA-406F-8F5B-C157EC50EE6C}" srcOrd="0" destOrd="0" presId="urn:microsoft.com/office/officeart/2005/8/layout/hList1"/>
    <dgm:cxn modelId="{184ABA06-9F1C-45C6-B50B-A6DE66D99FEE}" srcId="{DE6F64AA-8906-4470-836C-0CE52CF1C27F}" destId="{8BB0790D-36C3-44F1-9D21-7E5A26B9F267}" srcOrd="1" destOrd="0" parTransId="{3E503760-E7E0-4BDA-A9AE-485F5D7D168F}" sibTransId="{C5EB1A44-D401-4676-8052-14DE18AD5C97}"/>
    <dgm:cxn modelId="{A8FD5C0B-312A-4A02-A31D-1E480799345A}" srcId="{B15865D9-E8F4-40EA-A5F7-E20863666C73}" destId="{6BDC55FE-C3E6-42E9-8F8D-D661ABE3CA38}" srcOrd="1" destOrd="0" parTransId="{1B3F2950-3A9F-4221-9C3D-95F8F61B57F5}" sibTransId="{EF02F554-C05A-43F0-97CD-D4465F5F5E38}"/>
    <dgm:cxn modelId="{E3095224-F368-415C-84DA-D8AFE1FD10AA}" srcId="{DE6F64AA-8906-4470-836C-0CE52CF1C27F}" destId="{2E19D47E-E7A4-4463-BCCC-AB35B19A021B}" srcOrd="0" destOrd="0" parTransId="{8A4D11E6-5AFB-4979-8D81-63B3E19512C7}" sibTransId="{53B4CD99-B765-45D0-8840-8F5CF60D53B2}"/>
    <dgm:cxn modelId="{BA660126-0991-4399-9A16-255A9DF85A61}" type="presOf" srcId="{6BDC55FE-C3E6-42E9-8F8D-D661ABE3CA38}" destId="{DBE68A68-75A0-4FA0-BDB6-584870F21042}" srcOrd="0" destOrd="1" presId="urn:microsoft.com/office/officeart/2005/8/layout/hList1"/>
    <dgm:cxn modelId="{BB1ABE2B-C54D-498E-82FF-10DE633E49F5}" type="presOf" srcId="{0561ED88-3918-4EA5-892D-9A94BECA42E9}" destId="{E487ACBE-D62E-423D-8AF5-79C314DEB507}" srcOrd="0" destOrd="1" presId="urn:microsoft.com/office/officeart/2005/8/layout/hList1"/>
    <dgm:cxn modelId="{AE2F8736-49AA-49A5-A88D-D22A4530D51D}" srcId="{2E19D47E-E7A4-4463-BCCC-AB35B19A021B}" destId="{06F75875-4C6B-4D6D-8BAF-8098AA36B8B8}" srcOrd="0" destOrd="0" parTransId="{566E0860-8115-46CD-8FC5-4895F0C72D3C}" sibTransId="{856A76C5-EDEE-44F1-B406-2CE2AFCF561B}"/>
    <dgm:cxn modelId="{2E385743-D028-4A68-B50B-E5F0ECCA0A27}" type="presOf" srcId="{DE6F64AA-8906-4470-836C-0CE52CF1C27F}" destId="{51FF083C-63F2-4313-BAE3-40E84D0CE8A2}" srcOrd="0" destOrd="0" presId="urn:microsoft.com/office/officeart/2005/8/layout/hList1"/>
    <dgm:cxn modelId="{09BC8265-B315-4961-9314-0F306C3AF8BF}" srcId="{DE6F64AA-8906-4470-836C-0CE52CF1C27F}" destId="{AEBFD107-91E9-4D7C-86AC-7A0FFC7AB613}" srcOrd="2" destOrd="0" parTransId="{E4966674-D404-43AE-A8C0-AC3789CF1963}" sibTransId="{3D130508-8238-4B14-94D7-E2FBEA9A660D}"/>
    <dgm:cxn modelId="{84E74F4D-A514-41A6-8251-B72210BFDECA}" type="presOf" srcId="{AEBFD107-91E9-4D7C-86AC-7A0FFC7AB613}" destId="{82579780-95D9-41E0-BBED-6EECF5DD7CD0}" srcOrd="0" destOrd="0" presId="urn:microsoft.com/office/officeart/2005/8/layout/hList1"/>
    <dgm:cxn modelId="{7670B86E-DA6D-4EF2-A5B2-4C023F45FA21}" type="presOf" srcId="{CA1534BC-9D3E-4F57-9787-7B369F5690EC}" destId="{0EB4B24A-A192-477A-985E-AB5C27569372}" srcOrd="0" destOrd="0" presId="urn:microsoft.com/office/officeart/2005/8/layout/hList1"/>
    <dgm:cxn modelId="{ADB0F950-5F2C-4F7B-A6EE-CD17E78F75F2}" srcId="{8BB0790D-36C3-44F1-9D21-7E5A26B9F267}" destId="{6E7FCA52-C3B1-415F-A56A-A6759293832C}" srcOrd="1" destOrd="0" parTransId="{1FC83DD9-367A-4E8E-A211-E426517F71A4}" sibTransId="{44EFE2DC-C1AB-4688-9705-D3702CE74B88}"/>
    <dgm:cxn modelId="{1C34147D-CD67-44E2-9B44-84A4ABB94F7F}" type="presOf" srcId="{19E01F0B-1533-4F6D-8790-C9D0B90750E7}" destId="{DBE68A68-75A0-4FA0-BDB6-584870F21042}" srcOrd="0" destOrd="0" presId="urn:microsoft.com/office/officeart/2005/8/layout/hList1"/>
    <dgm:cxn modelId="{1879EA82-1D5D-4433-9660-E111E2259E1B}" type="presOf" srcId="{6B887C04-9444-4FE9-807C-615B417C15FD}" destId="{0EB4B24A-A192-477A-985E-AB5C27569372}" srcOrd="0" destOrd="1" presId="urn:microsoft.com/office/officeart/2005/8/layout/hList1"/>
    <dgm:cxn modelId="{94A1F783-CFF8-405B-AA2F-114C00793C39}" srcId="{AEBFD107-91E9-4D7C-86AC-7A0FFC7AB613}" destId="{CA1534BC-9D3E-4F57-9787-7B369F5690EC}" srcOrd="0" destOrd="0" parTransId="{3D4F3490-0577-4485-89AB-5BBE60DC451B}" sibTransId="{B79072F6-C8D7-49AD-AA67-37F7B8D4A3DB}"/>
    <dgm:cxn modelId="{839360B6-2B14-465D-92AB-95AC8FA8AF7D}" srcId="{DE6F64AA-8906-4470-836C-0CE52CF1C27F}" destId="{B15865D9-E8F4-40EA-A5F7-E20863666C73}" srcOrd="3" destOrd="0" parTransId="{F6BA600E-248A-4191-80DB-A014D91A550A}" sibTransId="{4D39D8BE-ADE7-4862-8D5C-62F9D6E660B7}"/>
    <dgm:cxn modelId="{FCFE12CD-CF2B-4EEF-A275-20831334E69A}" type="presOf" srcId="{8BB0790D-36C3-44F1-9D21-7E5A26B9F267}" destId="{9C587D72-DEFA-43E3-AFFF-80C1F6AD6264}" srcOrd="0" destOrd="0" presId="urn:microsoft.com/office/officeart/2005/8/layout/hList1"/>
    <dgm:cxn modelId="{82D01DD5-3984-4C60-865E-3F0438AB69CF}" srcId="{AEBFD107-91E9-4D7C-86AC-7A0FFC7AB613}" destId="{6B887C04-9444-4FE9-807C-615B417C15FD}" srcOrd="1" destOrd="0" parTransId="{1F2449E9-6970-4896-B12F-296F4AF6B02E}" sibTransId="{F96C72D8-913F-4C86-B550-A607475D058F}"/>
    <dgm:cxn modelId="{F20364DD-8CBD-44E5-BEBD-929AA377D62A}" srcId="{2E19D47E-E7A4-4463-BCCC-AB35B19A021B}" destId="{0561ED88-3918-4EA5-892D-9A94BECA42E9}" srcOrd="1" destOrd="0" parTransId="{590E5F40-31F7-4279-B829-9CB07478737F}" sibTransId="{78ADB0A0-2016-4DC9-B794-A2ABF6F77BBB}"/>
    <dgm:cxn modelId="{1AC37FE2-A8FC-4AF9-BE09-AE6B964E7FF3}" type="presOf" srcId="{6E7FCA52-C3B1-415F-A56A-A6759293832C}" destId="{19B17709-B100-49B7-9EC4-98BEFB94DA6A}" srcOrd="0" destOrd="1" presId="urn:microsoft.com/office/officeart/2005/8/layout/hList1"/>
    <dgm:cxn modelId="{F43EFEE4-9F1E-4C1E-82F7-3958D5ED3CE6}" type="presOf" srcId="{06F75875-4C6B-4D6D-8BAF-8098AA36B8B8}" destId="{E487ACBE-D62E-423D-8AF5-79C314DEB507}" srcOrd="0" destOrd="0" presId="urn:microsoft.com/office/officeart/2005/8/layout/hList1"/>
    <dgm:cxn modelId="{E4A13CE8-F8A5-4B19-9BCF-2B7ADFF875E8}" srcId="{B15865D9-E8F4-40EA-A5F7-E20863666C73}" destId="{19E01F0B-1533-4F6D-8790-C9D0B90750E7}" srcOrd="0" destOrd="0" parTransId="{92BF2814-711E-411A-A976-F862C5152A0B}" sibTransId="{9D1E66B9-C0F6-48F3-8D09-DF40328C8788}"/>
    <dgm:cxn modelId="{6BE276F0-5E23-4F2D-ABB6-5400D27717F0}" type="presOf" srcId="{B15865D9-E8F4-40EA-A5F7-E20863666C73}" destId="{74AFB55C-49C5-418A-A3E1-4B40BE773230}" srcOrd="0" destOrd="0" presId="urn:microsoft.com/office/officeart/2005/8/layout/hList1"/>
    <dgm:cxn modelId="{358BBCF7-1AA9-40F2-8C71-A54EC269E392}" type="presOf" srcId="{F89D6D1C-7E8B-471A-9A7A-18E923C634E2}" destId="{19B17709-B100-49B7-9EC4-98BEFB94DA6A}" srcOrd="0" destOrd="0" presId="urn:microsoft.com/office/officeart/2005/8/layout/hList1"/>
    <dgm:cxn modelId="{B4C683FB-1A0B-4751-9AE5-85A0C892A71A}" srcId="{8BB0790D-36C3-44F1-9D21-7E5A26B9F267}" destId="{F89D6D1C-7E8B-471A-9A7A-18E923C634E2}" srcOrd="0" destOrd="0" parTransId="{FB61DFEC-AB1E-40EE-9159-6C574025209A}" sibTransId="{12AA145E-9C25-4EC8-8296-23CF5EC1A3EB}"/>
    <dgm:cxn modelId="{94ACD0B6-668A-40F6-813C-824D403B3BBC}" type="presParOf" srcId="{51FF083C-63F2-4313-BAE3-40E84D0CE8A2}" destId="{314F4724-327D-4231-949E-C80C1BDF2A8F}" srcOrd="0" destOrd="0" presId="urn:microsoft.com/office/officeart/2005/8/layout/hList1"/>
    <dgm:cxn modelId="{113979A3-9C70-426B-AA10-B886FA5A735A}" type="presParOf" srcId="{314F4724-327D-4231-949E-C80C1BDF2A8F}" destId="{B5D526CA-2EDA-406F-8F5B-C157EC50EE6C}" srcOrd="0" destOrd="0" presId="urn:microsoft.com/office/officeart/2005/8/layout/hList1"/>
    <dgm:cxn modelId="{F7900DBB-607B-4D7A-9079-0481058F34B7}" type="presParOf" srcId="{314F4724-327D-4231-949E-C80C1BDF2A8F}" destId="{E487ACBE-D62E-423D-8AF5-79C314DEB507}" srcOrd="1" destOrd="0" presId="urn:microsoft.com/office/officeart/2005/8/layout/hList1"/>
    <dgm:cxn modelId="{091D1C92-EF54-4A34-9BE7-37C623CEFEA0}" type="presParOf" srcId="{51FF083C-63F2-4313-BAE3-40E84D0CE8A2}" destId="{465D9D24-2E65-4288-96D4-55DE83071ACD}" srcOrd="1" destOrd="0" presId="urn:microsoft.com/office/officeart/2005/8/layout/hList1"/>
    <dgm:cxn modelId="{C5D3067E-7677-4372-ABC7-D3BC302D2EE4}" type="presParOf" srcId="{51FF083C-63F2-4313-BAE3-40E84D0CE8A2}" destId="{C851F52F-467B-49EC-8BA4-6C39E91FDC20}" srcOrd="2" destOrd="0" presId="urn:microsoft.com/office/officeart/2005/8/layout/hList1"/>
    <dgm:cxn modelId="{D892717B-C321-4E28-A50F-FFCE7EA1C615}" type="presParOf" srcId="{C851F52F-467B-49EC-8BA4-6C39E91FDC20}" destId="{9C587D72-DEFA-43E3-AFFF-80C1F6AD6264}" srcOrd="0" destOrd="0" presId="urn:microsoft.com/office/officeart/2005/8/layout/hList1"/>
    <dgm:cxn modelId="{A36F91F1-4354-465A-9A82-0E2C67CA2BF3}" type="presParOf" srcId="{C851F52F-467B-49EC-8BA4-6C39E91FDC20}" destId="{19B17709-B100-49B7-9EC4-98BEFB94DA6A}" srcOrd="1" destOrd="0" presId="urn:microsoft.com/office/officeart/2005/8/layout/hList1"/>
    <dgm:cxn modelId="{F23E8850-BACE-47D7-B8BD-3D05B535FBB5}" type="presParOf" srcId="{51FF083C-63F2-4313-BAE3-40E84D0CE8A2}" destId="{AE89AD76-AD68-443E-B789-54660E80E60E}" srcOrd="3" destOrd="0" presId="urn:microsoft.com/office/officeart/2005/8/layout/hList1"/>
    <dgm:cxn modelId="{EFE00F7E-4E73-46ED-9D04-7947AB67D51A}" type="presParOf" srcId="{51FF083C-63F2-4313-BAE3-40E84D0CE8A2}" destId="{4B243557-90BE-4332-9525-09EF8E5D9E7E}" srcOrd="4" destOrd="0" presId="urn:microsoft.com/office/officeart/2005/8/layout/hList1"/>
    <dgm:cxn modelId="{4B3133F7-F57D-424D-BBCD-59DFF68D84D0}" type="presParOf" srcId="{4B243557-90BE-4332-9525-09EF8E5D9E7E}" destId="{82579780-95D9-41E0-BBED-6EECF5DD7CD0}" srcOrd="0" destOrd="0" presId="urn:microsoft.com/office/officeart/2005/8/layout/hList1"/>
    <dgm:cxn modelId="{9DBF6979-C190-456E-A1E0-55D694B85785}" type="presParOf" srcId="{4B243557-90BE-4332-9525-09EF8E5D9E7E}" destId="{0EB4B24A-A192-477A-985E-AB5C27569372}" srcOrd="1" destOrd="0" presId="urn:microsoft.com/office/officeart/2005/8/layout/hList1"/>
    <dgm:cxn modelId="{FB93C772-B82A-4AA5-A2D0-45FB6EA183C2}" type="presParOf" srcId="{51FF083C-63F2-4313-BAE3-40E84D0CE8A2}" destId="{7CD1D6BC-0AE2-4634-BAE4-6FC622D37BB5}" srcOrd="5" destOrd="0" presId="urn:microsoft.com/office/officeart/2005/8/layout/hList1"/>
    <dgm:cxn modelId="{39E8EDD7-720F-40B5-A7FC-94EF074C9D18}" type="presParOf" srcId="{51FF083C-63F2-4313-BAE3-40E84D0CE8A2}" destId="{0CDDE480-DA12-47AE-871A-EFFCB382CE23}" srcOrd="6" destOrd="0" presId="urn:microsoft.com/office/officeart/2005/8/layout/hList1"/>
    <dgm:cxn modelId="{6708F2DB-5281-4B18-9AAC-4AA5DED8B74F}" type="presParOf" srcId="{0CDDE480-DA12-47AE-871A-EFFCB382CE23}" destId="{74AFB55C-49C5-418A-A3E1-4B40BE773230}" srcOrd="0" destOrd="0" presId="urn:microsoft.com/office/officeart/2005/8/layout/hList1"/>
    <dgm:cxn modelId="{33F79FDE-9FF4-4A9B-9A31-570FEE0A78B9}" type="presParOf" srcId="{0CDDE480-DA12-47AE-871A-EFFCB382CE23}" destId="{DBE68A68-75A0-4FA0-BDB6-584870F210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D129B-4EA8-45FF-A658-1776D2D64776}">
      <dsp:nvSpPr>
        <dsp:cNvPr id="0" name=""/>
        <dsp:cNvSpPr/>
      </dsp:nvSpPr>
      <dsp:spPr>
        <a:xfrm>
          <a:off x="821" y="179348"/>
          <a:ext cx="3327201" cy="399264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Develop a machine learning model for automated cry analysis.</a:t>
          </a:r>
        </a:p>
      </dsp:txBody>
      <dsp:txXfrm>
        <a:off x="821" y="1776404"/>
        <a:ext cx="3327201" cy="2395585"/>
      </dsp:txXfrm>
    </dsp:sp>
    <dsp:sp modelId="{7F45BFD6-C278-44F2-B66F-345FC13031FF}">
      <dsp:nvSpPr>
        <dsp:cNvPr id="0" name=""/>
        <dsp:cNvSpPr/>
      </dsp:nvSpPr>
      <dsp:spPr>
        <a:xfrm>
          <a:off x="821" y="179348"/>
          <a:ext cx="3327201" cy="159705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17D3AB80-0E22-4139-A338-0E2D91549C80}">
      <dsp:nvSpPr>
        <dsp:cNvPr id="0" name=""/>
        <dsp:cNvSpPr/>
      </dsp:nvSpPr>
      <dsp:spPr>
        <a:xfrm>
          <a:off x="3594199" y="179348"/>
          <a:ext cx="3327201" cy="3992641"/>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Assist caregivers in identifying infant needs more effectively.</a:t>
          </a:r>
        </a:p>
      </dsp:txBody>
      <dsp:txXfrm>
        <a:off x="3594199" y="1776404"/>
        <a:ext cx="3327201" cy="2395585"/>
      </dsp:txXfrm>
    </dsp:sp>
    <dsp:sp modelId="{B8035DFB-9CFA-4B72-9B2A-D2A2C3204626}">
      <dsp:nvSpPr>
        <dsp:cNvPr id="0" name=""/>
        <dsp:cNvSpPr/>
      </dsp:nvSpPr>
      <dsp:spPr>
        <a:xfrm>
          <a:off x="3594199" y="179348"/>
          <a:ext cx="3327201" cy="159705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2226D602-3FAE-483E-9B81-15DC9E2B6DB2}">
      <dsp:nvSpPr>
        <dsp:cNvPr id="0" name=""/>
        <dsp:cNvSpPr/>
      </dsp:nvSpPr>
      <dsp:spPr>
        <a:xfrm>
          <a:off x="7187576" y="179348"/>
          <a:ext cx="3327201" cy="3992641"/>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Classify different types of infant cries accurately.</a:t>
          </a:r>
        </a:p>
      </dsp:txBody>
      <dsp:txXfrm>
        <a:off x="7187576" y="1776404"/>
        <a:ext cx="3327201" cy="2395585"/>
      </dsp:txXfrm>
    </dsp:sp>
    <dsp:sp modelId="{27B965E5-7869-440F-9F35-4FC1D8956EF6}">
      <dsp:nvSpPr>
        <dsp:cNvPr id="0" name=""/>
        <dsp:cNvSpPr/>
      </dsp:nvSpPr>
      <dsp:spPr>
        <a:xfrm>
          <a:off x="7187576" y="179348"/>
          <a:ext cx="3327201" cy="159705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16FB2-7260-42BC-AE4F-A54402747CAE}">
      <dsp:nvSpPr>
        <dsp:cNvPr id="0" name=""/>
        <dsp:cNvSpPr/>
      </dsp:nvSpPr>
      <dsp:spPr>
        <a:xfrm>
          <a:off x="0" y="2122"/>
          <a:ext cx="3386709" cy="10210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Dataset Expansion</a:t>
          </a:r>
          <a:endParaRPr lang="en-US" sz="2500" kern="1200" dirty="0"/>
        </a:p>
      </dsp:txBody>
      <dsp:txXfrm>
        <a:off x="49846" y="51968"/>
        <a:ext cx="3287017" cy="921405"/>
      </dsp:txXfrm>
    </dsp:sp>
    <dsp:sp modelId="{D0B6B05D-A381-4D45-A404-2C0FB80B7395}">
      <dsp:nvSpPr>
        <dsp:cNvPr id="0" name=""/>
        <dsp:cNvSpPr/>
      </dsp:nvSpPr>
      <dsp:spPr>
        <a:xfrm rot="5400000">
          <a:off x="5988678" y="-1425584"/>
          <a:ext cx="816877" cy="602081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Exploring advanced feature extraction methods and signal processing techniques</a:t>
          </a:r>
        </a:p>
        <a:p>
          <a:pPr marL="57150" lvl="1" indent="-57150" algn="l" defTabSz="444500">
            <a:lnSpc>
              <a:spcPct val="90000"/>
            </a:lnSpc>
            <a:spcBef>
              <a:spcPct val="0"/>
            </a:spcBef>
            <a:spcAft>
              <a:spcPct val="15000"/>
            </a:spcAft>
            <a:buChar char="•"/>
          </a:pPr>
          <a:r>
            <a:rPr lang="en-US" sz="1000" kern="1200" dirty="0"/>
            <a:t>Convolutional neural networks (CNNs) and recurrent neural networks (RNNs), for automatic feature learning from raw cry audio data.</a:t>
          </a:r>
        </a:p>
      </dsp:txBody>
      <dsp:txXfrm rot="-5400000">
        <a:off x="3386709" y="1216262"/>
        <a:ext cx="5980939" cy="737123"/>
      </dsp:txXfrm>
    </dsp:sp>
    <dsp:sp modelId="{512DCD3B-373A-4C33-84F6-9F4B9C6DEB42}">
      <dsp:nvSpPr>
        <dsp:cNvPr id="0" name=""/>
        <dsp:cNvSpPr/>
      </dsp:nvSpPr>
      <dsp:spPr>
        <a:xfrm>
          <a:off x="0" y="1074275"/>
          <a:ext cx="3386709" cy="102109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a:t>Feature Engineering:</a:t>
          </a:r>
          <a:endParaRPr lang="en-US" sz="2500" kern="1200"/>
        </a:p>
      </dsp:txBody>
      <dsp:txXfrm>
        <a:off x="49846" y="1124121"/>
        <a:ext cx="3287017" cy="921405"/>
      </dsp:txXfrm>
    </dsp:sp>
    <dsp:sp modelId="{48875535-DBEF-4325-A6C3-4AC9BE8BFA6A}">
      <dsp:nvSpPr>
        <dsp:cNvPr id="0" name=""/>
        <dsp:cNvSpPr/>
      </dsp:nvSpPr>
      <dsp:spPr>
        <a:xfrm rot="5400000">
          <a:off x="5988678" y="-353431"/>
          <a:ext cx="816877" cy="602081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Conducting extensive testing and validation of the cry detection algorithm in real-world settings, including healthcare facilities, childcare centers, and home environments.</a:t>
          </a:r>
        </a:p>
        <a:p>
          <a:pPr marL="57150" lvl="1" indent="-57150" algn="l" defTabSz="444500">
            <a:lnSpc>
              <a:spcPct val="90000"/>
            </a:lnSpc>
            <a:spcBef>
              <a:spcPct val="0"/>
            </a:spcBef>
            <a:spcAft>
              <a:spcPct val="15000"/>
            </a:spcAft>
            <a:buChar char="•"/>
          </a:pPr>
          <a:r>
            <a:rPr lang="en-US" sz="1000" kern="1200" dirty="0"/>
            <a:t>Collaborating with domain experts, healthcare professionals, and caregivers to gather feedback and iteratively improve the algorithm's performance and usability.</a:t>
          </a:r>
        </a:p>
      </dsp:txBody>
      <dsp:txXfrm rot="-5400000">
        <a:off x="3386709" y="2288415"/>
        <a:ext cx="5980939" cy="737123"/>
      </dsp:txXfrm>
    </dsp:sp>
    <dsp:sp modelId="{821564C1-58B5-44C1-8AF3-95CAAB6EDD18}">
      <dsp:nvSpPr>
        <dsp:cNvPr id="0" name=""/>
        <dsp:cNvSpPr/>
      </dsp:nvSpPr>
      <dsp:spPr>
        <a:xfrm>
          <a:off x="0" y="2146427"/>
          <a:ext cx="3386709" cy="102109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Real-World Deployment:</a:t>
          </a:r>
          <a:endParaRPr lang="en-US" sz="2500" kern="1200" dirty="0"/>
        </a:p>
      </dsp:txBody>
      <dsp:txXfrm>
        <a:off x="49846" y="2196273"/>
        <a:ext cx="3287017" cy="921405"/>
      </dsp:txXfrm>
    </dsp:sp>
    <dsp:sp modelId="{9A240EAA-92E4-4A86-B0CF-D0242DD95E7D}">
      <dsp:nvSpPr>
        <dsp:cNvPr id="0" name=""/>
        <dsp:cNvSpPr/>
      </dsp:nvSpPr>
      <dsp:spPr>
        <a:xfrm rot="5400000">
          <a:off x="5988678" y="718720"/>
          <a:ext cx="816877" cy="602081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Integrating the cry detection algorithm into assistive technologies, such as smart baby monitors, mobile applications, and wearable devices, to provide real-time monitoring and early detection of infant distress signals.</a:t>
          </a:r>
        </a:p>
        <a:p>
          <a:pPr marL="57150" lvl="1" indent="-57150" algn="l" defTabSz="444500">
            <a:lnSpc>
              <a:spcPct val="90000"/>
            </a:lnSpc>
            <a:spcBef>
              <a:spcPct val="0"/>
            </a:spcBef>
            <a:spcAft>
              <a:spcPct val="15000"/>
            </a:spcAft>
            <a:buChar char="•"/>
          </a:pPr>
          <a:r>
            <a:rPr lang="en-US" sz="1000" kern="1200"/>
            <a:t>Exploring potential applications in telehealth and remote monitoring systems for supporting caregivers and healthcare providers in infant care.</a:t>
          </a:r>
        </a:p>
      </dsp:txBody>
      <dsp:txXfrm rot="-5400000">
        <a:off x="3386709" y="3360567"/>
        <a:ext cx="5980939" cy="737123"/>
      </dsp:txXfrm>
    </dsp:sp>
    <dsp:sp modelId="{ACC3EA43-D384-42F1-88A5-4B3134AEDE2E}">
      <dsp:nvSpPr>
        <dsp:cNvPr id="0" name=""/>
        <dsp:cNvSpPr/>
      </dsp:nvSpPr>
      <dsp:spPr>
        <a:xfrm>
          <a:off x="0" y="3218579"/>
          <a:ext cx="3386709" cy="10210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Integration with Assistive Technologies:</a:t>
          </a:r>
          <a:endParaRPr lang="en-US" sz="2500" kern="1200" dirty="0"/>
        </a:p>
      </dsp:txBody>
      <dsp:txXfrm>
        <a:off x="49846" y="3268425"/>
        <a:ext cx="3287017" cy="921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526CA-2EDA-406F-8F5B-C157EC50EE6C}">
      <dsp:nvSpPr>
        <dsp:cNvPr id="0" name=""/>
        <dsp:cNvSpPr/>
      </dsp:nvSpPr>
      <dsp:spPr>
        <a:xfrm>
          <a:off x="3584" y="100860"/>
          <a:ext cx="2155301" cy="44244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Healthcare Settings:</a:t>
          </a:r>
          <a:endParaRPr lang="en-US" sz="1200" kern="1200"/>
        </a:p>
      </dsp:txBody>
      <dsp:txXfrm>
        <a:off x="3584" y="100860"/>
        <a:ext cx="2155301" cy="442447"/>
      </dsp:txXfrm>
    </dsp:sp>
    <dsp:sp modelId="{E487ACBE-D62E-423D-8AF5-79C314DEB507}">
      <dsp:nvSpPr>
        <dsp:cNvPr id="0" name=""/>
        <dsp:cNvSpPr/>
      </dsp:nvSpPr>
      <dsp:spPr>
        <a:xfrm>
          <a:off x="3584" y="543308"/>
          <a:ext cx="2155301" cy="237168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Early detection of infant distress signals, such as hunger, pain, or discomfort, can aid healthcare professionals in timely intervention and treatment.</a:t>
          </a:r>
        </a:p>
        <a:p>
          <a:pPr marL="114300" lvl="1" indent="-114300" algn="l" defTabSz="533400">
            <a:lnSpc>
              <a:spcPct val="90000"/>
            </a:lnSpc>
            <a:spcBef>
              <a:spcPct val="0"/>
            </a:spcBef>
            <a:spcAft>
              <a:spcPct val="15000"/>
            </a:spcAft>
            <a:buChar char="•"/>
          </a:pPr>
          <a:r>
            <a:rPr lang="en-US" sz="1200" kern="1200"/>
            <a:t>Integration of cry detection technology into neonatal intensive care units (NICUs) and pediatric clinics can assist medical staff in monitoring infant health and development.</a:t>
          </a:r>
        </a:p>
      </dsp:txBody>
      <dsp:txXfrm>
        <a:off x="3584" y="543308"/>
        <a:ext cx="2155301" cy="2371680"/>
      </dsp:txXfrm>
    </dsp:sp>
    <dsp:sp modelId="{9C587D72-DEFA-43E3-AFFF-80C1F6AD6264}">
      <dsp:nvSpPr>
        <dsp:cNvPr id="0" name=""/>
        <dsp:cNvSpPr/>
      </dsp:nvSpPr>
      <dsp:spPr>
        <a:xfrm>
          <a:off x="2460628" y="100860"/>
          <a:ext cx="2155301" cy="44244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Childcare Assistance:</a:t>
          </a:r>
          <a:endParaRPr lang="en-US" sz="1200" kern="1200"/>
        </a:p>
      </dsp:txBody>
      <dsp:txXfrm>
        <a:off x="2460628" y="100860"/>
        <a:ext cx="2155301" cy="442447"/>
      </dsp:txXfrm>
    </dsp:sp>
    <dsp:sp modelId="{19B17709-B100-49B7-9EC4-98BEFB94DA6A}">
      <dsp:nvSpPr>
        <dsp:cNvPr id="0" name=""/>
        <dsp:cNvSpPr/>
      </dsp:nvSpPr>
      <dsp:spPr>
        <a:xfrm>
          <a:off x="2460628" y="543308"/>
          <a:ext cx="2155301" cy="237168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Smart baby monitors equipped with cry detection algorithms can provide real-time alerts to parents or caregivers when the infant exhibits signs of distress.</a:t>
          </a:r>
        </a:p>
        <a:p>
          <a:pPr marL="114300" lvl="1" indent="-114300" algn="l" defTabSz="533400">
            <a:lnSpc>
              <a:spcPct val="90000"/>
            </a:lnSpc>
            <a:spcBef>
              <a:spcPct val="0"/>
            </a:spcBef>
            <a:spcAft>
              <a:spcPct val="15000"/>
            </a:spcAft>
            <a:buChar char="•"/>
          </a:pPr>
          <a:r>
            <a:rPr lang="en-US" sz="1200" kern="1200"/>
            <a:t>Remote monitoring systems enable caregivers to respond promptly to the infant's needs, even when they are not in close proximity.</a:t>
          </a:r>
        </a:p>
      </dsp:txBody>
      <dsp:txXfrm>
        <a:off x="2460628" y="543308"/>
        <a:ext cx="2155301" cy="2371680"/>
      </dsp:txXfrm>
    </dsp:sp>
    <dsp:sp modelId="{82579780-95D9-41E0-BBED-6EECF5DD7CD0}">
      <dsp:nvSpPr>
        <dsp:cNvPr id="0" name=""/>
        <dsp:cNvSpPr/>
      </dsp:nvSpPr>
      <dsp:spPr>
        <a:xfrm>
          <a:off x="4917672" y="100860"/>
          <a:ext cx="2155301" cy="44244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Parental Support</a:t>
          </a:r>
          <a:r>
            <a:rPr lang="en-US" sz="1200" kern="1200"/>
            <a:t>:</a:t>
          </a:r>
        </a:p>
      </dsp:txBody>
      <dsp:txXfrm>
        <a:off x="4917672" y="100860"/>
        <a:ext cx="2155301" cy="442447"/>
      </dsp:txXfrm>
    </dsp:sp>
    <dsp:sp modelId="{0EB4B24A-A192-477A-985E-AB5C27569372}">
      <dsp:nvSpPr>
        <dsp:cNvPr id="0" name=""/>
        <dsp:cNvSpPr/>
      </dsp:nvSpPr>
      <dsp:spPr>
        <a:xfrm>
          <a:off x="4917672" y="543308"/>
          <a:ext cx="2155301" cy="237168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Mobile applications and wearable devices equipped with cry detection technology offer parents valuable insights into their infant's behavior and well-being.</a:t>
          </a:r>
        </a:p>
        <a:p>
          <a:pPr marL="114300" lvl="1" indent="-114300" algn="l" defTabSz="533400">
            <a:lnSpc>
              <a:spcPct val="90000"/>
            </a:lnSpc>
            <a:spcBef>
              <a:spcPct val="0"/>
            </a:spcBef>
            <a:spcAft>
              <a:spcPct val="15000"/>
            </a:spcAft>
            <a:buChar char="•"/>
          </a:pPr>
          <a:r>
            <a:rPr lang="en-US" sz="1200" kern="1200"/>
            <a:t>By understanding the meaning behind different cry types, parents can better respond to their infant's needs and strengthen the parent-child bond.</a:t>
          </a:r>
        </a:p>
      </dsp:txBody>
      <dsp:txXfrm>
        <a:off x="4917672" y="543308"/>
        <a:ext cx="2155301" cy="2371680"/>
      </dsp:txXfrm>
    </dsp:sp>
    <dsp:sp modelId="{74AFB55C-49C5-418A-A3E1-4B40BE773230}">
      <dsp:nvSpPr>
        <dsp:cNvPr id="0" name=""/>
        <dsp:cNvSpPr/>
      </dsp:nvSpPr>
      <dsp:spPr>
        <a:xfrm>
          <a:off x="7374716" y="100860"/>
          <a:ext cx="2155301" cy="44244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a:t>Telehealth and Remote Monitoring:</a:t>
          </a:r>
          <a:endParaRPr lang="en-US" sz="1200" kern="1200"/>
        </a:p>
      </dsp:txBody>
      <dsp:txXfrm>
        <a:off x="7374716" y="100860"/>
        <a:ext cx="2155301" cy="442447"/>
      </dsp:txXfrm>
    </dsp:sp>
    <dsp:sp modelId="{DBE68A68-75A0-4FA0-BDB6-584870F21042}">
      <dsp:nvSpPr>
        <dsp:cNvPr id="0" name=""/>
        <dsp:cNvSpPr/>
      </dsp:nvSpPr>
      <dsp:spPr>
        <a:xfrm>
          <a:off x="7374716" y="543308"/>
          <a:ext cx="2155301" cy="237168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Telehealth platforms leverage cry detection technology to enable remote consultations between healthcare providers and parents/caregivers.</a:t>
          </a:r>
        </a:p>
        <a:p>
          <a:pPr marL="114300" lvl="1" indent="-114300" algn="l" defTabSz="533400">
            <a:lnSpc>
              <a:spcPct val="90000"/>
            </a:lnSpc>
            <a:spcBef>
              <a:spcPct val="0"/>
            </a:spcBef>
            <a:spcAft>
              <a:spcPct val="15000"/>
            </a:spcAft>
            <a:buChar char="•"/>
          </a:pPr>
          <a:r>
            <a:rPr lang="en-US" sz="1200" kern="1200" dirty="0"/>
            <a:t>Remote monitoring systems offer scalable solutions for population-wide screening and early detection of developmental delays or health concerns in infants, particularly in underserved or rural communities.</a:t>
          </a:r>
        </a:p>
      </dsp:txBody>
      <dsp:txXfrm>
        <a:off x="7374716" y="543308"/>
        <a:ext cx="2155301" cy="237168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E0AA-71B6-A51D-A15C-1DCB436E8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35BAF4-4F6D-CE01-8D5A-45C4409B1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D519EF-6491-7320-C295-691542D72185}"/>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D71F3A70-37E6-A974-03D6-09080609E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08588-59D5-6049-F311-242A532A2372}"/>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5194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41DE-D1B1-2604-BEAA-32F4F86FB9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FA038D-9EA9-4DD4-DC12-66B35E9943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B2DF3-C54E-EBB9-543F-D8EE3815CADC}"/>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99F86EC4-F3B8-7058-C8E4-64E2E80B7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F6CC6-A34A-9B7E-A589-1C291FB53143}"/>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112155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6B2F9-A81F-7286-BBE5-8F055798C1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0F9FB-EEB0-0E59-2A16-1E6C678613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51F90-9CB5-33BA-BAD4-7739A6C13CF8}"/>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5301DCBC-6E2D-7CC0-3A58-A69D1C373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AA132-0067-7AEC-256F-BA2BA5A71A04}"/>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191661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B568-33BF-A77E-E9B1-32324B1466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B1ECB-2035-D731-79CB-CAD2CC672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1D63C-CD36-E186-687D-D7940C4466B2}"/>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73ED3DB3-6A06-B236-D82B-02B1609F5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7F654-6F38-B74C-0430-25D71D1C6810}"/>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394031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75B-4C35-37FD-7F77-08EA57AA4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D28D07-21E6-8353-3570-FC962560C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CEDC7-587E-BAD0-B956-B2109071ED06}"/>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5C8E664D-60F8-250C-EF9C-59A1693BE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276D4-BD72-ACF4-468A-2507741214DB}"/>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381099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A502-EF7F-0DD8-4D81-B69C9F8404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E1F02-A389-4D6F-BE35-F7E32C7E7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D04A36-BCD5-2C6F-A108-D5CD7355F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A98DA0-FCEC-4E47-B9B8-CBE9A950EB9D}"/>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6" name="Footer Placeholder 5">
            <a:extLst>
              <a:ext uri="{FF2B5EF4-FFF2-40B4-BE49-F238E27FC236}">
                <a16:creationId xmlns:a16="http://schemas.microsoft.com/office/drawing/2014/main" id="{BD56725D-914F-E9B3-2AD8-EB1433BEB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E1F9C-D2E7-4E90-B55C-39B2699EC921}"/>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295772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8C35-4FFC-38FD-1B2C-3A08E591CC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6C5B2-9428-1F69-552E-0466EFCA5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D6EC7-415B-62EA-0CED-375BDABEA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C649BD-5230-6F8F-79EF-FB384C511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74F9A-B0B3-3BB3-83AC-92D930412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9FF84B-8C55-0C03-FC67-86C351D7466F}"/>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8" name="Footer Placeholder 7">
            <a:extLst>
              <a:ext uri="{FF2B5EF4-FFF2-40B4-BE49-F238E27FC236}">
                <a16:creationId xmlns:a16="http://schemas.microsoft.com/office/drawing/2014/main" id="{DCB72807-B058-12D9-E8E7-E13CF8CDDA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34F0F7-8BA0-DC4F-D0B6-02F69B39A238}"/>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203110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A85B-6B10-0A1B-9EE3-E093F9B6F0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A8E03F-D54E-6F1C-1D7D-821596742CB6}"/>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4" name="Footer Placeholder 3">
            <a:extLst>
              <a:ext uri="{FF2B5EF4-FFF2-40B4-BE49-F238E27FC236}">
                <a16:creationId xmlns:a16="http://schemas.microsoft.com/office/drawing/2014/main" id="{2CF3DF78-0452-4C69-8608-30315CD5FD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E8B961-9834-B036-6793-71F3AA7A5EEB}"/>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171939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D5327-2C27-FE46-63A8-1EEF2E7D9CD8}"/>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3" name="Footer Placeholder 2">
            <a:extLst>
              <a:ext uri="{FF2B5EF4-FFF2-40B4-BE49-F238E27FC236}">
                <a16:creationId xmlns:a16="http://schemas.microsoft.com/office/drawing/2014/main" id="{E816C423-6BFD-BF05-A0BA-528B8D9E8F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B0EC7E-290B-56F2-868C-ECC3B8DA7677}"/>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223567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7F56-40DD-9467-D3E7-3CFB75FB8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120ED-9ABC-FF4F-1ED3-E91D3C4378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999242-6C4F-7B49-7D8E-856E26613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C3E03-B632-31E3-146F-FDF8F38B6394}"/>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6" name="Footer Placeholder 5">
            <a:extLst>
              <a:ext uri="{FF2B5EF4-FFF2-40B4-BE49-F238E27FC236}">
                <a16:creationId xmlns:a16="http://schemas.microsoft.com/office/drawing/2014/main" id="{1F7D16E4-8A47-D0B9-8563-6B9F9597E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9BA57-4B61-7121-27AF-BAE996C31BFD}"/>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114744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40B2-EB7F-60E1-6231-52260154A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B9689-F12F-B27F-CEA2-8C885161D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08F1B5-989C-78BD-3745-CA3CB3085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30695-9983-0EF8-932E-C83CAE5FB2E6}"/>
              </a:ext>
            </a:extLst>
          </p:cNvPr>
          <p:cNvSpPr>
            <a:spLocks noGrp="1"/>
          </p:cNvSpPr>
          <p:nvPr>
            <p:ph type="dt" sz="half" idx="10"/>
          </p:nvPr>
        </p:nvSpPr>
        <p:spPr/>
        <p:txBody>
          <a:bodyPr/>
          <a:lstStyle/>
          <a:p>
            <a:fld id="{A653482E-07DE-4A1C-B485-E97D2376BCEF}" type="datetimeFigureOut">
              <a:rPr lang="en-IN" smtClean="0"/>
              <a:t>24-04-2024</a:t>
            </a:fld>
            <a:endParaRPr lang="en-IN"/>
          </a:p>
        </p:txBody>
      </p:sp>
      <p:sp>
        <p:nvSpPr>
          <p:cNvPr id="6" name="Footer Placeholder 5">
            <a:extLst>
              <a:ext uri="{FF2B5EF4-FFF2-40B4-BE49-F238E27FC236}">
                <a16:creationId xmlns:a16="http://schemas.microsoft.com/office/drawing/2014/main" id="{60D0D179-2247-4F9D-7510-1CBCC36BD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415B4-F450-2554-1682-919D52C70EB8}"/>
              </a:ext>
            </a:extLst>
          </p:cNvPr>
          <p:cNvSpPr>
            <a:spLocks noGrp="1"/>
          </p:cNvSpPr>
          <p:nvPr>
            <p:ph type="sldNum" sz="quarter" idx="12"/>
          </p:nvPr>
        </p:nvSpPr>
        <p:spPr/>
        <p:txBody>
          <a:bodyPr/>
          <a:lstStyle/>
          <a:p>
            <a:fld id="{DE318C2F-9E8D-4CEA-961A-67FDF48F14C8}" type="slidenum">
              <a:rPr lang="en-IN" smtClean="0"/>
              <a:t>‹#›</a:t>
            </a:fld>
            <a:endParaRPr lang="en-IN"/>
          </a:p>
        </p:txBody>
      </p:sp>
    </p:spTree>
    <p:extLst>
      <p:ext uri="{BB962C8B-B14F-4D97-AF65-F5344CB8AC3E}">
        <p14:creationId xmlns:p14="http://schemas.microsoft.com/office/powerpoint/2010/main" val="19058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90A06-5218-24C3-4C52-4F5771F80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BB2BE-3F26-6703-7203-2FF9932D3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92080-09F9-93FC-85C1-B3A7A2FF9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3482E-07DE-4A1C-B485-E97D2376BCEF}" type="datetimeFigureOut">
              <a:rPr lang="en-IN" smtClean="0"/>
              <a:t>24-04-2024</a:t>
            </a:fld>
            <a:endParaRPr lang="en-IN"/>
          </a:p>
        </p:txBody>
      </p:sp>
      <p:sp>
        <p:nvSpPr>
          <p:cNvPr id="5" name="Footer Placeholder 4">
            <a:extLst>
              <a:ext uri="{FF2B5EF4-FFF2-40B4-BE49-F238E27FC236}">
                <a16:creationId xmlns:a16="http://schemas.microsoft.com/office/drawing/2014/main" id="{F0FD5FB0-ABCC-0F76-34BF-71EC981FA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D905BD-996D-8B39-C6E7-B61991FD0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18C2F-9E8D-4CEA-961A-67FDF48F14C8}" type="slidenum">
              <a:rPr lang="en-IN" smtClean="0"/>
              <a:t>‹#›</a:t>
            </a:fld>
            <a:endParaRPr lang="en-IN"/>
          </a:p>
        </p:txBody>
      </p:sp>
    </p:spTree>
    <p:extLst>
      <p:ext uri="{BB962C8B-B14F-4D97-AF65-F5344CB8AC3E}">
        <p14:creationId xmlns:p14="http://schemas.microsoft.com/office/powerpoint/2010/main" val="413540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aby crying with a blue background&#10;&#10;Description automatically generated">
            <a:extLst>
              <a:ext uri="{FF2B5EF4-FFF2-40B4-BE49-F238E27FC236}">
                <a16:creationId xmlns:a16="http://schemas.microsoft.com/office/drawing/2014/main" id="{5229A6F9-ADE3-FAE4-BC3A-5E4AFBFE6BD4}"/>
              </a:ext>
            </a:extLst>
          </p:cNvPr>
          <p:cNvPicPr>
            <a:picLocks noChangeAspect="1"/>
          </p:cNvPicPr>
          <p:nvPr/>
        </p:nvPicPr>
        <p:blipFill rotWithShape="1">
          <a:blip r:embed="rId2">
            <a:extLst>
              <a:ext uri="{28A0092B-C50C-407E-A947-70E740481C1C}">
                <a14:useLocalDpi xmlns:a14="http://schemas.microsoft.com/office/drawing/2010/main" val="0"/>
              </a:ext>
            </a:extLst>
          </a:blip>
          <a:srcRect t="19726" r="5879" b="581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BD22E9-80BF-9BB3-385C-665A3651E7F4}"/>
              </a:ext>
            </a:extLst>
          </p:cNvPr>
          <p:cNvSpPr>
            <a:spLocks noGrp="1"/>
          </p:cNvSpPr>
          <p:nvPr>
            <p:ph type="ctrTitle"/>
          </p:nvPr>
        </p:nvSpPr>
        <p:spPr>
          <a:xfrm>
            <a:off x="0" y="652061"/>
            <a:ext cx="6529371" cy="3204134"/>
          </a:xfrm>
        </p:spPr>
        <p:txBody>
          <a:bodyPr anchor="b">
            <a:normAutofit/>
          </a:bodyPr>
          <a:lstStyle/>
          <a:p>
            <a:pPr algn="l"/>
            <a:r>
              <a:rPr lang="en-US" sz="4800" b="1" i="1" dirty="0">
                <a:solidFill>
                  <a:srgbClr val="FF0000"/>
                </a:solidFill>
              </a:rPr>
              <a:t>Deciphering Infant Distress: </a:t>
            </a:r>
            <a:r>
              <a:rPr lang="en-US" sz="3900" dirty="0">
                <a:solidFill>
                  <a:schemeClr val="bg1"/>
                </a:solidFill>
              </a:rPr>
              <a:t>Unveiling the Hidden Patterns Behind Baby Cries Using Machine Learning Techniques</a:t>
            </a:r>
            <a:endParaRPr lang="en-IN" sz="3900"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0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BB65062-9D25-3CBC-6B97-710126CAFCC0}"/>
              </a:ext>
            </a:extLst>
          </p:cNvPr>
          <p:cNvSpPr>
            <a:spLocks noGrp="1"/>
          </p:cNvSpPr>
          <p:nvPr>
            <p:ph type="title"/>
          </p:nvPr>
        </p:nvSpPr>
        <p:spPr>
          <a:xfrm>
            <a:off x="866627" y="1347395"/>
            <a:ext cx="3289648" cy="4163210"/>
          </a:xfrm>
        </p:spPr>
        <p:txBody>
          <a:bodyPr anchor="ctr">
            <a:normAutofit/>
          </a:bodyPr>
          <a:lstStyle/>
          <a:p>
            <a:r>
              <a:rPr lang="en-IN" sz="5600">
                <a:solidFill>
                  <a:schemeClr val="bg1"/>
                </a:solidFill>
              </a:rPr>
              <a:t>Cry Detection Algorithm</a:t>
            </a:r>
          </a:p>
        </p:txBody>
      </p:sp>
      <p:sp>
        <p:nvSpPr>
          <p:cNvPr id="44" name="Rectangle 43">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97769"/>
            <a:ext cx="3569951"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B74C20E-F81B-262B-3100-E3E1542AB2E8}"/>
              </a:ext>
            </a:extLst>
          </p:cNvPr>
          <p:cNvSpPr/>
          <p:nvPr/>
        </p:nvSpPr>
        <p:spPr>
          <a:xfrm>
            <a:off x="4859338" y="2892998"/>
            <a:ext cx="2535341" cy="110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60704">
              <a:spcAft>
                <a:spcPts val="600"/>
              </a:spcAft>
            </a:pPr>
            <a:r>
              <a:rPr lang="en-IN" sz="2088" b="1" kern="1200" dirty="0">
                <a:solidFill>
                  <a:schemeClr val="bg1"/>
                </a:solidFill>
                <a:latin typeface="+mn-lt"/>
                <a:ea typeface="+mn-ea"/>
                <a:cs typeface="+mn-cs"/>
              </a:rPr>
              <a:t>Feature Extraction</a:t>
            </a:r>
            <a:endParaRPr lang="en-IN" b="1" dirty="0">
              <a:solidFill>
                <a:schemeClr val="bg1"/>
              </a:solidFill>
            </a:endParaRPr>
          </a:p>
        </p:txBody>
      </p:sp>
      <p:sp>
        <p:nvSpPr>
          <p:cNvPr id="19" name="Rectangle: Rounded Corners 18">
            <a:extLst>
              <a:ext uri="{FF2B5EF4-FFF2-40B4-BE49-F238E27FC236}">
                <a16:creationId xmlns:a16="http://schemas.microsoft.com/office/drawing/2014/main" id="{BC4BF5EA-34D0-421D-FC0D-0B8F707A1096}"/>
              </a:ext>
            </a:extLst>
          </p:cNvPr>
          <p:cNvSpPr/>
          <p:nvPr/>
        </p:nvSpPr>
        <p:spPr>
          <a:xfrm>
            <a:off x="8818458" y="5110683"/>
            <a:ext cx="2535341" cy="110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60704">
              <a:spcAft>
                <a:spcPts val="600"/>
              </a:spcAft>
            </a:pPr>
            <a:r>
              <a:rPr lang="en-IN" sz="2088" b="1" dirty="0">
                <a:solidFill>
                  <a:schemeClr val="bg1"/>
                </a:solidFill>
              </a:rPr>
              <a:t>Random</a:t>
            </a:r>
            <a:r>
              <a:rPr lang="en-IN" sz="2088" kern="1200" dirty="0">
                <a:solidFill>
                  <a:srgbClr val="555555"/>
                </a:solidFill>
                <a:latin typeface="+mn-lt"/>
                <a:ea typeface="+mn-ea"/>
                <a:cs typeface="+mn-cs"/>
              </a:rPr>
              <a:t> </a:t>
            </a:r>
            <a:r>
              <a:rPr lang="en-IN" sz="2088" b="1" dirty="0">
                <a:solidFill>
                  <a:schemeClr val="bg1"/>
                </a:solidFill>
              </a:rPr>
              <a:t>Forest</a:t>
            </a:r>
          </a:p>
        </p:txBody>
      </p:sp>
      <p:sp>
        <p:nvSpPr>
          <p:cNvPr id="20" name="Rectangle: Rounded Corners 19">
            <a:extLst>
              <a:ext uri="{FF2B5EF4-FFF2-40B4-BE49-F238E27FC236}">
                <a16:creationId xmlns:a16="http://schemas.microsoft.com/office/drawing/2014/main" id="{5C702F70-87F6-BCC6-F215-3BD377275478}"/>
              </a:ext>
            </a:extLst>
          </p:cNvPr>
          <p:cNvSpPr/>
          <p:nvPr/>
        </p:nvSpPr>
        <p:spPr>
          <a:xfrm>
            <a:off x="8818458" y="3526422"/>
            <a:ext cx="2535341" cy="110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60704">
              <a:spcAft>
                <a:spcPts val="600"/>
              </a:spcAft>
            </a:pPr>
            <a:r>
              <a:rPr lang="en-IN" sz="2088" b="1" dirty="0">
                <a:solidFill>
                  <a:schemeClr val="bg1"/>
                </a:solidFill>
              </a:rPr>
              <a:t>Decision</a:t>
            </a:r>
            <a:r>
              <a:rPr lang="en-IN" sz="2088" kern="1200" dirty="0">
                <a:solidFill>
                  <a:srgbClr val="555555"/>
                </a:solidFill>
                <a:latin typeface="+mn-lt"/>
                <a:ea typeface="+mn-ea"/>
                <a:cs typeface="+mn-cs"/>
              </a:rPr>
              <a:t> </a:t>
            </a:r>
            <a:r>
              <a:rPr lang="en-IN" sz="2088" b="1" dirty="0">
                <a:solidFill>
                  <a:schemeClr val="bg1"/>
                </a:solidFill>
              </a:rPr>
              <a:t>Tree</a:t>
            </a:r>
          </a:p>
        </p:txBody>
      </p:sp>
      <p:sp>
        <p:nvSpPr>
          <p:cNvPr id="21" name="Rectangle: Rounded Corners 20">
            <a:extLst>
              <a:ext uri="{FF2B5EF4-FFF2-40B4-BE49-F238E27FC236}">
                <a16:creationId xmlns:a16="http://schemas.microsoft.com/office/drawing/2014/main" id="{CC122C1A-5136-55D6-ED45-71906A843B30}"/>
              </a:ext>
            </a:extLst>
          </p:cNvPr>
          <p:cNvSpPr/>
          <p:nvPr/>
        </p:nvSpPr>
        <p:spPr>
          <a:xfrm>
            <a:off x="8818457" y="2025664"/>
            <a:ext cx="2535341" cy="110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60704">
              <a:spcAft>
                <a:spcPts val="600"/>
              </a:spcAft>
            </a:pPr>
            <a:r>
              <a:rPr lang="en-IN" sz="2088" b="1" dirty="0">
                <a:solidFill>
                  <a:schemeClr val="bg1"/>
                </a:solidFill>
              </a:rPr>
              <a:t>Logistic</a:t>
            </a:r>
            <a:r>
              <a:rPr lang="en-IN" sz="2088" kern="1200" dirty="0">
                <a:solidFill>
                  <a:srgbClr val="555555"/>
                </a:solidFill>
                <a:latin typeface="+mn-lt"/>
                <a:ea typeface="+mn-ea"/>
                <a:cs typeface="+mn-cs"/>
              </a:rPr>
              <a:t> </a:t>
            </a:r>
            <a:r>
              <a:rPr lang="en-IN" sz="2088" b="1" dirty="0">
                <a:solidFill>
                  <a:schemeClr val="bg1"/>
                </a:solidFill>
              </a:rPr>
              <a:t>Regression</a:t>
            </a:r>
          </a:p>
        </p:txBody>
      </p:sp>
      <p:sp>
        <p:nvSpPr>
          <p:cNvPr id="22" name="Rectangle: Rounded Corners 21">
            <a:extLst>
              <a:ext uri="{FF2B5EF4-FFF2-40B4-BE49-F238E27FC236}">
                <a16:creationId xmlns:a16="http://schemas.microsoft.com/office/drawing/2014/main" id="{E203085D-224B-6112-09A4-DD34A8C68063}"/>
              </a:ext>
            </a:extLst>
          </p:cNvPr>
          <p:cNvSpPr/>
          <p:nvPr/>
        </p:nvSpPr>
        <p:spPr>
          <a:xfrm>
            <a:off x="8818459" y="584014"/>
            <a:ext cx="2535341" cy="110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60704">
              <a:spcAft>
                <a:spcPts val="600"/>
              </a:spcAft>
            </a:pPr>
            <a:r>
              <a:rPr lang="en-IN" sz="2088" b="1" dirty="0">
                <a:solidFill>
                  <a:schemeClr val="bg1"/>
                </a:solidFill>
              </a:rPr>
              <a:t>SVM</a:t>
            </a:r>
          </a:p>
        </p:txBody>
      </p:sp>
      <p:cxnSp>
        <p:nvCxnSpPr>
          <p:cNvPr id="24" name="Straight Arrow Connector 23">
            <a:extLst>
              <a:ext uri="{FF2B5EF4-FFF2-40B4-BE49-F238E27FC236}">
                <a16:creationId xmlns:a16="http://schemas.microsoft.com/office/drawing/2014/main" id="{FA02B704-E5E9-9124-9DD7-4D2DF2CD7377}"/>
              </a:ext>
            </a:extLst>
          </p:cNvPr>
          <p:cNvCxnSpPr>
            <a:endCxn id="22" idx="1"/>
          </p:cNvCxnSpPr>
          <p:nvPr/>
        </p:nvCxnSpPr>
        <p:spPr>
          <a:xfrm>
            <a:off x="8157575" y="1134676"/>
            <a:ext cx="660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89B0B26-93AE-5966-A9D7-2349927F7498}"/>
              </a:ext>
            </a:extLst>
          </p:cNvPr>
          <p:cNvCxnSpPr/>
          <p:nvPr/>
        </p:nvCxnSpPr>
        <p:spPr>
          <a:xfrm>
            <a:off x="8157571" y="2576325"/>
            <a:ext cx="660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BC062A-45A7-F27B-28D6-CD47C2CE9E82}"/>
              </a:ext>
            </a:extLst>
          </p:cNvPr>
          <p:cNvCxnSpPr>
            <a:cxnSpLocks/>
          </p:cNvCxnSpPr>
          <p:nvPr/>
        </p:nvCxnSpPr>
        <p:spPr>
          <a:xfrm>
            <a:off x="8157570" y="4063372"/>
            <a:ext cx="660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BD79D0-33A6-E8E7-98C9-52D72A6B8553}"/>
              </a:ext>
            </a:extLst>
          </p:cNvPr>
          <p:cNvCxnSpPr/>
          <p:nvPr/>
        </p:nvCxnSpPr>
        <p:spPr>
          <a:xfrm>
            <a:off x="8157573" y="5661344"/>
            <a:ext cx="660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54C1667-2ED4-E4A9-9098-1252BB588831}"/>
              </a:ext>
            </a:extLst>
          </p:cNvPr>
          <p:cNvCxnSpPr/>
          <p:nvPr/>
        </p:nvCxnSpPr>
        <p:spPr>
          <a:xfrm>
            <a:off x="8157571" y="1133090"/>
            <a:ext cx="0" cy="452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2B710E5-95AC-A3BC-E6CE-13501FBCC36C}"/>
              </a:ext>
            </a:extLst>
          </p:cNvPr>
          <p:cNvCxnSpPr>
            <a:cxnSpLocks/>
          </p:cNvCxnSpPr>
          <p:nvPr/>
        </p:nvCxnSpPr>
        <p:spPr>
          <a:xfrm>
            <a:off x="7394678" y="3443659"/>
            <a:ext cx="762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85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F170D1A-19F6-295C-85F9-DE606F3B502D}"/>
              </a:ext>
            </a:extLst>
          </p:cNvPr>
          <p:cNvSpPr>
            <a:spLocks noGrp="1"/>
          </p:cNvSpPr>
          <p:nvPr>
            <p:ph type="title"/>
          </p:nvPr>
        </p:nvSpPr>
        <p:spPr>
          <a:xfrm>
            <a:off x="838199" y="388308"/>
            <a:ext cx="7188989" cy="1021424"/>
          </a:xfrm>
        </p:spPr>
        <p:txBody>
          <a:bodyPr anchor="b">
            <a:normAutofit/>
          </a:bodyPr>
          <a:lstStyle/>
          <a:p>
            <a:r>
              <a:rPr lang="en-IN" sz="4000" dirty="0">
                <a:solidFill>
                  <a:schemeClr val="bg1"/>
                </a:solidFill>
              </a:rPr>
              <a:t>Model </a:t>
            </a:r>
            <a:r>
              <a:rPr lang="en-IN" sz="4000">
                <a:solidFill>
                  <a:schemeClr val="bg1"/>
                </a:solidFill>
              </a:rPr>
              <a:t>Evaluation (SVM)</a:t>
            </a:r>
            <a:endParaRPr lang="en-IN" sz="4000" dirty="0">
              <a:solidFill>
                <a:schemeClr val="bg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ED9FBBA-4340-070D-DBD9-93545362A270}"/>
              </a:ext>
            </a:extLst>
          </p:cNvPr>
          <p:cNvSpPr/>
          <p:nvPr/>
        </p:nvSpPr>
        <p:spPr>
          <a:xfrm>
            <a:off x="1682381" y="1715407"/>
            <a:ext cx="3687709" cy="1292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95528">
              <a:spcAft>
                <a:spcPts val="600"/>
              </a:spcAft>
            </a:pPr>
            <a:r>
              <a:rPr lang="en-US" sz="2784" b="1" kern="1200" dirty="0">
                <a:solidFill>
                  <a:schemeClr val="bg1"/>
                </a:solidFill>
                <a:latin typeface="+mn-lt"/>
                <a:ea typeface="+mn-ea"/>
                <a:cs typeface="+mn-cs"/>
              </a:rPr>
              <a:t>Accuracy </a:t>
            </a:r>
          </a:p>
          <a:p>
            <a:pPr algn="ctr" defTabSz="795528">
              <a:spcAft>
                <a:spcPts val="600"/>
              </a:spcAft>
            </a:pPr>
            <a:r>
              <a:rPr lang="en-US" sz="2784" b="1" kern="1200" dirty="0">
                <a:solidFill>
                  <a:schemeClr val="bg1"/>
                </a:solidFill>
                <a:latin typeface="+mn-lt"/>
                <a:ea typeface="+mn-ea"/>
                <a:cs typeface="+mn-cs"/>
              </a:rPr>
              <a:t>62%</a:t>
            </a:r>
            <a:endParaRPr lang="en-US" b="1" dirty="0">
              <a:solidFill>
                <a:schemeClr val="bg1"/>
              </a:solidFill>
            </a:endParaRPr>
          </a:p>
        </p:txBody>
      </p:sp>
      <p:sp>
        <p:nvSpPr>
          <p:cNvPr id="5" name="Rectangle: Rounded Corners 4">
            <a:extLst>
              <a:ext uri="{FF2B5EF4-FFF2-40B4-BE49-F238E27FC236}">
                <a16:creationId xmlns:a16="http://schemas.microsoft.com/office/drawing/2014/main" id="{600E0DAB-2918-B022-F245-2F19AE3B8621}"/>
              </a:ext>
            </a:extLst>
          </p:cNvPr>
          <p:cNvSpPr/>
          <p:nvPr/>
        </p:nvSpPr>
        <p:spPr>
          <a:xfrm>
            <a:off x="4025972" y="3176526"/>
            <a:ext cx="3687709" cy="1292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95528">
              <a:spcAft>
                <a:spcPts val="600"/>
              </a:spcAft>
            </a:pPr>
            <a:r>
              <a:rPr lang="en-US" sz="2784" b="1" dirty="0">
                <a:solidFill>
                  <a:schemeClr val="bg1"/>
                </a:solidFill>
              </a:rPr>
              <a:t>Precision </a:t>
            </a:r>
          </a:p>
          <a:p>
            <a:pPr algn="ctr" defTabSz="795528">
              <a:spcAft>
                <a:spcPts val="600"/>
              </a:spcAft>
            </a:pPr>
            <a:r>
              <a:rPr lang="en-US" sz="2784" b="1">
                <a:solidFill>
                  <a:schemeClr val="bg1"/>
                </a:solidFill>
              </a:rPr>
              <a:t>75%</a:t>
            </a:r>
            <a:endParaRPr lang="en-US" sz="2784" b="1" dirty="0">
              <a:solidFill>
                <a:schemeClr val="bg1"/>
              </a:solidFill>
            </a:endParaRPr>
          </a:p>
        </p:txBody>
      </p:sp>
      <p:sp>
        <p:nvSpPr>
          <p:cNvPr id="6" name="Rectangle: Rounded Corners 5">
            <a:extLst>
              <a:ext uri="{FF2B5EF4-FFF2-40B4-BE49-F238E27FC236}">
                <a16:creationId xmlns:a16="http://schemas.microsoft.com/office/drawing/2014/main" id="{1B3D15B9-8219-E6A4-B5AB-E035F2FAD769}"/>
              </a:ext>
            </a:extLst>
          </p:cNvPr>
          <p:cNvSpPr/>
          <p:nvPr/>
        </p:nvSpPr>
        <p:spPr>
          <a:xfrm>
            <a:off x="6821911" y="4664786"/>
            <a:ext cx="3687709" cy="1292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95528">
              <a:spcAft>
                <a:spcPts val="600"/>
              </a:spcAft>
            </a:pPr>
            <a:r>
              <a:rPr lang="en-US" sz="2784" b="1" dirty="0">
                <a:solidFill>
                  <a:schemeClr val="bg1"/>
                </a:solidFill>
              </a:rPr>
              <a:t>Recall </a:t>
            </a:r>
          </a:p>
          <a:p>
            <a:pPr algn="ctr" defTabSz="795528">
              <a:spcAft>
                <a:spcPts val="600"/>
              </a:spcAft>
            </a:pPr>
            <a:r>
              <a:rPr lang="en-US" sz="2784" b="1">
                <a:solidFill>
                  <a:schemeClr val="bg1"/>
                </a:solidFill>
              </a:rPr>
              <a:t>61%</a:t>
            </a:r>
            <a:endParaRPr lang="en-US" sz="2784" b="1" dirty="0">
              <a:solidFill>
                <a:schemeClr val="bg1"/>
              </a:solidFill>
            </a:endParaRPr>
          </a:p>
        </p:txBody>
      </p:sp>
    </p:spTree>
    <p:extLst>
      <p:ext uri="{BB962C8B-B14F-4D97-AF65-F5344CB8AC3E}">
        <p14:creationId xmlns:p14="http://schemas.microsoft.com/office/powerpoint/2010/main" val="399176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9756-5244-76F6-AAFA-16445947D6B8}"/>
              </a:ext>
            </a:extLst>
          </p:cNvPr>
          <p:cNvSpPr>
            <a:spLocks noGrp="1"/>
          </p:cNvSpPr>
          <p:nvPr>
            <p:ph type="title"/>
          </p:nvPr>
        </p:nvSpPr>
        <p:spPr>
          <a:xfrm>
            <a:off x="1155556" y="4549143"/>
            <a:ext cx="4284417" cy="1665386"/>
          </a:xfrm>
        </p:spPr>
        <p:txBody>
          <a:bodyPr vert="horz" lIns="91440" tIns="45720" rIns="91440" bIns="45720" rtlCol="0" anchor="t">
            <a:normAutofit/>
          </a:bodyPr>
          <a:lstStyle/>
          <a:p>
            <a:r>
              <a:rPr lang="en-US" dirty="0">
                <a:solidFill>
                  <a:schemeClr val="bg1"/>
                </a:solidFill>
              </a:rPr>
              <a:t>Model Performance</a:t>
            </a:r>
          </a:p>
        </p:txBody>
      </p:sp>
      <p:sp>
        <p:nvSpPr>
          <p:cNvPr id="53" name="Rectangle 5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9FC424-4EB1-BA39-97AE-AFB44C3D37AC}"/>
              </a:ext>
            </a:extLst>
          </p:cNvPr>
          <p:cNvPicPr>
            <a:picLocks noChangeAspect="1"/>
          </p:cNvPicPr>
          <p:nvPr/>
        </p:nvPicPr>
        <p:blipFill>
          <a:blip r:embed="rId2"/>
          <a:stretch>
            <a:fillRect/>
          </a:stretch>
        </p:blipFill>
        <p:spPr>
          <a:xfrm>
            <a:off x="1155556" y="682228"/>
            <a:ext cx="4297680" cy="3534841"/>
          </a:xfrm>
          <a:prstGeom prst="rect">
            <a:avLst/>
          </a:prstGeom>
        </p:spPr>
      </p:pic>
      <p:pic>
        <p:nvPicPr>
          <p:cNvPr id="7" name="Picture 6">
            <a:extLst>
              <a:ext uri="{FF2B5EF4-FFF2-40B4-BE49-F238E27FC236}">
                <a16:creationId xmlns:a16="http://schemas.microsoft.com/office/drawing/2014/main" id="{1FBCDA44-6C83-6550-73B3-0E38CB141774}"/>
              </a:ext>
            </a:extLst>
          </p:cNvPr>
          <p:cNvPicPr>
            <a:picLocks noChangeAspect="1"/>
          </p:cNvPicPr>
          <p:nvPr/>
        </p:nvPicPr>
        <p:blipFill>
          <a:blip r:embed="rId3"/>
          <a:stretch>
            <a:fillRect/>
          </a:stretch>
        </p:blipFill>
        <p:spPr>
          <a:xfrm>
            <a:off x="6734419" y="993811"/>
            <a:ext cx="4297680" cy="3223260"/>
          </a:xfrm>
          <a:prstGeom prst="rect">
            <a:avLst/>
          </a:prstGeom>
        </p:spPr>
      </p:pic>
      <p:sp>
        <p:nvSpPr>
          <p:cNvPr id="54" name="Rectangle 5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420" y="454914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98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44534-120D-8983-4D00-7F8F77C26FEA}"/>
              </a:ext>
            </a:extLst>
          </p:cNvPr>
          <p:cNvSpPr>
            <a:spLocks noGrp="1"/>
          </p:cNvSpPr>
          <p:nvPr>
            <p:ph type="title"/>
          </p:nvPr>
        </p:nvSpPr>
        <p:spPr>
          <a:xfrm>
            <a:off x="1102368" y="1877492"/>
            <a:ext cx="4030132" cy="3215373"/>
          </a:xfrm>
        </p:spPr>
        <p:txBody>
          <a:bodyPr>
            <a:normAutofit/>
          </a:bodyPr>
          <a:lstStyle/>
          <a:p>
            <a:pPr algn="ctr"/>
            <a:r>
              <a:rPr lang="en-IN">
                <a:solidFill>
                  <a:schemeClr val="bg1"/>
                </a:solidFill>
              </a:rPr>
              <a:t>Challenges and Limitations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EF43B30-88B4-7DB0-FAF1-ACA8FBE5A684}"/>
              </a:ext>
            </a:extLst>
          </p:cNvPr>
          <p:cNvSpPr>
            <a:spLocks noGrp="1"/>
          </p:cNvSpPr>
          <p:nvPr>
            <p:ph idx="1"/>
          </p:nvPr>
        </p:nvSpPr>
        <p:spPr>
          <a:xfrm>
            <a:off x="6234868" y="1130846"/>
            <a:ext cx="5511655" cy="5320196"/>
          </a:xfrm>
        </p:spPr>
        <p:txBody>
          <a:bodyPr>
            <a:normAutofit/>
          </a:bodyPr>
          <a:lstStyle/>
          <a:p>
            <a:r>
              <a:rPr lang="en-US" sz="2400" b="1" dirty="0">
                <a:solidFill>
                  <a:schemeClr val="bg1"/>
                </a:solidFill>
              </a:rPr>
              <a:t>Limited Dataset Size</a:t>
            </a:r>
          </a:p>
          <a:p>
            <a:r>
              <a:rPr lang="en-US" sz="2400" b="1" dirty="0">
                <a:solidFill>
                  <a:schemeClr val="bg1"/>
                </a:solidFill>
              </a:rPr>
              <a:t>Class Imbalance</a:t>
            </a:r>
          </a:p>
          <a:p>
            <a:r>
              <a:rPr lang="en-US" sz="2400" b="1" dirty="0">
                <a:solidFill>
                  <a:schemeClr val="bg1"/>
                </a:solidFill>
              </a:rPr>
              <a:t>Variability in Cry Patterns</a:t>
            </a:r>
          </a:p>
          <a:p>
            <a:r>
              <a:rPr lang="en-US" sz="2400" dirty="0">
                <a:solidFill>
                  <a:schemeClr val="bg1"/>
                </a:solidFill>
              </a:rPr>
              <a:t>Factors such as </a:t>
            </a:r>
            <a:r>
              <a:rPr lang="en-US" sz="2400" b="1" dirty="0">
                <a:solidFill>
                  <a:schemeClr val="bg1"/>
                </a:solidFill>
              </a:rPr>
              <a:t>background noise</a:t>
            </a:r>
            <a:r>
              <a:rPr lang="en-US" sz="2400" dirty="0">
                <a:solidFill>
                  <a:schemeClr val="bg1"/>
                </a:solidFill>
              </a:rPr>
              <a:t>, </a:t>
            </a:r>
            <a:r>
              <a:rPr lang="en-US" sz="2400" b="1" dirty="0">
                <a:solidFill>
                  <a:schemeClr val="bg1"/>
                </a:solidFill>
              </a:rPr>
              <a:t>environmental conditions</a:t>
            </a:r>
            <a:r>
              <a:rPr lang="en-US" sz="2400" dirty="0">
                <a:solidFill>
                  <a:schemeClr val="bg1"/>
                </a:solidFill>
              </a:rPr>
              <a:t>, and </a:t>
            </a:r>
            <a:r>
              <a:rPr lang="en-US" sz="2400" b="1" dirty="0">
                <a:solidFill>
                  <a:schemeClr val="bg1"/>
                </a:solidFill>
              </a:rPr>
              <a:t>variations in recording equipment </a:t>
            </a:r>
            <a:r>
              <a:rPr lang="en-US" sz="2400" dirty="0">
                <a:solidFill>
                  <a:schemeClr val="bg1"/>
                </a:solidFill>
              </a:rPr>
              <a:t>could affect the algorithm's performance in practical applications.</a:t>
            </a:r>
          </a:p>
          <a:p>
            <a:r>
              <a:rPr lang="en-US" dirty="0">
                <a:solidFill>
                  <a:schemeClr val="bg1"/>
                </a:solidFill>
              </a:rPr>
              <a:t>Inadequate feature representation or selection may lead to suboptimal performance</a:t>
            </a:r>
            <a:endParaRPr lang="en-IN"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8814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50A0ED-0FB2-C5CF-E0B9-BD60BAAF7440}"/>
              </a:ext>
            </a:extLst>
          </p:cNvPr>
          <p:cNvSpPr>
            <a:spLocks noGrp="1"/>
          </p:cNvSpPr>
          <p:nvPr>
            <p:ph type="title"/>
          </p:nvPr>
        </p:nvSpPr>
        <p:spPr>
          <a:xfrm>
            <a:off x="838199" y="388308"/>
            <a:ext cx="7188989" cy="1021424"/>
          </a:xfrm>
        </p:spPr>
        <p:txBody>
          <a:bodyPr anchor="b">
            <a:normAutofit/>
          </a:bodyPr>
          <a:lstStyle/>
          <a:p>
            <a:r>
              <a:rPr lang="en-IN" sz="4000">
                <a:solidFill>
                  <a:schemeClr val="bg1"/>
                </a:solidFill>
              </a:rPr>
              <a:t> Future Directions</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5417DE81-E1BC-628C-0D4D-17247539B221}"/>
              </a:ext>
            </a:extLst>
          </p:cNvPr>
          <p:cNvGraphicFramePr>
            <a:graphicFrameLocks noGrp="1"/>
          </p:cNvGraphicFramePr>
          <p:nvPr>
            <p:ph idx="1"/>
            <p:extLst>
              <p:ext uri="{D42A27DB-BD31-4B8C-83A1-F6EECF244321}">
                <p14:modId xmlns:p14="http://schemas.microsoft.com/office/powerpoint/2010/main" val="1358983557"/>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9" name="Group 48">
            <a:extLst>
              <a:ext uri="{FF2B5EF4-FFF2-40B4-BE49-F238E27FC236}">
                <a16:creationId xmlns:a16="http://schemas.microsoft.com/office/drawing/2014/main" id="{CF14036A-A193-9E81-DAC0-4AF9CE05F30C}"/>
              </a:ext>
            </a:extLst>
          </p:cNvPr>
          <p:cNvGrpSpPr/>
          <p:nvPr/>
        </p:nvGrpSpPr>
        <p:grpSpPr>
          <a:xfrm>
            <a:off x="4778946" y="1839095"/>
            <a:ext cx="6020816" cy="816877"/>
            <a:chOff x="3386709" y="2248538"/>
            <a:chExt cx="6020816" cy="816877"/>
          </a:xfrm>
        </p:grpSpPr>
        <p:sp>
          <p:nvSpPr>
            <p:cNvPr id="53" name="Rectangle: Top Corners Rounded 52">
              <a:extLst>
                <a:ext uri="{FF2B5EF4-FFF2-40B4-BE49-F238E27FC236}">
                  <a16:creationId xmlns:a16="http://schemas.microsoft.com/office/drawing/2014/main" id="{9A26BA44-7C27-1E53-BBCD-FC88D8009519}"/>
                </a:ext>
              </a:extLst>
            </p:cNvPr>
            <p:cNvSpPr/>
            <p:nvPr/>
          </p:nvSpPr>
          <p:spPr>
            <a:xfrm rot="5400000">
              <a:off x="5988678" y="-353431"/>
              <a:ext cx="816877" cy="6020816"/>
            </a:xfrm>
            <a:prstGeom prst="round2Same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4" name="Rectangle: Top Corners Rounded 4">
              <a:extLst>
                <a:ext uri="{FF2B5EF4-FFF2-40B4-BE49-F238E27FC236}">
                  <a16:creationId xmlns:a16="http://schemas.microsoft.com/office/drawing/2014/main" id="{7C298A6A-CCE7-2228-6B03-332338EA9ADB}"/>
                </a:ext>
              </a:extLst>
            </p:cNvPr>
            <p:cNvSpPr txBox="1"/>
            <p:nvPr/>
          </p:nvSpPr>
          <p:spPr>
            <a:xfrm>
              <a:off x="3386709" y="2288415"/>
              <a:ext cx="5980939" cy="7371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Collect data from different sources</a:t>
              </a:r>
              <a:r>
                <a:rPr lang="en-US" sz="1000" dirty="0"/>
                <a:t>.</a:t>
              </a:r>
            </a:p>
            <a:p>
              <a:pPr marL="57150" lvl="1" indent="-57150" algn="l" defTabSz="444500">
                <a:lnSpc>
                  <a:spcPct val="90000"/>
                </a:lnSpc>
                <a:spcBef>
                  <a:spcPct val="0"/>
                </a:spcBef>
                <a:spcAft>
                  <a:spcPct val="15000"/>
                </a:spcAft>
                <a:buChar char="•"/>
              </a:pPr>
              <a:r>
                <a:rPr lang="en-US" sz="1000" dirty="0"/>
                <a:t>Experimental data</a:t>
              </a:r>
              <a:endParaRPr lang="en-US" sz="1000" kern="1200" dirty="0"/>
            </a:p>
          </p:txBody>
        </p:sp>
      </p:grpSp>
    </p:spTree>
    <p:extLst>
      <p:ext uri="{BB962C8B-B14F-4D97-AF65-F5344CB8AC3E}">
        <p14:creationId xmlns:p14="http://schemas.microsoft.com/office/powerpoint/2010/main" val="349767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6A540-A86C-7767-848D-CCBA7D8B35EC}"/>
              </a:ext>
            </a:extLst>
          </p:cNvPr>
          <p:cNvSpPr>
            <a:spLocks noGrp="1"/>
          </p:cNvSpPr>
          <p:nvPr>
            <p:ph type="title"/>
          </p:nvPr>
        </p:nvSpPr>
        <p:spPr>
          <a:xfrm>
            <a:off x="1104900" y="910431"/>
            <a:ext cx="4724400" cy="1466455"/>
          </a:xfrm>
        </p:spPr>
        <p:txBody>
          <a:bodyPr anchor="b">
            <a:normAutofit/>
          </a:bodyPr>
          <a:lstStyle/>
          <a:p>
            <a:r>
              <a:rPr lang="en-IN">
                <a:solidFill>
                  <a:schemeClr val="bg1"/>
                </a:solidFill>
              </a:rPr>
              <a:t>Real-World Applications</a:t>
            </a:r>
          </a:p>
        </p:txBody>
      </p:sp>
      <p:sp>
        <p:nvSpPr>
          <p:cNvPr id="33" name="Rectangle 3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AF6C1987-3AE6-D6F8-029C-675BFC9F8DCC}"/>
              </a:ext>
            </a:extLst>
          </p:cNvPr>
          <p:cNvGraphicFramePr>
            <a:graphicFrameLocks noGrp="1"/>
          </p:cNvGraphicFramePr>
          <p:nvPr>
            <p:ph idx="1"/>
            <p:extLst>
              <p:ext uri="{D42A27DB-BD31-4B8C-83A1-F6EECF244321}">
                <p14:modId xmlns:p14="http://schemas.microsoft.com/office/powerpoint/2010/main" val="3302596110"/>
              </p:ext>
            </p:extLst>
          </p:nvPr>
        </p:nvGraphicFramePr>
        <p:xfrm>
          <a:off x="1104899" y="2492080"/>
          <a:ext cx="9533603" cy="301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91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8C00D2B-84D7-4895-689E-36881B459103}"/>
              </a:ext>
            </a:extLst>
          </p:cNvPr>
          <p:cNvSpPr>
            <a:spLocks noGrp="1"/>
          </p:cNvSpPr>
          <p:nvPr>
            <p:ph type="title"/>
          </p:nvPr>
        </p:nvSpPr>
        <p:spPr>
          <a:xfrm>
            <a:off x="546546" y="669925"/>
            <a:ext cx="4650862" cy="4812755"/>
          </a:xfrm>
        </p:spPr>
        <p:txBody>
          <a:bodyPr anchor="b">
            <a:normAutofit/>
          </a:bodyPr>
          <a:lstStyle/>
          <a:p>
            <a:pPr algn="r"/>
            <a:r>
              <a:rPr lang="en-IN" sz="7200">
                <a:solidFill>
                  <a:schemeClr val="bg1"/>
                </a:solidFill>
              </a:rPr>
              <a:t>Conclusion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1B609B-1107-BD6D-89D3-52839D061A65}"/>
              </a:ext>
            </a:extLst>
          </p:cNvPr>
          <p:cNvSpPr>
            <a:spLocks noGrp="1"/>
          </p:cNvSpPr>
          <p:nvPr>
            <p:ph idx="1"/>
          </p:nvPr>
        </p:nvSpPr>
        <p:spPr>
          <a:xfrm>
            <a:off x="6490314" y="753042"/>
            <a:ext cx="4562272" cy="5172060"/>
          </a:xfrm>
        </p:spPr>
        <p:txBody>
          <a:bodyPr anchor="ctr">
            <a:normAutofit/>
          </a:bodyPr>
          <a:lstStyle/>
          <a:p>
            <a:r>
              <a:rPr lang="en-US" sz="1600">
                <a:solidFill>
                  <a:schemeClr val="bg1"/>
                </a:solidFill>
              </a:rPr>
              <a:t>Successfully developed and implemented cry detection algorithms for infant.</a:t>
            </a:r>
          </a:p>
          <a:p>
            <a:endParaRPr lang="en-US" sz="1600">
              <a:solidFill>
                <a:schemeClr val="bg1"/>
              </a:solidFill>
            </a:endParaRPr>
          </a:p>
          <a:p>
            <a:r>
              <a:rPr lang="en-US" sz="1600">
                <a:solidFill>
                  <a:schemeClr val="bg1"/>
                </a:solidFill>
              </a:rPr>
              <a:t>Demonstrated the efficacy of signal processing techniques and machine learning models in classifying different types of infant cries.</a:t>
            </a:r>
          </a:p>
          <a:p>
            <a:endParaRPr lang="en-US" sz="1600">
              <a:solidFill>
                <a:schemeClr val="bg1"/>
              </a:solidFill>
            </a:endParaRPr>
          </a:p>
          <a:p>
            <a:r>
              <a:rPr lang="en-US" sz="1600">
                <a:solidFill>
                  <a:schemeClr val="bg1"/>
                </a:solidFill>
              </a:rPr>
              <a:t>Explored the potential of cry detection technology in real-world applications, including healthcare settings, childcare assistance, and parental support.</a:t>
            </a:r>
          </a:p>
          <a:p>
            <a:endParaRPr lang="en-US" sz="1600">
              <a:solidFill>
                <a:schemeClr val="bg1"/>
              </a:solidFill>
            </a:endParaRPr>
          </a:p>
          <a:p>
            <a:r>
              <a:rPr lang="en-US" sz="1600">
                <a:solidFill>
                  <a:schemeClr val="bg1"/>
                </a:solidFill>
              </a:rPr>
              <a:t>Highlighted the significance of cry detection technology in early detection of infant distress signals and timely intervention.</a:t>
            </a:r>
          </a:p>
          <a:p>
            <a:endParaRPr lang="en-US" sz="1600">
              <a:solidFill>
                <a:schemeClr val="bg1"/>
              </a:solidFill>
            </a:endParaRPr>
          </a:p>
          <a:p>
            <a:r>
              <a:rPr lang="en-US" sz="1600">
                <a:solidFill>
                  <a:schemeClr val="bg1"/>
                </a:solidFill>
              </a:rPr>
              <a:t>Summarized the project's contributions to the field of infant health monitoring and care.</a:t>
            </a:r>
            <a:endParaRPr lang="en-US" sz="1600" dirty="0">
              <a:solidFill>
                <a:schemeClr val="bg1"/>
              </a:solidFill>
            </a:endParaRP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1" name="Picture 360" descr="A baby with a surprised expression&#10;&#10;Description automatically generated">
            <a:extLst>
              <a:ext uri="{FF2B5EF4-FFF2-40B4-BE49-F238E27FC236}">
                <a16:creationId xmlns:a16="http://schemas.microsoft.com/office/drawing/2014/main" id="{C37BDEDA-FD10-F90E-EB69-08F06E192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13" y="809905"/>
            <a:ext cx="4933799" cy="3496826"/>
          </a:xfrm>
          <a:prstGeom prst="rect">
            <a:avLst/>
          </a:prstGeom>
        </p:spPr>
      </p:pic>
    </p:spTree>
    <p:extLst>
      <p:ext uri="{BB962C8B-B14F-4D97-AF65-F5344CB8AC3E}">
        <p14:creationId xmlns:p14="http://schemas.microsoft.com/office/powerpoint/2010/main" val="2902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D7C5C87-EB7D-5A7E-EE33-07A69740E1B8}"/>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Thank You</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1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8BA4E0C-81C3-09FE-D7F3-824C5C798096}"/>
              </a:ext>
            </a:extLst>
          </p:cNvPr>
          <p:cNvPicPr>
            <a:picLocks noChangeAspect="1"/>
          </p:cNvPicPr>
          <p:nvPr/>
        </p:nvPicPr>
        <p:blipFill rotWithShape="1">
          <a:blip r:embed="rId2"/>
          <a:srcRect l="11071" r="20160" b="3290"/>
          <a:stretch/>
        </p:blipFill>
        <p:spPr>
          <a:xfrm>
            <a:off x="3522468" y="10"/>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AD3D56-48C8-3FC5-FF38-D9187CECC01F}"/>
              </a:ext>
            </a:extLst>
          </p:cNvPr>
          <p:cNvSpPr>
            <a:spLocks noGrp="1"/>
          </p:cNvSpPr>
          <p:nvPr>
            <p:ph type="title"/>
          </p:nvPr>
        </p:nvSpPr>
        <p:spPr>
          <a:xfrm>
            <a:off x="371094" y="1161288"/>
            <a:ext cx="3438144" cy="1124712"/>
          </a:xfrm>
        </p:spPr>
        <p:txBody>
          <a:bodyPr anchor="b">
            <a:normAutofit/>
          </a:bodyPr>
          <a:lstStyle/>
          <a:p>
            <a:r>
              <a:rPr lang="en-IN" sz="4800" dirty="0">
                <a:solidFill>
                  <a:schemeClr val="bg1"/>
                </a:solidFill>
              </a:rPr>
              <a:t>Introduction</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4DC968-7580-AE99-A62F-E2B95FAFE1E5}"/>
              </a:ext>
            </a:extLst>
          </p:cNvPr>
          <p:cNvSpPr>
            <a:spLocks noGrp="1"/>
          </p:cNvSpPr>
          <p:nvPr>
            <p:ph idx="1"/>
          </p:nvPr>
        </p:nvSpPr>
        <p:spPr>
          <a:xfrm>
            <a:off x="371093" y="2718054"/>
            <a:ext cx="4938325" cy="3207258"/>
          </a:xfrm>
        </p:spPr>
        <p:txBody>
          <a:bodyPr anchor="t">
            <a:normAutofit fontScale="85000" lnSpcReduction="10000"/>
          </a:bodyPr>
          <a:lstStyle/>
          <a:p>
            <a:pPr marL="0" indent="0" algn="just">
              <a:buNone/>
            </a:pPr>
            <a:r>
              <a:rPr lang="en-US" sz="2400" dirty="0">
                <a:solidFill>
                  <a:schemeClr val="bg1"/>
                </a:solidFill>
              </a:rPr>
              <a:t>Infant cry signals are complex and multifaceted, often containing subtle variations that convey important information about the baby's needs and emotional state. Analyzing these signals requires a nuanced understanding of signal processing techniques and machine learning algorithms. </a:t>
            </a:r>
          </a:p>
          <a:p>
            <a:pPr marL="0" indent="0" algn="just">
              <a:buNone/>
            </a:pPr>
            <a:r>
              <a:rPr lang="en-US" sz="2400" dirty="0">
                <a:solidFill>
                  <a:schemeClr val="bg1"/>
                </a:solidFill>
              </a:rPr>
              <a:t>In this study, we explore the use of advanced methods to decode the rich information embedded within infant cry signals, with the aim of improving our ability to understand and respond to the needs of infants</a:t>
            </a:r>
            <a:endParaRPr lang="en-IN" sz="2400" dirty="0">
              <a:solidFill>
                <a:schemeClr val="bg1"/>
              </a:solidFill>
            </a:endParaRPr>
          </a:p>
        </p:txBody>
      </p:sp>
    </p:spTree>
    <p:extLst>
      <p:ext uri="{BB962C8B-B14F-4D97-AF65-F5344CB8AC3E}">
        <p14:creationId xmlns:p14="http://schemas.microsoft.com/office/powerpoint/2010/main" val="40360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painting&#10;&#10;Description automatically generated">
            <a:extLst>
              <a:ext uri="{FF2B5EF4-FFF2-40B4-BE49-F238E27FC236}">
                <a16:creationId xmlns:a16="http://schemas.microsoft.com/office/drawing/2014/main" id="{74C65547-E806-8C8D-76B7-82FCAED06747}"/>
              </a:ext>
            </a:extLst>
          </p:cNvPr>
          <p:cNvPicPr>
            <a:picLocks noChangeAspect="1"/>
          </p:cNvPicPr>
          <p:nvPr/>
        </p:nvPicPr>
        <p:blipFill rotWithShape="1">
          <a:blip r:embed="rId2">
            <a:alphaModFix amt="35000"/>
          </a:blip>
          <a:srcRect t="8018" b="7712"/>
          <a:stretch/>
        </p:blipFill>
        <p:spPr>
          <a:xfrm>
            <a:off x="20" y="10"/>
            <a:ext cx="12191980" cy="6857990"/>
          </a:xfrm>
          <a:prstGeom prst="rect">
            <a:avLst/>
          </a:prstGeom>
          <a:effectLst>
            <a:outerShdw dist="50800" dir="5400000" algn="ctr" rotWithShape="0">
              <a:srgbClr val="000000">
                <a:alpha val="81000"/>
              </a:srgbClr>
            </a:outerShdw>
          </a:effectLst>
        </p:spPr>
      </p:pic>
      <p:sp>
        <p:nvSpPr>
          <p:cNvPr id="2" name="Title 1">
            <a:extLst>
              <a:ext uri="{FF2B5EF4-FFF2-40B4-BE49-F238E27FC236}">
                <a16:creationId xmlns:a16="http://schemas.microsoft.com/office/drawing/2014/main" id="{76279FFF-C880-BE4D-161E-53B0F932A229}"/>
              </a:ext>
            </a:extLst>
          </p:cNvPr>
          <p:cNvSpPr>
            <a:spLocks noGrp="1"/>
          </p:cNvSpPr>
          <p:nvPr>
            <p:ph type="title"/>
          </p:nvPr>
        </p:nvSpPr>
        <p:spPr>
          <a:xfrm>
            <a:off x="838200" y="365125"/>
            <a:ext cx="10515600" cy="1325563"/>
          </a:xfrm>
        </p:spPr>
        <p:txBody>
          <a:bodyPr>
            <a:normAutofit/>
          </a:bodyPr>
          <a:lstStyle/>
          <a:p>
            <a:r>
              <a:rPr lang="en-IN">
                <a:solidFill>
                  <a:srgbClr val="FFFFFF"/>
                </a:solidFill>
              </a:rPr>
              <a:t>Research Objective</a:t>
            </a:r>
          </a:p>
        </p:txBody>
      </p:sp>
      <p:graphicFrame>
        <p:nvGraphicFramePr>
          <p:cNvPr id="22" name="Content Placeholder 2">
            <a:extLst>
              <a:ext uri="{FF2B5EF4-FFF2-40B4-BE49-F238E27FC236}">
                <a16:creationId xmlns:a16="http://schemas.microsoft.com/office/drawing/2014/main" id="{BC31DE6C-F2C2-4F4A-520C-7804A8675148}"/>
              </a:ext>
            </a:extLst>
          </p:cNvPr>
          <p:cNvGraphicFramePr>
            <a:graphicFrameLocks noGrp="1"/>
          </p:cNvGraphicFramePr>
          <p:nvPr>
            <p:ph idx="1"/>
            <p:extLst>
              <p:ext uri="{D42A27DB-BD31-4B8C-83A1-F6EECF244321}">
                <p14:modId xmlns:p14="http://schemas.microsoft.com/office/powerpoint/2010/main" val="17589034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1184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B9AB-FE11-B275-5997-8C82B6B00663}"/>
              </a:ext>
            </a:extLst>
          </p:cNvPr>
          <p:cNvSpPr>
            <a:spLocks noGrp="1"/>
          </p:cNvSpPr>
          <p:nvPr>
            <p:ph type="title"/>
          </p:nvPr>
        </p:nvSpPr>
        <p:spPr>
          <a:xfrm>
            <a:off x="1331088" y="565739"/>
            <a:ext cx="9745883" cy="1124949"/>
          </a:xfrm>
        </p:spPr>
        <p:txBody>
          <a:bodyPr>
            <a:normAutofit/>
          </a:bodyPr>
          <a:lstStyle/>
          <a:p>
            <a:r>
              <a:rPr lang="en-IN">
                <a:solidFill>
                  <a:schemeClr val="bg1"/>
                </a:solidFill>
              </a:rPr>
              <a:t>Methodology</a:t>
            </a:r>
          </a:p>
        </p:txBody>
      </p:sp>
      <p:sp>
        <p:nvSpPr>
          <p:cNvPr id="31" name="Freeform: Shape 3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3" name="Freeform: Shape 3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57DDD82-3E30-30D2-D211-4C74E39ECE39}"/>
              </a:ext>
            </a:extLst>
          </p:cNvPr>
          <p:cNvSpPr/>
          <p:nvPr/>
        </p:nvSpPr>
        <p:spPr>
          <a:xfrm>
            <a:off x="9402994" y="2973210"/>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a:solidFill>
                  <a:schemeClr val="bg1"/>
                </a:solidFill>
              </a:rPr>
              <a:t>Model Training</a:t>
            </a:r>
          </a:p>
        </p:txBody>
      </p:sp>
      <p:sp>
        <p:nvSpPr>
          <p:cNvPr id="4" name="Rectangle: Rounded Corners 3">
            <a:extLst>
              <a:ext uri="{FF2B5EF4-FFF2-40B4-BE49-F238E27FC236}">
                <a16:creationId xmlns:a16="http://schemas.microsoft.com/office/drawing/2014/main" id="{363A04B7-FB23-6397-5E8C-CE00EE938A5D}"/>
              </a:ext>
            </a:extLst>
          </p:cNvPr>
          <p:cNvSpPr/>
          <p:nvPr/>
        </p:nvSpPr>
        <p:spPr>
          <a:xfrm>
            <a:off x="1093694" y="2973210"/>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kern="1200" dirty="0">
                <a:solidFill>
                  <a:schemeClr val="bg1"/>
                </a:solidFill>
                <a:latin typeface="+mn-lt"/>
                <a:ea typeface="+mn-ea"/>
                <a:cs typeface="+mn-cs"/>
              </a:rPr>
              <a:t>Data Collection</a:t>
            </a:r>
            <a:endParaRPr lang="en-US" b="1" dirty="0">
              <a:solidFill>
                <a:schemeClr val="bg1"/>
              </a:solidFill>
            </a:endParaRPr>
          </a:p>
        </p:txBody>
      </p:sp>
      <p:sp>
        <p:nvSpPr>
          <p:cNvPr id="5" name="Rectangle: Rounded Corners 4">
            <a:extLst>
              <a:ext uri="{FF2B5EF4-FFF2-40B4-BE49-F238E27FC236}">
                <a16:creationId xmlns:a16="http://schemas.microsoft.com/office/drawing/2014/main" id="{5371EF9F-0403-79B8-D173-91A446F57EC9}"/>
              </a:ext>
            </a:extLst>
          </p:cNvPr>
          <p:cNvSpPr/>
          <p:nvPr/>
        </p:nvSpPr>
        <p:spPr>
          <a:xfrm>
            <a:off x="3863461" y="2973210"/>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a:solidFill>
                  <a:schemeClr val="bg1"/>
                </a:solidFill>
              </a:rPr>
              <a:t>Data Preprocessing</a:t>
            </a:r>
          </a:p>
        </p:txBody>
      </p:sp>
      <p:sp>
        <p:nvSpPr>
          <p:cNvPr id="6" name="Rectangle: Rounded Corners 5">
            <a:extLst>
              <a:ext uri="{FF2B5EF4-FFF2-40B4-BE49-F238E27FC236}">
                <a16:creationId xmlns:a16="http://schemas.microsoft.com/office/drawing/2014/main" id="{7FCC5693-160A-2028-595C-59901EE1EFB0}"/>
              </a:ext>
            </a:extLst>
          </p:cNvPr>
          <p:cNvSpPr/>
          <p:nvPr/>
        </p:nvSpPr>
        <p:spPr>
          <a:xfrm>
            <a:off x="6633227" y="2973210"/>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a:solidFill>
                  <a:schemeClr val="bg1"/>
                </a:solidFill>
              </a:rPr>
              <a:t>Feature Extraction</a:t>
            </a:r>
          </a:p>
        </p:txBody>
      </p:sp>
      <p:sp>
        <p:nvSpPr>
          <p:cNvPr id="8" name="Rectangle: Rounded Corners 7">
            <a:extLst>
              <a:ext uri="{FF2B5EF4-FFF2-40B4-BE49-F238E27FC236}">
                <a16:creationId xmlns:a16="http://schemas.microsoft.com/office/drawing/2014/main" id="{B4ECC4C9-1326-6674-57F0-C82CD5B08132}"/>
              </a:ext>
            </a:extLst>
          </p:cNvPr>
          <p:cNvSpPr/>
          <p:nvPr/>
        </p:nvSpPr>
        <p:spPr>
          <a:xfrm>
            <a:off x="9402994" y="4438542"/>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dirty="0">
                <a:solidFill>
                  <a:schemeClr val="bg1"/>
                </a:solidFill>
              </a:rPr>
              <a:t>Model Evaluation</a:t>
            </a:r>
          </a:p>
        </p:txBody>
      </p:sp>
      <p:sp>
        <p:nvSpPr>
          <p:cNvPr id="9" name="Rectangle: Rounded Corners 8">
            <a:extLst>
              <a:ext uri="{FF2B5EF4-FFF2-40B4-BE49-F238E27FC236}">
                <a16:creationId xmlns:a16="http://schemas.microsoft.com/office/drawing/2014/main" id="{A4506F2C-7EA3-8676-8C53-307369A38046}"/>
              </a:ext>
            </a:extLst>
          </p:cNvPr>
          <p:cNvSpPr/>
          <p:nvPr/>
        </p:nvSpPr>
        <p:spPr>
          <a:xfrm>
            <a:off x="6633227" y="4510223"/>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dirty="0">
                <a:solidFill>
                  <a:schemeClr val="bg1"/>
                </a:solidFill>
              </a:rPr>
              <a:t>Final Model Selection</a:t>
            </a:r>
          </a:p>
        </p:txBody>
      </p:sp>
      <p:sp>
        <p:nvSpPr>
          <p:cNvPr id="10" name="Rectangle: Rounded Corners 9">
            <a:extLst>
              <a:ext uri="{FF2B5EF4-FFF2-40B4-BE49-F238E27FC236}">
                <a16:creationId xmlns:a16="http://schemas.microsoft.com/office/drawing/2014/main" id="{40CA956A-865C-0BCD-86DA-F5F33BCD9AF2}"/>
              </a:ext>
            </a:extLst>
          </p:cNvPr>
          <p:cNvSpPr/>
          <p:nvPr/>
        </p:nvSpPr>
        <p:spPr>
          <a:xfrm>
            <a:off x="3863461" y="4510223"/>
            <a:ext cx="1950806" cy="739347"/>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2960">
              <a:spcAft>
                <a:spcPts val="600"/>
              </a:spcAft>
            </a:pPr>
            <a:r>
              <a:rPr lang="en-US" sz="1620" b="1">
                <a:solidFill>
                  <a:schemeClr val="bg1"/>
                </a:solidFill>
              </a:rPr>
              <a:t>Testing</a:t>
            </a:r>
          </a:p>
        </p:txBody>
      </p:sp>
      <p:cxnSp>
        <p:nvCxnSpPr>
          <p:cNvPr id="12" name="Straight Arrow Connector 11">
            <a:extLst>
              <a:ext uri="{FF2B5EF4-FFF2-40B4-BE49-F238E27FC236}">
                <a16:creationId xmlns:a16="http://schemas.microsoft.com/office/drawing/2014/main" id="{718A371B-2557-52E0-E031-4BE26FB112BF}"/>
              </a:ext>
            </a:extLst>
          </p:cNvPr>
          <p:cNvCxnSpPr>
            <a:stCxn id="4" idx="3"/>
            <a:endCxn id="5" idx="1"/>
          </p:cNvCxnSpPr>
          <p:nvPr/>
        </p:nvCxnSpPr>
        <p:spPr>
          <a:xfrm>
            <a:off x="3044500" y="3342884"/>
            <a:ext cx="8189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85782BF8-1C81-EB09-7EBD-D333AAED9FE0}"/>
              </a:ext>
            </a:extLst>
          </p:cNvPr>
          <p:cNvCxnSpPr>
            <a:cxnSpLocks/>
            <a:endCxn id="6" idx="1"/>
          </p:cNvCxnSpPr>
          <p:nvPr/>
        </p:nvCxnSpPr>
        <p:spPr>
          <a:xfrm>
            <a:off x="5814267" y="3342884"/>
            <a:ext cx="8189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FF938BBC-1379-9786-B7E9-115610785B47}"/>
              </a:ext>
            </a:extLst>
          </p:cNvPr>
          <p:cNvCxnSpPr>
            <a:cxnSpLocks/>
            <a:endCxn id="3" idx="1"/>
          </p:cNvCxnSpPr>
          <p:nvPr/>
        </p:nvCxnSpPr>
        <p:spPr>
          <a:xfrm>
            <a:off x="8584033" y="3342884"/>
            <a:ext cx="8189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66C5E63A-21E0-2931-7CC4-DC15514CC69F}"/>
              </a:ext>
            </a:extLst>
          </p:cNvPr>
          <p:cNvCxnSpPr>
            <a:cxnSpLocks/>
          </p:cNvCxnSpPr>
          <p:nvPr/>
        </p:nvCxnSpPr>
        <p:spPr>
          <a:xfrm flipH="1">
            <a:off x="8587096" y="4868762"/>
            <a:ext cx="8189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DDF7536A-EA2D-D8FC-3F22-DE967C75AC0C}"/>
              </a:ext>
            </a:extLst>
          </p:cNvPr>
          <p:cNvCxnSpPr>
            <a:cxnSpLocks/>
          </p:cNvCxnSpPr>
          <p:nvPr/>
        </p:nvCxnSpPr>
        <p:spPr>
          <a:xfrm flipH="1">
            <a:off x="5814267" y="4879896"/>
            <a:ext cx="81896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F525D526-395A-8A36-9943-385E60B4CA87}"/>
              </a:ext>
            </a:extLst>
          </p:cNvPr>
          <p:cNvCxnSpPr>
            <a:cxnSpLocks/>
            <a:stCxn id="3" idx="2"/>
          </p:cNvCxnSpPr>
          <p:nvPr/>
        </p:nvCxnSpPr>
        <p:spPr>
          <a:xfrm>
            <a:off x="10378397" y="3712557"/>
            <a:ext cx="0" cy="725985"/>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483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35554B-6DB3-5934-0585-C1F1FCBAA6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Dataset Overview</a:t>
            </a:r>
          </a:p>
        </p:txBody>
      </p:sp>
      <p:sp>
        <p:nvSpPr>
          <p:cNvPr id="3" name="Content Placeholder 2">
            <a:extLst>
              <a:ext uri="{FF2B5EF4-FFF2-40B4-BE49-F238E27FC236}">
                <a16:creationId xmlns:a16="http://schemas.microsoft.com/office/drawing/2014/main" id="{E3167496-D5E8-3F59-3A7C-AAC3937295E0}"/>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2000" dirty="0"/>
              <a:t>Dataset source : Donate-a-cry campaign</a:t>
            </a:r>
          </a:p>
          <a:p>
            <a:endParaRPr lang="en-US" sz="2000" dirty="0"/>
          </a:p>
          <a:p>
            <a:r>
              <a:rPr lang="en-US" sz="2000" dirty="0"/>
              <a:t>Classes:</a:t>
            </a:r>
          </a:p>
          <a:p>
            <a:pPr lvl="1"/>
            <a:r>
              <a:rPr lang="en-US" sz="2000" dirty="0"/>
              <a:t>Hungry (hu)</a:t>
            </a:r>
          </a:p>
          <a:p>
            <a:pPr lvl="1"/>
            <a:r>
              <a:rPr lang="en-US" sz="2000" dirty="0"/>
              <a:t>Needs to burp (</a:t>
            </a:r>
            <a:r>
              <a:rPr lang="en-US" sz="2000" dirty="0" err="1"/>
              <a:t>bu</a:t>
            </a:r>
            <a:r>
              <a:rPr lang="en-US" sz="2000" dirty="0"/>
              <a:t>)</a:t>
            </a:r>
          </a:p>
          <a:p>
            <a:pPr lvl="1"/>
            <a:r>
              <a:rPr lang="en-US" sz="2000" dirty="0"/>
              <a:t>Belly pain (bp)</a:t>
            </a:r>
          </a:p>
          <a:p>
            <a:pPr lvl="1"/>
            <a:r>
              <a:rPr lang="en-US" sz="2000" dirty="0"/>
              <a:t>Discomfort (dc)</a:t>
            </a:r>
          </a:p>
          <a:p>
            <a:pPr lvl="1"/>
            <a:r>
              <a:rPr lang="en-US" sz="2000" dirty="0"/>
              <a:t>Tired (</a:t>
            </a:r>
            <a:r>
              <a:rPr lang="en-US" sz="2000" dirty="0" err="1"/>
              <a:t>ti</a:t>
            </a:r>
            <a:r>
              <a:rPr lang="en-US" sz="2000" dirty="0"/>
              <a:t>)</a:t>
            </a:r>
          </a:p>
          <a:p>
            <a:pPr lvl="1"/>
            <a:endParaRPr lang="en-US" sz="2000" dirty="0"/>
          </a:p>
        </p:txBody>
      </p:sp>
      <p:sp>
        <p:nvSpPr>
          <p:cNvPr id="5" name="TextBox 4">
            <a:extLst>
              <a:ext uri="{FF2B5EF4-FFF2-40B4-BE49-F238E27FC236}">
                <a16:creationId xmlns:a16="http://schemas.microsoft.com/office/drawing/2014/main" id="{8FEB40FA-43D0-F4FA-BEC7-61EC04B71323}"/>
              </a:ext>
            </a:extLst>
          </p:cNvPr>
          <p:cNvSpPr txBox="1"/>
          <p:nvPr/>
        </p:nvSpPr>
        <p:spPr>
          <a:xfrm>
            <a:off x="6256868" y="3082549"/>
            <a:ext cx="4165328" cy="2570999"/>
          </a:xfrm>
          <a:prstGeom prst="rect">
            <a:avLst/>
          </a:prstGeom>
        </p:spPr>
        <p:txBody>
          <a:bodyPr vert="horz" lIns="91440" tIns="45720" rIns="91440" bIns="45720" rtlCol="0">
            <a:normAutofit/>
          </a:bodyPr>
          <a:lstStyle/>
          <a:p>
            <a:pPr marL="742950" lvl="1" indent="-228600">
              <a:lnSpc>
                <a:spcPct val="90000"/>
              </a:lnSpc>
              <a:spcAft>
                <a:spcPts val="600"/>
              </a:spcAft>
              <a:buFont typeface="Arial" panose="020B0604020202020204" pitchFamily="34" charset="0"/>
              <a:buChar char="•"/>
            </a:pPr>
            <a:r>
              <a:rPr lang="en-US" sz="2000" dirty="0"/>
              <a:t>Lonely (lo)</a:t>
            </a:r>
          </a:p>
          <a:p>
            <a:pPr marL="742950" lvl="1" indent="-228600">
              <a:lnSpc>
                <a:spcPct val="90000"/>
              </a:lnSpc>
              <a:spcAft>
                <a:spcPts val="600"/>
              </a:spcAft>
              <a:buFont typeface="Arial" panose="020B0604020202020204" pitchFamily="34" charset="0"/>
              <a:buChar char="•"/>
            </a:pPr>
            <a:r>
              <a:rPr lang="en-US" sz="2000" dirty="0"/>
              <a:t>Cold/hot (</a:t>
            </a:r>
            <a:r>
              <a:rPr lang="en-US" sz="2000" dirty="0" err="1"/>
              <a:t>ch</a:t>
            </a:r>
            <a:r>
              <a:rPr lang="en-US" sz="2000" dirty="0"/>
              <a:t>)</a:t>
            </a:r>
          </a:p>
          <a:p>
            <a:pPr marL="742950" lvl="1" indent="-228600">
              <a:lnSpc>
                <a:spcPct val="90000"/>
              </a:lnSpc>
              <a:spcAft>
                <a:spcPts val="600"/>
              </a:spcAft>
              <a:buFont typeface="Arial" panose="020B0604020202020204" pitchFamily="34" charset="0"/>
              <a:buChar char="•"/>
            </a:pPr>
            <a:r>
              <a:rPr lang="en-US" sz="2000" dirty="0"/>
              <a:t>Scared (</a:t>
            </a:r>
            <a:r>
              <a:rPr lang="en-US" sz="2000" dirty="0" err="1"/>
              <a:t>sc</a:t>
            </a:r>
            <a:r>
              <a:rPr lang="en-US" sz="2000" dirty="0"/>
              <a:t>)</a:t>
            </a:r>
          </a:p>
          <a:p>
            <a:pPr marL="742950" lvl="1" indent="-228600">
              <a:lnSpc>
                <a:spcPct val="90000"/>
              </a:lnSpc>
              <a:spcAft>
                <a:spcPts val="600"/>
              </a:spcAft>
              <a:buFont typeface="Arial" panose="020B0604020202020204" pitchFamily="34" charset="0"/>
              <a:buChar char="•"/>
            </a:pPr>
            <a:r>
              <a:rPr lang="en-US" sz="2000" dirty="0"/>
              <a:t>Don’t know (un)</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2297108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 name="Rectangle 39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DDA37D2-AFF4-67D8-980E-F9A05AB135DD}"/>
              </a:ext>
            </a:extLst>
          </p:cNvPr>
          <p:cNvSpPr>
            <a:spLocks noGrp="1"/>
          </p:cNvSpPr>
          <p:nvPr>
            <p:ph type="title"/>
          </p:nvPr>
        </p:nvSpPr>
        <p:spPr>
          <a:xfrm>
            <a:off x="838200" y="448721"/>
            <a:ext cx="4707671" cy="1225650"/>
          </a:xfrm>
        </p:spPr>
        <p:txBody>
          <a:bodyPr anchor="b">
            <a:normAutofit/>
          </a:bodyPr>
          <a:lstStyle/>
          <a:p>
            <a:r>
              <a:rPr lang="en-IN" sz="3800">
                <a:solidFill>
                  <a:schemeClr val="bg1"/>
                </a:solidFill>
              </a:rPr>
              <a:t>Signal Analysis</a:t>
            </a:r>
          </a:p>
        </p:txBody>
      </p:sp>
      <p:cxnSp>
        <p:nvCxnSpPr>
          <p:cNvPr id="399" name="Straight Connector 39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C0877A-7479-B8DC-2748-58E1FC032EEC}"/>
              </a:ext>
            </a:extLst>
          </p:cNvPr>
          <p:cNvSpPr>
            <a:spLocks noGrp="1"/>
          </p:cNvSpPr>
          <p:nvPr>
            <p:ph idx="1"/>
          </p:nvPr>
        </p:nvSpPr>
        <p:spPr>
          <a:xfrm>
            <a:off x="897769" y="1909192"/>
            <a:ext cx="4586513" cy="3647710"/>
          </a:xfrm>
        </p:spPr>
        <p:txBody>
          <a:bodyPr>
            <a:normAutofit/>
          </a:bodyPr>
          <a:lstStyle/>
          <a:p>
            <a:pPr>
              <a:buFont typeface="Arial" panose="020B0604020202020204" pitchFamily="34" charset="0"/>
              <a:buChar char="•"/>
            </a:pPr>
            <a:r>
              <a:rPr lang="en-US" sz="2000" b="0" i="0">
                <a:solidFill>
                  <a:schemeClr val="bg1"/>
                </a:solidFill>
                <a:effectLst/>
                <a:latin typeface="Söhne"/>
              </a:rPr>
              <a:t>Analyze the acoustic properties of infant cry signals to extract relevant features for classification.</a:t>
            </a:r>
          </a:p>
          <a:p>
            <a:pPr>
              <a:buFont typeface="Arial" panose="020B0604020202020204" pitchFamily="34" charset="0"/>
              <a:buChar char="•"/>
            </a:pPr>
            <a:r>
              <a:rPr lang="en-US" sz="2000" b="1" i="0">
                <a:solidFill>
                  <a:schemeClr val="bg1"/>
                </a:solidFill>
                <a:effectLst/>
                <a:latin typeface="Söhne"/>
              </a:rPr>
              <a:t>Methods</a:t>
            </a:r>
            <a:r>
              <a:rPr lang="en-US" sz="2000" b="0" i="0">
                <a:solidFill>
                  <a:schemeClr val="bg1"/>
                </a:solidFill>
                <a:effectLst/>
                <a:latin typeface="Söhne"/>
              </a:rPr>
              <a:t>:</a:t>
            </a:r>
          </a:p>
          <a:p>
            <a:pPr marL="742950" lvl="1" indent="-285750">
              <a:buFont typeface="Arial" panose="020B0604020202020204" pitchFamily="34" charset="0"/>
              <a:buChar char="•"/>
            </a:pPr>
            <a:r>
              <a:rPr lang="en-US" sz="2000" b="1" i="0">
                <a:solidFill>
                  <a:schemeClr val="bg1"/>
                </a:solidFill>
                <a:effectLst/>
                <a:latin typeface="Söhne"/>
              </a:rPr>
              <a:t>Waveform Visualization</a:t>
            </a:r>
            <a:r>
              <a:rPr lang="en-US" sz="2000" b="0" i="0">
                <a:solidFill>
                  <a:schemeClr val="bg1"/>
                </a:solidFill>
                <a:effectLst/>
                <a:latin typeface="Söhne"/>
              </a:rPr>
              <a:t>: Visualize the amplitude of cry signals over time to understand their temporal characteristics.</a:t>
            </a:r>
          </a:p>
          <a:p>
            <a:pPr marL="742950" lvl="1" indent="-285750">
              <a:buFont typeface="Arial" panose="020B0604020202020204" pitchFamily="34" charset="0"/>
              <a:buChar char="•"/>
            </a:pPr>
            <a:r>
              <a:rPr lang="en-US" sz="2000" b="1" i="0">
                <a:solidFill>
                  <a:schemeClr val="bg1"/>
                </a:solidFill>
                <a:effectLst/>
                <a:latin typeface="Söhne"/>
              </a:rPr>
              <a:t>Spectrogram Analysis</a:t>
            </a:r>
            <a:r>
              <a:rPr lang="en-US" sz="2000" b="0" i="0">
                <a:solidFill>
                  <a:schemeClr val="bg1"/>
                </a:solidFill>
                <a:effectLst/>
                <a:latin typeface="Söhne"/>
              </a:rPr>
              <a:t>: Convert cry signals into spectrograms to examine their frequency content and variations.</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CB42DC-8716-CA14-970A-2D1C9C63F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144" y="1749756"/>
            <a:ext cx="5666547" cy="3399927"/>
          </a:xfrm>
          <a:prstGeom prst="rect">
            <a:avLst/>
          </a:prstGeom>
        </p:spPr>
      </p:pic>
    </p:spTree>
    <p:extLst>
      <p:ext uri="{BB962C8B-B14F-4D97-AF65-F5344CB8AC3E}">
        <p14:creationId xmlns:p14="http://schemas.microsoft.com/office/powerpoint/2010/main" val="165493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32606C1-1A0C-40B1-C876-2C9283987492}"/>
              </a:ext>
            </a:extLst>
          </p:cNvPr>
          <p:cNvSpPr>
            <a:spLocks noGrp="1"/>
          </p:cNvSpPr>
          <p:nvPr>
            <p:ph type="title"/>
          </p:nvPr>
        </p:nvSpPr>
        <p:spPr>
          <a:xfrm>
            <a:off x="1014141" y="1450655"/>
            <a:ext cx="3932030" cy="3956690"/>
          </a:xfrm>
        </p:spPr>
        <p:txBody>
          <a:bodyPr anchor="ctr">
            <a:normAutofit/>
          </a:bodyPr>
          <a:lstStyle/>
          <a:p>
            <a:r>
              <a:rPr lang="en-IN" sz="6800">
                <a:solidFill>
                  <a:schemeClr val="bg1"/>
                </a:solidFill>
              </a:rPr>
              <a:t>Feature Extraction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C009A7-E78F-63AB-9315-ADC578E2E192}"/>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Mel-frequency cepstral coefficients (MFCCs) in speech and audio processing tasks, including cry classification.</a:t>
            </a:r>
          </a:p>
          <a:p>
            <a:endParaRPr lang="en-US" sz="2000">
              <a:solidFill>
                <a:schemeClr val="bg1"/>
              </a:solidFill>
            </a:endParaRPr>
          </a:p>
          <a:p>
            <a:r>
              <a:rPr lang="en-US" sz="2000">
                <a:solidFill>
                  <a:schemeClr val="bg1"/>
                </a:solidFill>
              </a:rPr>
              <a:t>MFCCs: MFCCs represent the short-term power spectrum of a sound signal in a compact manner, capturing both frequency and temporal information.</a:t>
            </a:r>
          </a:p>
          <a:p>
            <a:endParaRPr lang="en-US" sz="2000">
              <a:solidFill>
                <a:schemeClr val="bg1"/>
              </a:solidFill>
            </a:endParaRPr>
          </a:p>
          <a:p>
            <a:r>
              <a:rPr lang="en-US" sz="2000">
                <a:solidFill>
                  <a:schemeClr val="bg1"/>
                </a:solidFill>
              </a:rPr>
              <a:t>Significance: capture relevant acoustic characteristics</a:t>
            </a:r>
            <a:endParaRPr lang="en-IN" sz="2000">
              <a:solidFill>
                <a:schemeClr val="bg1"/>
              </a:solidFill>
            </a:endParaRPr>
          </a:p>
        </p:txBody>
      </p:sp>
    </p:spTree>
    <p:extLst>
      <p:ext uri="{BB962C8B-B14F-4D97-AF65-F5344CB8AC3E}">
        <p14:creationId xmlns:p14="http://schemas.microsoft.com/office/powerpoint/2010/main" val="227087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330811-C63C-EC97-C7A7-7047C7ECC68E}"/>
              </a:ext>
            </a:extLst>
          </p:cNvPr>
          <p:cNvSpPr>
            <a:spLocks noGrp="1"/>
          </p:cNvSpPr>
          <p:nvPr>
            <p:ph type="title"/>
          </p:nvPr>
        </p:nvSpPr>
        <p:spPr>
          <a:xfrm>
            <a:off x="946521" y="396117"/>
            <a:ext cx="5217172" cy="1158857"/>
          </a:xfrm>
        </p:spPr>
        <p:txBody>
          <a:bodyPr anchor="b">
            <a:normAutofit/>
          </a:bodyPr>
          <a:lstStyle/>
          <a:p>
            <a:r>
              <a:rPr lang="en-IN">
                <a:solidFill>
                  <a:schemeClr val="bg1"/>
                </a:solidFill>
              </a:rPr>
              <a:t>MFCC</a:t>
            </a:r>
          </a:p>
        </p:txBody>
      </p:sp>
      <p:sp>
        <p:nvSpPr>
          <p:cNvPr id="1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2C2DCCA1-5298-717B-5947-6D359B2B8EFA}"/>
              </a:ext>
            </a:extLst>
          </p:cNvPr>
          <p:cNvSpPr>
            <a:spLocks noGrp="1"/>
          </p:cNvSpPr>
          <p:nvPr>
            <p:ph idx="1"/>
          </p:nvPr>
        </p:nvSpPr>
        <p:spPr>
          <a:xfrm>
            <a:off x="946520" y="1747592"/>
            <a:ext cx="5217173" cy="4351338"/>
          </a:xfrm>
        </p:spPr>
        <p:txBody>
          <a:bodyPr>
            <a:normAutofit/>
          </a:bodyPr>
          <a:lstStyle/>
          <a:p>
            <a:pPr marL="285750" indent="-285750"/>
            <a:r>
              <a:rPr lang="en-US" sz="1300" b="1">
                <a:solidFill>
                  <a:schemeClr val="bg1"/>
                </a:solidFill>
              </a:rPr>
              <a:t>Pre-emphasis</a:t>
            </a:r>
            <a:r>
              <a:rPr lang="en-US" sz="1300">
                <a:solidFill>
                  <a:schemeClr val="bg1"/>
                </a:solidFill>
              </a:rPr>
              <a:t>: Enhances high-frequency components to improve signal-to-noise ratio.</a:t>
            </a:r>
          </a:p>
          <a:p>
            <a:pPr marL="285750" indent="-285750"/>
            <a:r>
              <a:rPr lang="en-US" sz="1300" b="1">
                <a:solidFill>
                  <a:schemeClr val="bg1"/>
                </a:solidFill>
              </a:rPr>
              <a:t>Framing</a:t>
            </a:r>
            <a:r>
              <a:rPr lang="en-US" sz="1300">
                <a:solidFill>
                  <a:schemeClr val="bg1"/>
                </a:solidFill>
              </a:rPr>
              <a:t>: Divides the signal into short frames (typically 20-40 ms) with overlap.</a:t>
            </a:r>
          </a:p>
          <a:p>
            <a:pPr marL="285750" indent="-285750"/>
            <a:r>
              <a:rPr lang="en-US" sz="1300" b="1">
                <a:solidFill>
                  <a:schemeClr val="bg1"/>
                </a:solidFill>
              </a:rPr>
              <a:t>Windowing</a:t>
            </a:r>
            <a:r>
              <a:rPr lang="en-US" sz="1300">
                <a:solidFill>
                  <a:schemeClr val="bg1"/>
                </a:solidFill>
              </a:rPr>
              <a:t>: Applies a window function (e.g., Hamming window) to each frame to reduce spectral leakage.</a:t>
            </a:r>
          </a:p>
          <a:p>
            <a:pPr marL="285750" indent="-285750"/>
            <a:r>
              <a:rPr lang="en-US" sz="1300" b="1">
                <a:solidFill>
                  <a:schemeClr val="bg1"/>
                </a:solidFill>
              </a:rPr>
              <a:t>Fast Fourier Transform (FFT): </a:t>
            </a:r>
            <a:r>
              <a:rPr lang="en-US" sz="1300">
                <a:solidFill>
                  <a:schemeClr val="bg1"/>
                </a:solidFill>
              </a:rPr>
              <a:t>Computes the power spectrum of each frame.</a:t>
            </a:r>
          </a:p>
          <a:p>
            <a:pPr marL="285750" indent="-285750"/>
            <a:r>
              <a:rPr lang="en-US" sz="1300" b="1">
                <a:solidFill>
                  <a:schemeClr val="bg1"/>
                </a:solidFill>
              </a:rPr>
              <a:t>Mel Filterbank</a:t>
            </a:r>
            <a:r>
              <a:rPr lang="en-US" sz="1300">
                <a:solidFill>
                  <a:schemeClr val="bg1"/>
                </a:solidFill>
              </a:rPr>
              <a:t>: Applies a set of triangular filters spaced in the mel-frequency scale to the power spectrum.</a:t>
            </a:r>
          </a:p>
          <a:p>
            <a:pPr marL="285750" indent="-285750"/>
            <a:r>
              <a:rPr lang="en-US" sz="1300" b="1">
                <a:solidFill>
                  <a:schemeClr val="bg1"/>
                </a:solidFill>
              </a:rPr>
              <a:t>Logarithm: </a:t>
            </a:r>
            <a:r>
              <a:rPr lang="en-US" sz="1300">
                <a:solidFill>
                  <a:schemeClr val="bg1"/>
                </a:solidFill>
              </a:rPr>
              <a:t>Takes the logarithm of the filterbank energies.</a:t>
            </a:r>
          </a:p>
          <a:p>
            <a:pPr marL="285750" indent="-285750"/>
            <a:r>
              <a:rPr lang="en-US" sz="1300" b="1">
                <a:solidFill>
                  <a:schemeClr val="bg1"/>
                </a:solidFill>
              </a:rPr>
              <a:t>Discrete Cosine Transform (DCT): </a:t>
            </a:r>
            <a:r>
              <a:rPr lang="en-US" sz="1300">
                <a:solidFill>
                  <a:schemeClr val="bg1"/>
                </a:solidFill>
              </a:rPr>
              <a:t>Computes the DCT of the log filterbank energies to obtain the MFCCs.</a:t>
            </a:r>
          </a:p>
          <a:p>
            <a:pPr>
              <a:buFont typeface="Arial" panose="020B0604020202020204" pitchFamily="34" charset="0"/>
              <a:buChar char="•"/>
            </a:pPr>
            <a:r>
              <a:rPr lang="en-US" sz="1300">
                <a:solidFill>
                  <a:schemeClr val="bg1"/>
                </a:solidFill>
              </a:rPr>
              <a:t>Features: MFCCs capture both spectral and temporal characteristics of the audio signal</a:t>
            </a:r>
          </a:p>
          <a:p>
            <a:pPr>
              <a:buFont typeface="Arial" panose="020B0604020202020204" pitchFamily="34" charset="0"/>
              <a:buChar char="•"/>
            </a:pPr>
            <a:r>
              <a:rPr lang="en-US" sz="1300">
                <a:solidFill>
                  <a:schemeClr val="bg1"/>
                </a:solidFill>
              </a:rPr>
              <a:t>Significance: MFCCs provide a compact and informative representation of the acoustic features</a:t>
            </a:r>
            <a:endParaRPr lang="en-IN" sz="1300">
              <a:solidFill>
                <a:schemeClr val="bg1"/>
              </a:solidFill>
            </a:endParaRPr>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24"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a:extLst>
              <a:ext uri="{FF2B5EF4-FFF2-40B4-BE49-F238E27FC236}">
                <a16:creationId xmlns:a16="http://schemas.microsoft.com/office/drawing/2014/main" id="{4945A443-3215-C183-6CCA-ADFC2031421C}"/>
              </a:ext>
            </a:extLst>
          </p:cNvPr>
          <p:cNvPicPr>
            <a:picLocks noChangeAspect="1"/>
          </p:cNvPicPr>
          <p:nvPr/>
        </p:nvPicPr>
        <p:blipFill rotWithShape="1">
          <a:blip r:embed="rId2"/>
          <a:srcRect t="1123" r="4549"/>
          <a:stretch/>
        </p:blipFill>
        <p:spPr>
          <a:xfrm>
            <a:off x="7253021" y="2457702"/>
            <a:ext cx="3555043" cy="1942596"/>
          </a:xfrm>
          <a:prstGeom prst="rect">
            <a:avLst/>
          </a:prstGeom>
        </p:spPr>
      </p:pic>
      <p:grpSp>
        <p:nvGrpSpPr>
          <p:cNvPr id="725" name="Group 724">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726"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23353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477184-9484-6688-23F2-25454B7F3454}"/>
              </a:ext>
            </a:extLst>
          </p:cNvPr>
          <p:cNvSpPr>
            <a:spLocks noGrp="1"/>
          </p:cNvSpPr>
          <p:nvPr>
            <p:ph type="title"/>
          </p:nvPr>
        </p:nvSpPr>
        <p:spPr>
          <a:xfrm>
            <a:off x="602461" y="1478468"/>
            <a:ext cx="4605340" cy="2387600"/>
          </a:xfrm>
        </p:spPr>
        <p:txBody>
          <a:bodyPr vert="horz" lIns="91440" tIns="45720" rIns="91440" bIns="45720" rtlCol="0" anchor="b">
            <a:normAutofit/>
          </a:bodyPr>
          <a:lstStyle/>
          <a:p>
            <a:r>
              <a:rPr lang="en-US" sz="5000" kern="1200" dirty="0">
                <a:solidFill>
                  <a:schemeClr val="bg1"/>
                </a:solidFill>
                <a:latin typeface="+mj-lt"/>
                <a:ea typeface="+mj-ea"/>
                <a:cs typeface="+mj-cs"/>
              </a:rPr>
              <a:t>System Architecture</a:t>
            </a:r>
          </a:p>
        </p:txBody>
      </p:sp>
      <p:pic>
        <p:nvPicPr>
          <p:cNvPr id="5" name="Picture 4">
            <a:extLst>
              <a:ext uri="{FF2B5EF4-FFF2-40B4-BE49-F238E27FC236}">
                <a16:creationId xmlns:a16="http://schemas.microsoft.com/office/drawing/2014/main" id="{789142D6-6903-D46A-8046-BE5E84A26E53}"/>
              </a:ext>
            </a:extLst>
          </p:cNvPr>
          <p:cNvPicPr>
            <a:picLocks noChangeAspect="1"/>
          </p:cNvPicPr>
          <p:nvPr/>
        </p:nvPicPr>
        <p:blipFill rotWithShape="1">
          <a:blip r:embed="rId2">
            <a:alphaModFix/>
          </a:blip>
          <a:srcRect l="1" r="-8117"/>
          <a:stretch/>
        </p:blipFill>
        <p:spPr>
          <a:xfrm>
            <a:off x="4088431" y="1232181"/>
            <a:ext cx="8024910" cy="4393637"/>
          </a:xfrm>
          <a:prstGeom prst="rect">
            <a:avLst/>
          </a:prstGeom>
        </p:spPr>
      </p:pic>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69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716197-91F0-4635-A0DF-A672B0657FB1}">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1164</TotalTime>
  <Words>952</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Deciphering Infant Distress: Unveiling the Hidden Patterns Behind Baby Cries Using Machine Learning Techniques</vt:lpstr>
      <vt:lpstr>Introduction</vt:lpstr>
      <vt:lpstr>Research Objective</vt:lpstr>
      <vt:lpstr>Methodology</vt:lpstr>
      <vt:lpstr>Dataset Overview</vt:lpstr>
      <vt:lpstr>Signal Analysis</vt:lpstr>
      <vt:lpstr>Feature Extraction</vt:lpstr>
      <vt:lpstr>MFCC</vt:lpstr>
      <vt:lpstr>System Architecture</vt:lpstr>
      <vt:lpstr>Cry Detection Algorithm</vt:lpstr>
      <vt:lpstr>Model Evaluation (SVM)</vt:lpstr>
      <vt:lpstr>Model Performance</vt:lpstr>
      <vt:lpstr>Challenges and Limitations</vt:lpstr>
      <vt:lpstr> Future Directions</vt:lpstr>
      <vt:lpstr>Real-World 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Infant Cry Classification Using Machine Learning</dc:title>
  <dc:creator>Atul Kumar Rana</dc:creator>
  <cp:lastModifiedBy>Ranjan Kumar Singha</cp:lastModifiedBy>
  <cp:revision>17</cp:revision>
  <dcterms:created xsi:type="dcterms:W3CDTF">2024-04-21T21:20:52Z</dcterms:created>
  <dcterms:modified xsi:type="dcterms:W3CDTF">2024-04-24T08:41:18Z</dcterms:modified>
</cp:coreProperties>
</file>