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4"/>
  </p:sldMasterIdLst>
  <p:sldIdLst>
    <p:sldId id="266" r:id="rId5"/>
    <p:sldId id="264" r:id="rId6"/>
    <p:sldId id="257" r:id="rId7"/>
    <p:sldId id="258" r:id="rId8"/>
    <p:sldId id="268" r:id="rId9"/>
    <p:sldId id="272" r:id="rId10"/>
    <p:sldId id="259" r:id="rId11"/>
    <p:sldId id="261" r:id="rId12"/>
    <p:sldId id="273" r:id="rId13"/>
    <p:sldId id="274" r:id="rId14"/>
    <p:sldId id="275" r:id="rId15"/>
    <p:sldId id="276" r:id="rId16"/>
    <p:sldId id="282" r:id="rId17"/>
    <p:sldId id="277" r:id="rId18"/>
    <p:sldId id="278" r:id="rId19"/>
    <p:sldId id="279" r:id="rId20"/>
    <p:sldId id="280" r:id="rId21"/>
    <p:sldId id="281" r:id="rId22"/>
    <p:sldId id="269" r:id="rId23"/>
    <p:sldId id="270" r:id="rId24"/>
    <p:sldId id="271" r:id="rId25"/>
    <p:sldId id="26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DD4B6A-37C6-462D-9B42-831A2D3B30EE}" v="1" dt="2023-11-27T21:59:47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9CA8-4B1F-4F2C-B70E-2639DA4C8729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82D3F94-C82A-46B0-A324-48F44B43A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88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9CA8-4B1F-4F2C-B70E-2639DA4C8729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82D3F94-C82A-46B0-A324-48F44B43A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34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9CA8-4B1F-4F2C-B70E-2639DA4C8729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82D3F94-C82A-46B0-A324-48F44B43A5B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0561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9CA8-4B1F-4F2C-B70E-2639DA4C8729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2D3F94-C82A-46B0-A324-48F44B43A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561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9CA8-4B1F-4F2C-B70E-2639DA4C8729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2D3F94-C82A-46B0-A324-48F44B43A5B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1861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9CA8-4B1F-4F2C-B70E-2639DA4C8729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2D3F94-C82A-46B0-A324-48F44B43A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470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9CA8-4B1F-4F2C-B70E-2639DA4C8729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3F94-C82A-46B0-A324-48F44B43A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576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9CA8-4B1F-4F2C-B70E-2639DA4C8729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3F94-C82A-46B0-A324-48F44B43A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55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9CA8-4B1F-4F2C-B70E-2639DA4C8729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3F94-C82A-46B0-A324-48F44B43A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82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9CA8-4B1F-4F2C-B70E-2639DA4C8729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82D3F94-C82A-46B0-A324-48F44B43A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28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9CA8-4B1F-4F2C-B70E-2639DA4C8729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82D3F94-C82A-46B0-A324-48F44B43A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73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9CA8-4B1F-4F2C-B70E-2639DA4C8729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82D3F94-C82A-46B0-A324-48F44B43A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29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9CA8-4B1F-4F2C-B70E-2639DA4C8729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3F94-C82A-46B0-A324-48F44B43A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36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9CA8-4B1F-4F2C-B70E-2639DA4C8729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3F94-C82A-46B0-A324-48F44B43A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70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9CA8-4B1F-4F2C-B70E-2639DA4C8729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3F94-C82A-46B0-A324-48F44B43A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3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9CA8-4B1F-4F2C-B70E-2639DA4C8729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2D3F94-C82A-46B0-A324-48F44B43A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64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F9CA8-4B1F-4F2C-B70E-2639DA4C8729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82D3F94-C82A-46B0-A324-48F44B43A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7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agarkarar/onlinepokerdatase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7B5A23F-7276-435D-91DA-09104D777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354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3ECD7F-BF61-4CB1-AA15-464BB771E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F1B29-3A08-4DB7-9F92-4C09B3BCF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4A5AAD1-9616-4E1C-B3AC-E5497A6A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7F032-C2D0-B436-5775-FC72A4C2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EFFFF"/>
                </a:solidFill>
              </a:rPr>
              <a:t>	Analysis of Online Poker Network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489DC5B3-B4E2-632B-9F69-CF5CE9E4F341}"/>
              </a:ext>
            </a:extLst>
          </p:cNvPr>
          <p:cNvSpPr txBox="1"/>
          <p:nvPr/>
        </p:nvSpPr>
        <p:spPr>
          <a:xfrm>
            <a:off x="541866" y="2032000"/>
            <a:ext cx="7145867" cy="3879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dirty="0">
                <a:solidFill>
                  <a:srgbClr val="FEFFFF"/>
                </a:solidFill>
              </a:rPr>
              <a:t>Ranjan Kumar Singha (2023EET2192)</a:t>
            </a:r>
          </a:p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dirty="0">
                <a:solidFill>
                  <a:srgbClr val="FEFFFF"/>
                </a:solidFill>
              </a:rPr>
              <a:t>Sagar Karar (2023EET2755)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rgbClr val="FEFFFF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dirty="0">
                <a:solidFill>
                  <a:srgbClr val="FEFFFF"/>
                </a:solidFill>
              </a:rPr>
              <a:t>Supervisor:  Dr. Sougata Mukherjea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rgbClr val="FEFFFF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dirty="0">
                <a:solidFill>
                  <a:srgbClr val="FEFFFF"/>
                </a:solidFill>
              </a:rPr>
              <a:t>Computer Technology</a:t>
            </a:r>
          </a:p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dirty="0">
                <a:solidFill>
                  <a:srgbClr val="FEFFFF"/>
                </a:solidFill>
              </a:rPr>
              <a:t>Electrical Engineering Department</a:t>
            </a:r>
          </a:p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dirty="0">
                <a:solidFill>
                  <a:srgbClr val="FEFFFF"/>
                </a:solidFill>
              </a:rPr>
              <a:t>IIT Delhi</a:t>
            </a:r>
          </a:p>
        </p:txBody>
      </p:sp>
      <p:pic>
        <p:nvPicPr>
          <p:cNvPr id="5" name="Content Placeholder 4" descr="A red and black logo&#10;&#10;Description automatically generated">
            <a:extLst>
              <a:ext uri="{FF2B5EF4-FFF2-40B4-BE49-F238E27FC236}">
                <a16:creationId xmlns:a16="http://schemas.microsoft.com/office/drawing/2014/main" id="{A954D1F3-C8EE-57C6-22E7-D62FCB5F5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057" y="2462282"/>
            <a:ext cx="3001931" cy="300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07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92778-BB3D-2CB5-A68B-83A7DC24B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337625"/>
            <a:ext cx="8915400" cy="5573597"/>
          </a:xfrm>
        </p:spPr>
        <p:txBody>
          <a:bodyPr/>
          <a:lstStyle/>
          <a:p>
            <a:r>
              <a:rPr lang="en-IN" dirty="0"/>
              <a:t>Step 4 : To calculate  The average degree of a player/node which corresponds to whether a player is a regular player in the graph or an irregular player. The degree distribution graph is shown below: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06E3B-1394-4111-8E35-40FC7438B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443" y="1628523"/>
            <a:ext cx="4935661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21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46FCF-B1C1-B07E-4581-8F319BA51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382" y="665018"/>
            <a:ext cx="9731230" cy="5246203"/>
          </a:xfrm>
        </p:spPr>
        <p:txBody>
          <a:bodyPr/>
          <a:lstStyle/>
          <a:p>
            <a:r>
              <a:rPr lang="en-IN" dirty="0"/>
              <a:t>The degree distribution of the network based on the log-log scale which follows power law. The graph is shown below: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C21A3-8A65-4544-84E4-BD570DCF3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757" y="2090550"/>
            <a:ext cx="5936566" cy="303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44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82A8C-B582-0F32-DDDA-17C586192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5409" y="492369"/>
            <a:ext cx="9549203" cy="5418853"/>
          </a:xfrm>
        </p:spPr>
        <p:txBody>
          <a:bodyPr/>
          <a:lstStyle/>
          <a:p>
            <a:r>
              <a:rPr lang="en-IN" dirty="0"/>
              <a:t>The Clusters of players termed as high degree and low degree cluster of the players determine the regularity of the graph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78BEC4-0A02-802F-8BCF-BCAAC2A23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94" y="1533378"/>
            <a:ext cx="8688012" cy="431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06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633AE2FE-94AD-47C3-0DA9-60BE6F381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291" y="452613"/>
            <a:ext cx="6761017" cy="5952774"/>
          </a:xfrm>
        </p:spPr>
      </p:pic>
    </p:spTree>
    <p:extLst>
      <p:ext uri="{BB962C8B-B14F-4D97-AF65-F5344CB8AC3E}">
        <p14:creationId xmlns:p14="http://schemas.microsoft.com/office/powerpoint/2010/main" val="2505110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6B824-2CE3-F934-62B4-0EF16543D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382" y="318655"/>
            <a:ext cx="9606539" cy="6082145"/>
          </a:xfrm>
        </p:spPr>
        <p:txBody>
          <a:bodyPr/>
          <a:lstStyle/>
          <a:p>
            <a:r>
              <a:rPr lang="en-IN" dirty="0"/>
              <a:t>Step 5: To calculate the page rank of the nodes which determine the pro-ness of a player </a:t>
            </a:r>
            <a:r>
              <a:rPr lang="en-IN" dirty="0" err="1"/>
              <a:t>i.e</a:t>
            </a:r>
            <a:r>
              <a:rPr lang="en-IN" dirty="0"/>
              <a:t> a player with higher page rank value have high percentage of match wins . Indirectly we can say higher the page rank better the player is and is tough to win against. The page rank based cluster is shown below:</a:t>
            </a:r>
          </a:p>
          <a:p>
            <a:endParaRPr lang="en-IN" dirty="0"/>
          </a:p>
        </p:txBody>
      </p:sp>
      <p:pic>
        <p:nvPicPr>
          <p:cNvPr id="7" name="Picture 6" descr="A close-up of a computer generated image">
            <a:extLst>
              <a:ext uri="{FF2B5EF4-FFF2-40B4-BE49-F238E27FC236}">
                <a16:creationId xmlns:a16="http://schemas.microsoft.com/office/drawing/2014/main" id="{42EA8EA1-6883-BE1D-67B1-CB6EE1AD1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037" y="1539456"/>
            <a:ext cx="8323263" cy="423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8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E42CC-EC56-FA99-D346-D786A370F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67286"/>
            <a:ext cx="8915400" cy="5643936"/>
          </a:xfrm>
        </p:spPr>
        <p:txBody>
          <a:bodyPr/>
          <a:lstStyle/>
          <a:p>
            <a:r>
              <a:rPr lang="en-IN" dirty="0"/>
              <a:t>Step 6: Determine the high quality players in the graph by taking intersection of the high degree cluster, high page rank cluster and  positive outflow cluster . This cluster shown below denotes the Hub of the network.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E8C0DC-3984-6F19-1204-D8DEE8BFA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601" y="1466576"/>
            <a:ext cx="5580007" cy="423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58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FDC6B-D3C6-00A2-0C76-A01477665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071" y="407963"/>
            <a:ext cx="9619541" cy="5503259"/>
          </a:xfrm>
        </p:spPr>
        <p:txBody>
          <a:bodyPr/>
          <a:lstStyle/>
          <a:p>
            <a:r>
              <a:rPr lang="en-IN" dirty="0"/>
              <a:t>Step 7 : calculate the authority score of each node . The authority score of  a node denotes the number of players a  player has beaten from the hub of high quality players.</a:t>
            </a:r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091C00-5DF9-04AA-1959-78BB7CBCD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728" y="1904787"/>
            <a:ext cx="2982351" cy="338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70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BEF05-C42A-E906-5866-B3E39F5DE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003" y="590843"/>
            <a:ext cx="9492932" cy="5941479"/>
          </a:xfrm>
        </p:spPr>
        <p:txBody>
          <a:bodyPr/>
          <a:lstStyle/>
          <a:p>
            <a:r>
              <a:rPr lang="en-IN" dirty="0"/>
              <a:t>Step 8 :  Analyse a particular node/player in the graph to determine which whom the player has not played against in the graph. In the figure shown below the player node analysed in node -6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CE738-E7DC-0B6D-7F3A-01D4B8075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993" y="2385867"/>
            <a:ext cx="2913877" cy="269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18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0244-94BE-5F12-327B-A68D05C12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425" y="295422"/>
            <a:ext cx="9338187" cy="5615800"/>
          </a:xfrm>
        </p:spPr>
        <p:txBody>
          <a:bodyPr/>
          <a:lstStyle/>
          <a:p>
            <a:r>
              <a:rPr lang="en-IN" dirty="0"/>
              <a:t>Step 9: calculate the likelihood  of a player to win against a player whom he has  not played with beforehand. </a:t>
            </a:r>
          </a:p>
          <a:p>
            <a:r>
              <a:rPr lang="en-IN" dirty="0"/>
              <a:t>The Likelihood of a player to win depend on the 4 parameters discussed previously :</a:t>
            </a:r>
          </a:p>
          <a:p>
            <a:r>
              <a:rPr lang="en-IN" dirty="0"/>
              <a:t> --- PageRank of a node</a:t>
            </a:r>
          </a:p>
          <a:p>
            <a:r>
              <a:rPr lang="en-IN" dirty="0"/>
              <a:t> --- NetFlow of a node</a:t>
            </a:r>
          </a:p>
          <a:p>
            <a:r>
              <a:rPr lang="en-IN" dirty="0"/>
              <a:t> --- Degree of a node</a:t>
            </a:r>
          </a:p>
          <a:p>
            <a:r>
              <a:rPr lang="en-IN" dirty="0"/>
              <a:t> --- Authority score of a node.</a:t>
            </a:r>
          </a:p>
          <a:p>
            <a:endParaRPr lang="en-IN" dirty="0"/>
          </a:p>
          <a:p>
            <a:r>
              <a:rPr lang="en-IN" dirty="0"/>
              <a:t>The results have been shown in the next page.</a:t>
            </a:r>
          </a:p>
        </p:txBody>
      </p:sp>
    </p:spTree>
    <p:extLst>
      <p:ext uri="{BB962C8B-B14F-4D97-AF65-F5344CB8AC3E}">
        <p14:creationId xmlns:p14="http://schemas.microsoft.com/office/powerpoint/2010/main" val="1132358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A372-1469-0382-BF89-429CF96A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33DAB89-DDE9-F638-568F-3B8262434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1"/>
            <a:ext cx="4258041" cy="1618758"/>
          </a:xfr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8833C73-3587-DF11-2EF7-73796D6D6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4420039"/>
            <a:ext cx="6363654" cy="158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E6FF-FF25-2D9C-7AE5-9D3D6B70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DA24C-9A11-59C4-117E-56D6CA935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&amp; Motivation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Approach &amp; Methodology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 &amp; Future Work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0795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5006-C193-05A1-62C1-CBA911F6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8069D-7989-9AA4-0973-6F869FCC1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Transactional Interactions:</a:t>
            </a:r>
            <a:r>
              <a:rPr lang="en-US" b="0" i="0" dirty="0">
                <a:effectLst/>
                <a:latin typeface="Söhne"/>
              </a:rPr>
              <a:t> Understanding the flow of funds between players sheds light on the network's financial dynamics and player behavior.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Network Structure:</a:t>
            </a:r>
            <a:r>
              <a:rPr lang="en-US" b="0" i="0" dirty="0">
                <a:effectLst/>
                <a:latin typeface="Söhne"/>
              </a:rPr>
              <a:t> Identification of influential players, hubs, and patterns within the network contributes to comprehending its topology and potential vulnerabilities.</a:t>
            </a:r>
          </a:p>
          <a:p>
            <a:pPr marL="0" indent="0" algn="l">
              <a:buNone/>
            </a:pPr>
            <a:endParaRPr lang="en-US" dirty="0"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effectLst/>
                <a:latin typeface="Söhne"/>
              </a:rPr>
              <a:t>Future Scope : Implement machine learning algorithms for predictive analysis, anomaly detection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015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E26D-9248-6C37-5328-105EE4AF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E5C0C-AB6F-1751-ABE3-3345F8FA5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CS 322: Social and Information Network Analysis Professor Jure </a:t>
            </a:r>
            <a:r>
              <a:rPr lang="en-US" dirty="0" err="1"/>
              <a:t>Leskovec</a:t>
            </a:r>
            <a:r>
              <a:rPr lang="en-US" dirty="0"/>
              <a:t>, Autumn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Analysis of Online Poker Network : Graham </a:t>
            </a:r>
            <a:r>
              <a:rPr lang="en-US" dirty="0" err="1"/>
              <a:t>Yennie</a:t>
            </a:r>
            <a:r>
              <a:rPr lang="en-US" dirty="0"/>
              <a:t>, Michael </a:t>
            </a:r>
            <a:r>
              <a:rPr lang="en-US" dirty="0" err="1"/>
              <a:t>Jermann</a:t>
            </a:r>
            <a:r>
              <a:rPr lang="en-US" dirty="0"/>
              <a:t>, Kartik </a:t>
            </a:r>
            <a:r>
              <a:rPr lang="en-US" dirty="0" err="1"/>
              <a:t>Trasi</a:t>
            </a:r>
            <a:r>
              <a:rPr lang="en-US" dirty="0"/>
              <a:t>, Stanford University, December 11, 2016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dirty="0">
                <a:effectLst/>
                <a:latin typeface="Century Gothic" panose="020B0502020202020204" pitchFamily="34" charset="0"/>
              </a:rPr>
              <a:t>J. </a:t>
            </a:r>
            <a:r>
              <a:rPr lang="en-US" b="0" dirty="0" err="1">
                <a:effectLst/>
                <a:latin typeface="Century Gothic" panose="020B0502020202020204" pitchFamily="34" charset="0"/>
              </a:rPr>
              <a:t>Saramaki</a:t>
            </a:r>
            <a:r>
              <a:rPr lang="en-US" b="0" dirty="0">
                <a:effectLst/>
                <a:latin typeface="Century Gothic" panose="020B0502020202020204" pitchFamily="34" charset="0"/>
              </a:rPr>
              <a:t>, M. </a:t>
            </a:r>
            <a:r>
              <a:rPr lang="en-US" b="0" dirty="0" err="1">
                <a:effectLst/>
                <a:latin typeface="Century Gothic" panose="020B0502020202020204" pitchFamily="34" charset="0"/>
              </a:rPr>
              <a:t>Kivela</a:t>
            </a:r>
            <a:r>
              <a:rPr lang="en-US" b="0" dirty="0">
                <a:effectLst/>
                <a:latin typeface="Century Gothic" panose="020B0502020202020204" pitchFamily="34" charset="0"/>
              </a:rPr>
              <a:t>, J.-P. </a:t>
            </a:r>
            <a:r>
              <a:rPr lang="en-US" b="0" dirty="0" err="1">
                <a:effectLst/>
                <a:latin typeface="Century Gothic" panose="020B0502020202020204" pitchFamily="34" charset="0"/>
              </a:rPr>
              <a:t>Onnela</a:t>
            </a:r>
            <a:r>
              <a:rPr lang="en-US" b="0" dirty="0">
                <a:effectLst/>
                <a:latin typeface="Century Gothic" panose="020B0502020202020204" pitchFamily="34" charset="0"/>
              </a:rPr>
              <a:t>, K. </a:t>
            </a:r>
            <a:r>
              <a:rPr lang="en-US" b="0" dirty="0" err="1">
                <a:effectLst/>
                <a:latin typeface="Century Gothic" panose="020B0502020202020204" pitchFamily="34" charset="0"/>
              </a:rPr>
              <a:t>Kaski</a:t>
            </a:r>
            <a:r>
              <a:rPr lang="en-US" b="0" dirty="0">
                <a:effectLst/>
                <a:latin typeface="Century Gothic" panose="020B0502020202020204" pitchFamily="34" charset="0"/>
              </a:rPr>
              <a:t>, and J. </a:t>
            </a:r>
            <a:r>
              <a:rPr lang="en-US" b="0" dirty="0" err="1">
                <a:effectLst/>
                <a:latin typeface="Century Gothic" panose="020B0502020202020204" pitchFamily="34" charset="0"/>
              </a:rPr>
              <a:t>Kertesz</a:t>
            </a:r>
            <a:r>
              <a:rPr lang="en-US" b="0" dirty="0">
                <a:effectLst/>
                <a:latin typeface="Century Gothic" panose="020B0502020202020204" pitchFamily="34" charset="0"/>
              </a:rPr>
              <a:t>. Generalizations of the clustering coefficient to weighted complex networks. Physical Review, 2007.</a:t>
            </a:r>
            <a:endParaRPr lang="en-US" b="0" dirty="0">
              <a:effectLst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dirty="0">
                <a:effectLst/>
                <a:latin typeface="Century Gothic" panose="020B0502020202020204" pitchFamily="34" charset="0"/>
              </a:rPr>
              <a:t>Zhang and S. Horvath. A general framework for weighted gene co-expression network analysis.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8511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ABC1-CD73-444D-11CE-86EC6AD4A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43" y="2429436"/>
            <a:ext cx="2903913" cy="1400530"/>
          </a:xfrm>
        </p:spPr>
        <p:txBody>
          <a:bodyPr/>
          <a:lstStyle/>
          <a:p>
            <a:r>
              <a:rPr lang="en-IN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82324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24C6-A86B-D792-C23B-FB1C8CE8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Motivation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07A21-9A31-DF2A-0583-A1082E17E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2093976"/>
            <a:ext cx="8535323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Online</a:t>
            </a:r>
            <a:r>
              <a:rPr lang="en-US" spc="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poker is a lucrative</a:t>
            </a:r>
            <a:r>
              <a:rPr lang="en-US" spc="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business for hosting</a:t>
            </a:r>
            <a:r>
              <a:rPr lang="en-US" spc="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sites and a</a:t>
            </a:r>
            <a:r>
              <a:rPr lang="en-US" spc="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passion for many enthusiasts.</a:t>
            </a:r>
            <a:r>
              <a:rPr lang="en-US" spc="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We</a:t>
            </a:r>
            <a:r>
              <a:rPr lang="en-US" spc="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are interested</a:t>
            </a:r>
            <a:r>
              <a:rPr lang="en-US" spc="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in understanding</a:t>
            </a:r>
            <a:r>
              <a:rPr lang="en-US" spc="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the dynamics of how the elite</a:t>
            </a:r>
            <a:r>
              <a:rPr lang="en-US" spc="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players (i.e.</a:t>
            </a:r>
            <a:r>
              <a:rPr lang="en-US" spc="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the professionals) interact</a:t>
            </a:r>
            <a:r>
              <a:rPr lang="en-US" spc="22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with others in the network,</a:t>
            </a:r>
            <a:r>
              <a:rPr lang="en-US" spc="23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including</a:t>
            </a:r>
            <a:r>
              <a:rPr lang="en-US" spc="22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how they select</a:t>
            </a:r>
            <a:r>
              <a:rPr lang="en-US" spc="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which</a:t>
            </a:r>
            <a:r>
              <a:rPr lang="en-US" spc="1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opponents</a:t>
            </a:r>
            <a:r>
              <a:rPr lang="en-US" spc="-5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pc="-2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play</a:t>
            </a:r>
            <a:r>
              <a:rPr lang="en-US" spc="-1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with</a:t>
            </a:r>
            <a:r>
              <a:rPr lang="en-US" spc="1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pc="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where</a:t>
            </a:r>
            <a:r>
              <a:rPr lang="en-US" spc="3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their winnings</a:t>
            </a:r>
            <a:r>
              <a:rPr lang="en-US" spc="3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come</a:t>
            </a:r>
            <a:r>
              <a:rPr lang="en-US" spc="1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from Also a major focus is been on the result of th</a:t>
            </a:r>
            <a:r>
              <a:rPr lang="en-US" dirty="0">
                <a:ea typeface="Cambria" panose="02040503050406030204" pitchFamily="18" charset="0"/>
                <a:cs typeface="Cambria" panose="02040503050406030204" pitchFamily="18" charset="0"/>
              </a:rPr>
              <a:t>e gameplay between two players who have never played against each other and predict the outcome.</a:t>
            </a:r>
            <a:endParaRPr lang="en-IN" dirty="0"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7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6194-420A-C9EB-7886-CB777DAC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2163-299D-5D62-BF0C-C887BF703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To determine</a:t>
            </a:r>
            <a:r>
              <a:rPr lang="en-US" spc="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if any concrete</a:t>
            </a:r>
            <a:r>
              <a:rPr lang="en-US" spc="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differences</a:t>
            </a:r>
            <a:r>
              <a:rPr lang="en-US" spc="28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exist between</a:t>
            </a:r>
            <a:r>
              <a:rPr lang="en-US" spc="29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how poker</a:t>
            </a:r>
            <a:r>
              <a:rPr lang="en-US" spc="28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players of</a:t>
            </a:r>
            <a:r>
              <a:rPr lang="en-US" spc="29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different skill levels</a:t>
            </a:r>
            <a:r>
              <a:rPr lang="en-US" spc="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pc="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styles connect to the graph.</a:t>
            </a:r>
            <a:r>
              <a:rPr lang="en-US" spc="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Also, determine</a:t>
            </a:r>
            <a:r>
              <a:rPr lang="en-US" spc="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key summary statistics</a:t>
            </a:r>
            <a:r>
              <a:rPr lang="en-US" spc="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that predict</a:t>
            </a:r>
            <a:r>
              <a:rPr lang="en-US" spc="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how</a:t>
            </a:r>
            <a:r>
              <a:rPr lang="en-US" spc="28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money</a:t>
            </a:r>
            <a:r>
              <a:rPr lang="en-US" spc="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will</a:t>
            </a:r>
            <a:r>
              <a:rPr lang="en-US" spc="5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flow</a:t>
            </a:r>
            <a:r>
              <a:rPr lang="en-US" spc="4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on</a:t>
            </a:r>
            <a:r>
              <a:rPr lang="en-US" spc="7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pc="10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network</a:t>
            </a:r>
            <a:r>
              <a:rPr lang="en-US" spc="6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pc="14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players</a:t>
            </a:r>
            <a:r>
              <a:rPr lang="en-US" spc="1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pc="12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which</a:t>
            </a:r>
            <a:r>
              <a:rPr lang="en-US" spc="11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types</a:t>
            </a:r>
            <a:r>
              <a:rPr lang="en-US" spc="5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pc="13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players</a:t>
            </a:r>
            <a:r>
              <a:rPr lang="en-US" spc="8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they</a:t>
            </a:r>
            <a:r>
              <a:rPr lang="en-US" spc="1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fare</a:t>
            </a:r>
            <a:r>
              <a:rPr lang="en-US" spc="11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better</a:t>
            </a:r>
            <a:r>
              <a:rPr lang="en-US" spc="1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or</a:t>
            </a:r>
            <a:r>
              <a:rPr lang="en-US" spc="9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worse</a:t>
            </a:r>
            <a:r>
              <a:rPr lang="en-US" spc="10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against.</a:t>
            </a:r>
            <a:endParaRPr lang="en-IN" dirty="0"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35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B18F-F70A-CB5F-D7E6-3651C513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Related Work</a:t>
            </a:r>
          </a:p>
        </p:txBody>
      </p:sp>
      <p:pic>
        <p:nvPicPr>
          <p:cNvPr id="7" name="Content Placeholder 6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DB0753E8-A680-3EC8-A69D-E2C5BF45A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8586653" cy="1690498"/>
          </a:xfrm>
        </p:spPr>
      </p:pic>
    </p:spTree>
    <p:extLst>
      <p:ext uri="{BB962C8B-B14F-4D97-AF65-F5344CB8AC3E}">
        <p14:creationId xmlns:p14="http://schemas.microsoft.com/office/powerpoint/2010/main" val="267376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8C53C-B159-67A3-F4BF-9A8C24057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ADEC1-14D2-DF28-B18D-F116F7CB3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Dataset Overview: </a:t>
            </a:r>
          </a:p>
          <a:p>
            <a:pPr marL="0" indent="0">
              <a:buNone/>
            </a:pPr>
            <a:r>
              <a:rPr lang="en-US" dirty="0"/>
              <a:t> 	Kaggle dataset of online poker network</a:t>
            </a:r>
          </a:p>
          <a:p>
            <a:pPr marL="0" indent="0">
              <a:buNone/>
            </a:pPr>
            <a:r>
              <a:rPr lang="en-US" dirty="0"/>
              <a:t>	Link - </a:t>
            </a:r>
            <a:r>
              <a:rPr lang="en-US" dirty="0">
                <a:hlinkClick r:id="rId2"/>
              </a:rPr>
              <a:t>https://www.kaggle.com/datasets/sagarkarar/onlinepokerdataset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05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8F73-7EA0-3B03-069E-2D41A4E7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and 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5DF9E-E5A9-1ADB-97AE-EE43064E4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8"/>
            <a:ext cx="8915400" cy="4693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			</a:t>
            </a:r>
          </a:p>
          <a:p>
            <a:pPr marL="0" indent="0">
              <a:buNone/>
            </a:pPr>
            <a:r>
              <a:rPr lang="en-US" dirty="0"/>
              <a:t>We will create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an</a:t>
            </a:r>
            <a:r>
              <a:rPr lang="en-US" spc="-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edge</a:t>
            </a:r>
            <a:r>
              <a:rPr lang="en-US" spc="5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creation</a:t>
            </a:r>
            <a:r>
              <a:rPr lang="en-US" spc="6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model</a:t>
            </a:r>
            <a:r>
              <a:rPr lang="en-US" spc="5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for</a:t>
            </a:r>
            <a:r>
              <a:rPr lang="en-US" spc="4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an</a:t>
            </a:r>
            <a:r>
              <a:rPr lang="en-US" spc="2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online</a:t>
            </a:r>
            <a:r>
              <a:rPr lang="en-US" spc="9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poker</a:t>
            </a:r>
            <a:r>
              <a:rPr lang="en-US" spc="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network</a:t>
            </a:r>
            <a:r>
              <a:rPr lang="en-US" spc="8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in</a:t>
            </a:r>
            <a:r>
              <a:rPr lang="en-US" spc="1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which</a:t>
            </a:r>
            <a:r>
              <a:rPr lang="en-US" spc="6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nodes</a:t>
            </a:r>
            <a:r>
              <a:rPr lang="en-US" spc="4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seek</a:t>
            </a:r>
            <a:r>
              <a:rPr lang="en-US" spc="7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inward</a:t>
            </a:r>
            <a:r>
              <a:rPr lang="en-US" spc="6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edges</a:t>
            </a:r>
            <a:r>
              <a:rPr lang="en-US" spc="6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(i.e.</a:t>
            </a:r>
            <a:r>
              <a:rPr lang="en-US" spc="3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"profit")</a:t>
            </a:r>
            <a:r>
              <a:rPr lang="en-US" spc="11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pc="6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attempt</a:t>
            </a:r>
            <a:r>
              <a:rPr lang="en-US" spc="5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pc="2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avoid</a:t>
            </a:r>
            <a:r>
              <a:rPr lang="en-US" spc="6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outward</a:t>
            </a:r>
            <a:r>
              <a:rPr lang="en-US" spc="8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edges</a:t>
            </a:r>
            <a:r>
              <a:rPr lang="en-US" spc="4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(i.e.</a:t>
            </a:r>
            <a:r>
              <a:rPr lang="en-US" spc="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"losses”).</a:t>
            </a:r>
            <a:r>
              <a:rPr lang="en-US" spc="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It includes a summary</a:t>
            </a:r>
            <a:r>
              <a:rPr lang="en-US" spc="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of standard</a:t>
            </a:r>
            <a:r>
              <a:rPr lang="en-US" spc="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network</a:t>
            </a:r>
            <a:r>
              <a:rPr lang="en-US" spc="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statistics</a:t>
            </a:r>
            <a:r>
              <a:rPr lang="en-US" spc="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(degree</a:t>
            </a:r>
            <a:r>
              <a:rPr lang="en-US" spc="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distribution,</a:t>
            </a:r>
            <a:r>
              <a:rPr lang="en-US" spc="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clustering</a:t>
            </a:r>
            <a:r>
              <a:rPr lang="en-US" spc="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coefficient, PageRank) along with a probabilistic model for network evolution based on</a:t>
            </a:r>
            <a:r>
              <a:rPr lang="en-US" spc="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preferential</a:t>
            </a:r>
            <a:r>
              <a:rPr lang="en-US" spc="95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attachment.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Steps for creation of the model: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Step 1: Extract  the dataset of poker network and connect the nodes with weighted edges given in the data set . The inward direction of the edge represents profit for  a node and outward edge represents  loss for a node.</a:t>
            </a:r>
          </a:p>
          <a:p>
            <a:pPr marL="0" indent="0">
              <a:buNone/>
            </a:pP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Step2: The player interaction network can be build based on the above criteria and the player interaction graph can be formed which is shown below :</a:t>
            </a:r>
            <a:endParaRPr lang="en-IN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66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8DA37-7E70-9D6B-A973-EF14788D7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8729" y="618565"/>
            <a:ext cx="8745072" cy="5558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F0D998-175D-7BDD-966E-DCDF148EB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965200"/>
            <a:ext cx="6972300" cy="572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3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2B3C0-0CDB-FD38-A89A-E584B3578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5031" y="387928"/>
            <a:ext cx="9685914" cy="5592567"/>
          </a:xfrm>
        </p:spPr>
        <p:txBody>
          <a:bodyPr/>
          <a:lstStyle/>
          <a:p>
            <a:r>
              <a:rPr lang="en-IN" dirty="0"/>
              <a:t>Step 3: Calculating the net flow of each player  and form clusters based on the </a:t>
            </a:r>
          </a:p>
          <a:p>
            <a:pPr marL="0" indent="0">
              <a:buNone/>
            </a:pPr>
            <a:r>
              <a:rPr lang="en-IN" dirty="0"/>
              <a:t>	positive and negative outflows . The clusters have been represented below: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7A389-5E65-CCED-11AB-F9DC25624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031" y="1350497"/>
            <a:ext cx="9519112" cy="447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856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  <wetp:taskpane dockstate="right" visibility="0" width="350" row="3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7731796-2232-4F11-A140-6727B0F6BA16}">
  <we:reference id="a3b40b4f-8edf-490e-9df1-7e66f93912bf" version="1.1.0.0" store="EXCatalog" storeType="EXCatalog"/>
  <we:alternateReferences/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0B667FA3-6F7F-41C0-BD2C-FF23A3893A5A}">
  <we:reference id="6a7bd4f3-0563-43af-8c08-79110eebdff6" version="1.1.4.0" store="EXCatalog" storeType="EXCatalog"/>
  <we:alternateReferences>
    <we:reference id="WA104381155" version="1.1.4.0" store="en-IN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0253C4D4C0C24A8E93E4A183CC85E4" ma:contentTypeVersion="3" ma:contentTypeDescription="Create a new document." ma:contentTypeScope="" ma:versionID="a2df74d0fb602815da45321e8d21ecad">
  <xsd:schema xmlns:xsd="http://www.w3.org/2001/XMLSchema" xmlns:xs="http://www.w3.org/2001/XMLSchema" xmlns:p="http://schemas.microsoft.com/office/2006/metadata/properties" xmlns:ns3="4f22ac30-dc16-441c-bb1c-5fe13dc414c5" targetNamespace="http://schemas.microsoft.com/office/2006/metadata/properties" ma:root="true" ma:fieldsID="5480567cfb53d95b83083b5f6331fdc8" ns3:_="">
    <xsd:import namespace="4f22ac30-dc16-441c-bb1c-5fe13dc414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22ac30-dc16-441c-bb1c-5fe13dc414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AAC56A-BEF2-4FDE-A91D-F3D4B617CBA3}">
  <ds:schemaRefs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4f22ac30-dc16-441c-bb1c-5fe13dc414c5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15E9AC1-F4AA-4AE4-8BF2-D619B8662C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FDA590-86AB-4B35-9CB0-1DEEC1DD63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22ac30-dc16-441c-bb1c-5fe13dc414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1786</TotalTime>
  <Words>891</Words>
  <Application>Microsoft Office PowerPoint</Application>
  <PresentationFormat>Widescreen</PresentationFormat>
  <Paragraphs>66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Cambria</vt:lpstr>
      <vt:lpstr>Century Gothic</vt:lpstr>
      <vt:lpstr>Söhne</vt:lpstr>
      <vt:lpstr>Wingdings</vt:lpstr>
      <vt:lpstr>Wingdings 3</vt:lpstr>
      <vt:lpstr>Wisp</vt:lpstr>
      <vt:lpstr> Analysis of Online Poker Network</vt:lpstr>
      <vt:lpstr>Contents</vt:lpstr>
      <vt:lpstr>Introduction &amp; Motivation</vt:lpstr>
      <vt:lpstr>Problem Statement</vt:lpstr>
      <vt:lpstr>Related Work</vt:lpstr>
      <vt:lpstr>Dataset</vt:lpstr>
      <vt:lpstr>Approach and 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Conclusions and Future Work</vt:lpstr>
      <vt:lpstr>Reference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online poker network  </dc:title>
  <dc:creator>Ranjan Kumar Singha</dc:creator>
  <cp:lastModifiedBy>Ranjan Singha</cp:lastModifiedBy>
  <cp:revision>31</cp:revision>
  <dcterms:created xsi:type="dcterms:W3CDTF">2023-09-16T11:45:49Z</dcterms:created>
  <dcterms:modified xsi:type="dcterms:W3CDTF">2023-11-28T10:55:55Z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0x0101000A0253C4D4C0C24A8E93E4A183CC85E4</vt:lpwstr>
  </property>
</Properties>
</file>