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6" r:id="rId7"/>
    <p:sldId id="275" r:id="rId8"/>
    <p:sldId id="270" r:id="rId9"/>
    <p:sldId id="263" r:id="rId10"/>
    <p:sldId id="272" r:id="rId11"/>
    <p:sldId id="273" r:id="rId12"/>
    <p:sldId id="274" r:id="rId13"/>
    <p:sldId id="264" r:id="rId14"/>
    <p:sldId id="265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/>
    <p:restoredTop sz="94655"/>
  </p:normalViewPr>
  <p:slideViewPr>
    <p:cSldViewPr snapToGrid="0" snapToObjects="1">
      <p:cViewPr>
        <p:scale>
          <a:sx n="114" d="100"/>
          <a:sy n="114" d="100"/>
        </p:scale>
        <p:origin x="1048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7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0CD4-1BDA-E748-84FC-D61BDCDAB22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3E4B-FBF6-F946-92C1-9E1A5F2D0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image" Target="../media/image21.emf"/><Relationship Id="rId13" Type="http://schemas.openxmlformats.org/officeDocument/2006/relationships/image" Target="../media/image22.emf"/><Relationship Id="rId1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jpe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274934" y="2134488"/>
            <a:ext cx="733566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 sz="2000" b="1" dirty="0"/>
          </a:p>
          <a:p>
            <a:pPr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Times New Roman" pitchFamily="18" charset="0"/>
              </a:rPr>
              <a:t>Optimization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Times New Roman" pitchFamily="18" charset="0"/>
              </a:rPr>
              <a:t>Model for 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Times New Roman" pitchFamily="18" charset="0"/>
              </a:rPr>
              <a:t>Operating Battery Systems in Multi-Level Electricity Markets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Times New Roman" pitchFamily="18" charset="0"/>
            </a:endParaRPr>
          </a:p>
          <a:p>
            <a:pPr>
              <a:defRPr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4933" y="4925651"/>
            <a:ext cx="4948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alibri" charset="0"/>
              </a:rPr>
              <a:t>Ranjeet Kumar</a:t>
            </a:r>
          </a:p>
          <a:p>
            <a:pPr>
              <a:defRPr/>
            </a:pPr>
            <a:r>
              <a:rPr lang="en-US" sz="1600" b="1" dirty="0">
                <a:solidFill>
                  <a:srgbClr val="595959"/>
                </a:solidFill>
                <a:ea typeface="ＭＳ Ｐゴシック" charset="-128"/>
                <a:cs typeface="Times New Roman" pitchFamily="18" charset="0"/>
              </a:rPr>
              <a:t>Department of Chemical and Biological Engineering</a:t>
            </a:r>
          </a:p>
          <a:p>
            <a:pPr>
              <a:defRPr/>
            </a:pPr>
            <a:r>
              <a:rPr lang="en-US" sz="1600" b="1" dirty="0">
                <a:solidFill>
                  <a:srgbClr val="595959"/>
                </a:solidFill>
                <a:ea typeface="ＭＳ Ｐゴシック" charset="-128"/>
                <a:cs typeface="Times New Roman" pitchFamily="18" charset="0"/>
              </a:rPr>
              <a:t>University of Wisconsin-Madison</a:t>
            </a:r>
          </a:p>
        </p:txBody>
      </p:sp>
      <p:pic>
        <p:nvPicPr>
          <p:cNvPr id="18" name="Picture 17" descr="UWlogo_fl_4c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" t="20160" r="8090" b="32980"/>
          <a:stretch/>
        </p:blipFill>
        <p:spPr>
          <a:xfrm>
            <a:off x="1198967" y="874505"/>
            <a:ext cx="2376041" cy="8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6" y="1190208"/>
            <a:ext cx="4608000" cy="27324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0" y="1216280"/>
            <a:ext cx="4608000" cy="2736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4" y="3993129"/>
            <a:ext cx="4608000" cy="2736000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03585" y="804575"/>
            <a:ext cx="8894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Energy trading profile in a day: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604441" y="1151940"/>
            <a:ext cx="16063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Day-ahead market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879690" y="1172351"/>
            <a:ext cx="19206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Quarter-hourly market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83581" y="3967057"/>
            <a:ext cx="1497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Real-time market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734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Results: Solving with Rolling Horizon of 1 Day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0" y="4052701"/>
            <a:ext cx="4608000" cy="2736000"/>
          </a:xfrm>
          <a:prstGeom prst="rect">
            <a:avLst/>
          </a:prstGeom>
        </p:spPr>
      </p:pic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742757" y="3980526"/>
            <a:ext cx="22237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State of charge of battery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5" y="1227719"/>
            <a:ext cx="4608000" cy="273600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67" y="4017531"/>
            <a:ext cx="4608000" cy="2736000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0" y="1247311"/>
            <a:ext cx="4608000" cy="2736000"/>
          </a:xfrm>
          <a:prstGeom prst="rect">
            <a:avLst/>
          </a:prstGeom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604441" y="1151940"/>
            <a:ext cx="16063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Day-ahead market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879690" y="1172351"/>
            <a:ext cx="19206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Quarter-hourly market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803239" y="3971463"/>
            <a:ext cx="22237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Power and </a:t>
            </a:r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regulation band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03585" y="804575"/>
            <a:ext cx="8894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Regulation trading profile in a day: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734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Results: Solving with Rolling Horizon of 1 Day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2" y="4098411"/>
            <a:ext cx="4608000" cy="27360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" y="1278662"/>
            <a:ext cx="4608000" cy="2736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686" y="1262897"/>
            <a:ext cx="4608000" cy="2736000"/>
          </a:xfrm>
          <a:prstGeom prst="rect">
            <a:avLst/>
          </a:prstGeom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3585" y="675681"/>
            <a:ext cx="8894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Cumulative revenues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in a year: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50848" y="1114470"/>
            <a:ext cx="26212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Revenues from energy sale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18048" y="1135775"/>
            <a:ext cx="27310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Revenues from regulation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801807" y="4052542"/>
            <a:ext cx="1497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Total revenues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734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Results: Solving with Rolling Horizon of 1 Day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54936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Comparison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06974" y="1176927"/>
            <a:ext cx="4220444" cy="56545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800" dirty="0" smtClean="0"/>
              <a:t>Problem size:</a:t>
            </a:r>
          </a:p>
          <a:p>
            <a:pPr lvl="1">
              <a:lnSpc>
                <a:spcPct val="130000"/>
              </a:lnSpc>
            </a:pPr>
            <a:r>
              <a:rPr lang="en-US" sz="1700" dirty="0"/>
              <a:t>911041 linear constraints</a:t>
            </a:r>
          </a:p>
          <a:p>
            <a:pPr lvl="1">
              <a:lnSpc>
                <a:spcPct val="130000"/>
              </a:lnSpc>
            </a:pPr>
            <a:r>
              <a:rPr lang="fr-FR" sz="1700" dirty="0"/>
              <a:t>1103761 variables</a:t>
            </a:r>
          </a:p>
          <a:p>
            <a:endParaRPr lang="fr-FR" sz="1800" dirty="0"/>
          </a:p>
          <a:p>
            <a:r>
              <a:rPr lang="fr-FR" sz="1800" dirty="0" smtClean="0"/>
              <a:t>Computation time</a:t>
            </a:r>
          </a:p>
          <a:p>
            <a:pPr lvl="1">
              <a:lnSpc>
                <a:spcPct val="130000"/>
              </a:lnSpc>
            </a:pPr>
            <a:r>
              <a:rPr lang="en-US" sz="1700" dirty="0"/>
              <a:t>~ 20 seconds</a:t>
            </a:r>
          </a:p>
          <a:p>
            <a:endParaRPr lang="en-US" sz="1100" dirty="0" smtClean="0"/>
          </a:p>
          <a:p>
            <a:endParaRPr lang="en-US" sz="1600" dirty="0"/>
          </a:p>
          <a:p>
            <a:r>
              <a:rPr lang="en-US" sz="1800" dirty="0" smtClean="0"/>
              <a:t>Total annual revenues: </a:t>
            </a:r>
            <a:r>
              <a:rPr lang="en-US" sz="1800" b="1" dirty="0" smtClean="0"/>
              <a:t>$</a:t>
            </a:r>
            <a:r>
              <a:rPr lang="is-IS" sz="1800" b="1" dirty="0" smtClean="0"/>
              <a:t>293,125</a:t>
            </a:r>
          </a:p>
          <a:p>
            <a:pPr lvl="1">
              <a:lnSpc>
                <a:spcPct val="130000"/>
              </a:lnSpc>
            </a:pPr>
            <a:r>
              <a:rPr lang="is-IS" sz="1700" dirty="0"/>
              <a:t>Revenues from energy sale: $201,281</a:t>
            </a:r>
            <a:endParaRPr lang="en-US" sz="1700" dirty="0"/>
          </a:p>
          <a:p>
            <a:pPr lvl="1">
              <a:lnSpc>
                <a:spcPct val="130000"/>
              </a:lnSpc>
            </a:pPr>
            <a:r>
              <a:rPr lang="is-IS" sz="1700" dirty="0"/>
              <a:t>Revenues from regulation: $</a:t>
            </a:r>
            <a:r>
              <a:rPr lang="en-US" sz="1700" dirty="0"/>
              <a:t>91,844</a:t>
            </a:r>
          </a:p>
          <a:p>
            <a:pPr lvl="1"/>
            <a:endParaRPr lang="en-US" sz="140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79818" y="1190782"/>
            <a:ext cx="4211782" cy="56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800" dirty="0" smtClean="0"/>
              <a:t>Problem size for each day:</a:t>
            </a:r>
          </a:p>
          <a:p>
            <a:pPr lvl="1">
              <a:lnSpc>
                <a:spcPct val="130000"/>
              </a:lnSpc>
            </a:pPr>
            <a:r>
              <a:rPr lang="en-US" sz="1700" dirty="0"/>
              <a:t>2497 linear constraints</a:t>
            </a:r>
          </a:p>
          <a:p>
            <a:pPr lvl="1">
              <a:lnSpc>
                <a:spcPct val="130000"/>
              </a:lnSpc>
            </a:pPr>
            <a:r>
              <a:rPr lang="fr-FR" sz="1700" dirty="0"/>
              <a:t>3025 variables</a:t>
            </a:r>
          </a:p>
          <a:p>
            <a:endParaRPr lang="fr-FR" sz="1800" dirty="0" smtClean="0"/>
          </a:p>
          <a:p>
            <a:r>
              <a:rPr lang="fr-FR" sz="1800" dirty="0" smtClean="0"/>
              <a:t>Computation time</a:t>
            </a:r>
          </a:p>
          <a:p>
            <a:pPr lvl="1">
              <a:lnSpc>
                <a:spcPct val="130000"/>
              </a:lnSpc>
            </a:pPr>
            <a:r>
              <a:rPr lang="en-US" sz="1700" dirty="0"/>
              <a:t>0.01-0.02 seconds for each day</a:t>
            </a:r>
          </a:p>
          <a:p>
            <a:pPr lvl="1">
              <a:lnSpc>
                <a:spcPct val="130000"/>
              </a:lnSpc>
            </a:pPr>
            <a:r>
              <a:rPr lang="en-US" sz="1700" dirty="0"/>
              <a:t>~ 5-10 seconds for whole year</a:t>
            </a:r>
          </a:p>
          <a:p>
            <a:endParaRPr lang="en-US" sz="600" dirty="0"/>
          </a:p>
          <a:p>
            <a:r>
              <a:rPr lang="en-US" sz="1800" dirty="0" smtClean="0"/>
              <a:t>Total annual revenues: </a:t>
            </a:r>
            <a:r>
              <a:rPr lang="en-US" sz="1800" b="1" dirty="0" smtClean="0"/>
              <a:t>$</a:t>
            </a:r>
            <a:r>
              <a:rPr lang="is-IS" sz="1800" b="1" dirty="0" smtClean="0"/>
              <a:t>296,985</a:t>
            </a:r>
          </a:p>
          <a:p>
            <a:pPr lvl="1">
              <a:lnSpc>
                <a:spcPct val="130000"/>
              </a:lnSpc>
            </a:pPr>
            <a:r>
              <a:rPr lang="is-IS" sz="1700" dirty="0"/>
              <a:t>Revenues from energy sale: $205,835</a:t>
            </a:r>
            <a:endParaRPr lang="en-US" sz="1700" dirty="0"/>
          </a:p>
          <a:p>
            <a:pPr lvl="1">
              <a:lnSpc>
                <a:spcPct val="130000"/>
              </a:lnSpc>
            </a:pPr>
            <a:r>
              <a:rPr lang="is-IS" sz="1700" dirty="0"/>
              <a:t>Revenues from regulation: $</a:t>
            </a:r>
            <a:r>
              <a:rPr lang="en-US" sz="1700" dirty="0"/>
              <a:t>91,150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28652" y="821450"/>
            <a:ext cx="262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Simultaneously solving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932223" y="825481"/>
            <a:ext cx="2627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Rolling horizon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734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Conclusions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719720"/>
            <a:ext cx="7525941" cy="56545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R</a:t>
            </a:r>
            <a:r>
              <a:rPr lang="en-US" sz="1800" dirty="0" smtClean="0"/>
              <a:t>olling </a:t>
            </a:r>
            <a:r>
              <a:rPr lang="en-US" sz="1800" dirty="0"/>
              <a:t>horizon approach </a:t>
            </a:r>
            <a:r>
              <a:rPr lang="en-US" sz="1800" dirty="0" smtClean="0"/>
              <a:t>is much computationally </a:t>
            </a:r>
            <a:r>
              <a:rPr lang="en-US" sz="1800" dirty="0"/>
              <a:t>faster than </a:t>
            </a:r>
            <a:r>
              <a:rPr lang="en-US" sz="1800" dirty="0" smtClean="0"/>
              <a:t>the simultaneous </a:t>
            </a:r>
            <a:r>
              <a:rPr lang="en-US" sz="1800" dirty="0"/>
              <a:t>approach </a:t>
            </a:r>
          </a:p>
          <a:p>
            <a:pPr>
              <a:lnSpc>
                <a:spcPct val="130000"/>
              </a:lnSpc>
            </a:pPr>
            <a:r>
              <a:rPr lang="en-US" sz="1800" dirty="0" smtClean="0"/>
              <a:t>Although trends of the solutions are similar, rolling horizon approach results in slightly higher annual revenues than the simultaneous approach</a:t>
            </a:r>
            <a:endParaRPr lang="fr-FR" sz="1400" dirty="0" smtClean="0"/>
          </a:p>
          <a:p>
            <a:pPr>
              <a:lnSpc>
                <a:spcPct val="130000"/>
              </a:lnSpc>
            </a:pPr>
            <a:r>
              <a:rPr lang="en-US" sz="1800" dirty="0" smtClean="0"/>
              <a:t>Expect the rolling horizon approach to perform much better than the simultaneous approach to solve stochastic model for this problem</a:t>
            </a:r>
          </a:p>
          <a:p>
            <a:pPr>
              <a:lnSpc>
                <a:spcPct val="130000"/>
              </a:lnSpc>
            </a:pPr>
            <a:r>
              <a:rPr lang="en-US" sz="1800" dirty="0" smtClean="0"/>
              <a:t>A real-time optimal controller can be designed to </a:t>
            </a:r>
            <a:r>
              <a:rPr lang="en-US" sz="1800" dirty="0"/>
              <a:t>operate</a:t>
            </a:r>
            <a:r>
              <a:rPr lang="en-US" sz="1800" dirty="0" smtClean="0"/>
              <a:t> the battery in an optimal way with rolling horizon approach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6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14" y="2617006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19720"/>
            <a:ext cx="7525941" cy="565457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1800" dirty="0" smtClean="0"/>
              <a:t>Aim: To operate a </a:t>
            </a:r>
            <a:r>
              <a:rPr lang="en-US" sz="1800" dirty="0"/>
              <a:t>battery </a:t>
            </a:r>
            <a:r>
              <a:rPr lang="en-US" sz="1800" dirty="0" smtClean="0"/>
              <a:t>system in a multi-level electricity market to maximize the daily revenues</a:t>
            </a:r>
            <a:endParaRPr lang="en-US" sz="1800" dirty="0"/>
          </a:p>
          <a:p>
            <a:r>
              <a:rPr lang="en-US" sz="1800" dirty="0" smtClean="0"/>
              <a:t>Battery systems can be integrated in a power grid to provide energy and regulation services </a:t>
            </a:r>
          </a:p>
          <a:p>
            <a:r>
              <a:rPr lang="en-US" sz="1800" dirty="0"/>
              <a:t>Two components of </a:t>
            </a:r>
            <a:r>
              <a:rPr lang="en-US" sz="1800" dirty="0" smtClean="0"/>
              <a:t>revenues considered:</a:t>
            </a:r>
          </a:p>
          <a:p>
            <a:pPr lvl="1"/>
            <a:r>
              <a:rPr lang="en-US" sz="1600" dirty="0" smtClean="0"/>
              <a:t>Energy sale: Battery provides net power to the grid and the grid pays the battery for the amount of energy sold</a:t>
            </a:r>
          </a:p>
          <a:p>
            <a:pPr lvl="1"/>
            <a:r>
              <a:rPr lang="en-US" sz="1600" dirty="0" smtClean="0"/>
              <a:t>Providing regulation capacity or “band”: Grid pays the battery for providing a “band” around mean power within which grid can regulate net power output from battery  </a:t>
            </a:r>
          </a:p>
          <a:p>
            <a:r>
              <a:rPr lang="en-US" sz="1800" dirty="0" smtClean="0"/>
              <a:t>Energy sale is organized in a three level market while regulation market has two levels</a:t>
            </a:r>
          </a:p>
          <a:p>
            <a:r>
              <a:rPr lang="en-US" sz="1800" dirty="0" smtClean="0"/>
              <a:t>Net battery power can be negative when the battery is drawing power from grid to recharge</a:t>
            </a:r>
          </a:p>
          <a:p>
            <a:r>
              <a:rPr lang="en-US" sz="1800" dirty="0" smtClean="0"/>
              <a:t>Problem is formulated as a deterministic linear program</a:t>
            </a:r>
          </a:p>
          <a:p>
            <a:r>
              <a:rPr lang="en-US" sz="1800" dirty="0" smtClean="0"/>
              <a:t>A comparison of </a:t>
            </a:r>
            <a:r>
              <a:rPr lang="en-US" sz="1800" strike="sngStrike" dirty="0" smtClean="0"/>
              <a:t>monthly</a:t>
            </a:r>
            <a:r>
              <a:rPr lang="en-US" sz="1800" dirty="0" smtClean="0"/>
              <a:t> yearly revenues will be made by solving the optimization problem with two approaches:</a:t>
            </a:r>
          </a:p>
          <a:p>
            <a:pPr lvl="1"/>
            <a:r>
              <a:rPr lang="en-US" sz="1600" dirty="0" smtClean="0"/>
              <a:t>Rolling horizon of 1 day</a:t>
            </a:r>
          </a:p>
          <a:p>
            <a:pPr lvl="1"/>
            <a:r>
              <a:rPr lang="en-US" sz="1600" dirty="0" smtClean="0"/>
              <a:t>Solving complete optimization problem for 1 </a:t>
            </a:r>
            <a:r>
              <a:rPr lang="en-US" sz="1600" strike="sngStrike" dirty="0" smtClean="0"/>
              <a:t>month</a:t>
            </a:r>
            <a:r>
              <a:rPr lang="en-US" sz="1600" dirty="0" smtClean="0"/>
              <a:t> year</a:t>
            </a:r>
            <a:endParaRPr lang="en-US" sz="1600" strike="sngStrike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40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Problem Statement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40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Battery Operation Model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61759" y="1064079"/>
            <a:ext cx="2582179" cy="83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20" y="3189342"/>
            <a:ext cx="2193975" cy="1266569"/>
          </a:xfrm>
          <a:prstGeom prst="rect">
            <a:avLst/>
          </a:prstGeom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2155" y="3836274"/>
            <a:ext cx="1080000" cy="151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64906" y="1428478"/>
            <a:ext cx="13384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Day-ahead market </a:t>
            </a:r>
            <a:r>
              <a:rPr lang="en-US" sz="1050" dirty="0" smtClean="0"/>
              <a:t>(Time scale: 1 hour)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5806019" y="1412546"/>
            <a:ext cx="14945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Quarter-hourly market </a:t>
            </a:r>
            <a:r>
              <a:rPr lang="en-US" sz="1050" dirty="0" smtClean="0"/>
              <a:t>(Time scale: 15 min)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2" y="1428478"/>
            <a:ext cx="1643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Real-time market </a:t>
            </a:r>
            <a:endParaRPr lang="en-US" sz="1050" dirty="0" smtClean="0"/>
          </a:p>
          <a:p>
            <a:r>
              <a:rPr lang="en-US" sz="1050" dirty="0" smtClean="0"/>
              <a:t>(Time scale: 5 min)</a:t>
            </a:r>
            <a:endParaRPr lang="en-US" sz="105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243" y="1763468"/>
            <a:ext cx="1901165" cy="142587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02" y="1780165"/>
            <a:ext cx="1900800" cy="1425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05" y="1767668"/>
            <a:ext cx="1900800" cy="14256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2287007" y="1901078"/>
            <a:ext cx="1" cy="129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431" y="2266160"/>
            <a:ext cx="1086868" cy="4600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37" y="4363347"/>
            <a:ext cx="2448000" cy="1836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50" y="4360954"/>
            <a:ext cx="2450265" cy="1837699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810000" y="5853034"/>
            <a:ext cx="3014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08122" y="4970836"/>
            <a:ext cx="0" cy="1750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4052" y="5283485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13044" y="5399943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7862" y="5196835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542256" y="5588291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551248" y="5657681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542256" y="5481469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343781" y="5665639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Power (MW)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3201962" y="590674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Time (hr)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433027" y="5859112"/>
            <a:ext cx="2153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1</a:t>
            </a:r>
            <a:endParaRPr lang="en-US" sz="6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1533044" y="5835309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271248" y="5838749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63572" y="5859112"/>
            <a:ext cx="2153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2</a:t>
            </a:r>
            <a:endParaRPr lang="en-US" sz="600" dirty="0"/>
          </a:p>
        </p:txBody>
      </p:sp>
      <p:sp>
        <p:nvSpPr>
          <p:cNvPr id="88" name="Right Brace 87"/>
          <p:cNvSpPr/>
          <p:nvPr/>
        </p:nvSpPr>
        <p:spPr>
          <a:xfrm>
            <a:off x="1575063" y="5196835"/>
            <a:ext cx="45719" cy="866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68133" y="5128372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Regulation up</a:t>
            </a:r>
            <a:endParaRPr lang="en-US" sz="700" dirty="0"/>
          </a:p>
        </p:txBody>
      </p:sp>
      <p:sp>
        <p:nvSpPr>
          <p:cNvPr id="91" name="Right Brace 90"/>
          <p:cNvSpPr/>
          <p:nvPr/>
        </p:nvSpPr>
        <p:spPr>
          <a:xfrm>
            <a:off x="1575063" y="5285768"/>
            <a:ext cx="45719" cy="118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568528" y="526824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Regulation down</a:t>
            </a:r>
            <a:endParaRPr lang="en-US" sz="700" dirty="0"/>
          </a:p>
        </p:txBody>
      </p:sp>
      <p:sp>
        <p:nvSpPr>
          <p:cNvPr id="93" name="Right Brace 92"/>
          <p:cNvSpPr/>
          <p:nvPr/>
        </p:nvSpPr>
        <p:spPr>
          <a:xfrm>
            <a:off x="2313260" y="5482090"/>
            <a:ext cx="45719" cy="115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306328" y="5429587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Regulation up</a:t>
            </a:r>
            <a:endParaRPr lang="en-US" sz="700" dirty="0"/>
          </a:p>
        </p:txBody>
      </p:sp>
      <p:sp>
        <p:nvSpPr>
          <p:cNvPr id="95" name="Right Brace 94"/>
          <p:cNvSpPr/>
          <p:nvPr/>
        </p:nvSpPr>
        <p:spPr>
          <a:xfrm>
            <a:off x="2313260" y="5591193"/>
            <a:ext cx="45719" cy="7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306725" y="5544267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Regulation down</a:t>
            </a:r>
            <a:endParaRPr lang="en-US" sz="7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2286329" y="6265132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295321" y="6354694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286329" y="6198654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Brace 99"/>
          <p:cNvSpPr/>
          <p:nvPr/>
        </p:nvSpPr>
        <p:spPr>
          <a:xfrm>
            <a:off x="3057333" y="6199275"/>
            <a:ext cx="45719" cy="7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043675" y="6119876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Regulation up</a:t>
            </a:r>
            <a:endParaRPr lang="en-US" sz="700" dirty="0"/>
          </a:p>
        </p:txBody>
      </p:sp>
      <p:sp>
        <p:nvSpPr>
          <p:cNvPr id="102" name="Right Brace 101"/>
          <p:cNvSpPr/>
          <p:nvPr/>
        </p:nvSpPr>
        <p:spPr>
          <a:xfrm>
            <a:off x="3057333" y="6268036"/>
            <a:ext cx="45719" cy="82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044073" y="6222808"/>
            <a:ext cx="86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Regulation down</a:t>
            </a:r>
            <a:endParaRPr lang="en-US" sz="7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908490" y="5856944"/>
            <a:ext cx="2153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3</a:t>
            </a:r>
            <a:endParaRPr lang="en-US" sz="6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015321" y="5843228"/>
            <a:ext cx="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52243" y="1025662"/>
            <a:ext cx="178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Prices: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752243" y="3625285"/>
            <a:ext cx="23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Regulation Prices: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838314" y="4000418"/>
            <a:ext cx="13384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Day-ahead market </a:t>
            </a:r>
            <a:r>
              <a:rPr lang="en-US" sz="1050" dirty="0" smtClean="0"/>
              <a:t>(Time scale: 1 hour)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7053020" y="4000418"/>
            <a:ext cx="14945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Quarter-hourly market </a:t>
            </a:r>
            <a:r>
              <a:rPr lang="en-US" sz="1050" dirty="0" smtClean="0"/>
              <a:t>(Time scale: 15 min)</a:t>
            </a:r>
            <a:endParaRPr 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509607" y="4708478"/>
            <a:ext cx="213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for day-ahead market:</a:t>
            </a:r>
            <a:endParaRPr lang="en-US" sz="1200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804052" y="5108494"/>
            <a:ext cx="2863487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04052" y="6560402"/>
            <a:ext cx="2863487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46735" y="4996814"/>
            <a:ext cx="429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P_max</a:t>
            </a:r>
            <a:endParaRPr lang="en-US" sz="7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25795" y="6451423"/>
            <a:ext cx="457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-P_max</a:t>
            </a:r>
            <a:endParaRPr lang="en-US" sz="700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2285618" y="6120714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291887" y="6410726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>
            <a:off x="2219728" y="6119876"/>
            <a:ext cx="45719" cy="1452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>
            <a:off x="2223270" y="6266960"/>
            <a:ext cx="45719" cy="1452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552686" y="6087095"/>
            <a:ext cx="760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/>
              <a:t>Max Regulation</a:t>
            </a:r>
            <a:endParaRPr lang="en-US" sz="7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550915" y="6234179"/>
            <a:ext cx="7623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Max Regulation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760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2451000" y="1219989"/>
            <a:ext cx="4304642" cy="390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85" name="Rectangle 84"/>
          <p:cNvSpPr/>
          <p:nvPr/>
        </p:nvSpPr>
        <p:spPr>
          <a:xfrm>
            <a:off x="2533837" y="5606974"/>
            <a:ext cx="1673912" cy="1210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4603028" y="781985"/>
            <a:ext cx="3573563" cy="384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 smtClean="0">
                <a:solidFill>
                  <a:schemeClr val="tx1"/>
                </a:solidFill>
              </a:rPr>
              <a:t>where,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4998" y="776494"/>
            <a:ext cx="4251047" cy="390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5198415" y="6079696"/>
            <a:ext cx="1888290" cy="423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 flipH="1">
            <a:off x="4902204" y="4743268"/>
            <a:ext cx="3910042" cy="99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2" name="Rectangle 41"/>
          <p:cNvSpPr/>
          <p:nvPr/>
        </p:nvSpPr>
        <p:spPr>
          <a:xfrm>
            <a:off x="4603028" y="3357630"/>
            <a:ext cx="4381085" cy="1022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291677" y="1228571"/>
            <a:ext cx="1935201" cy="390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40" name="Rectangle 39"/>
          <p:cNvSpPr/>
          <p:nvPr/>
        </p:nvSpPr>
        <p:spPr>
          <a:xfrm>
            <a:off x="304883" y="5606976"/>
            <a:ext cx="2148375" cy="1210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94997" y="3652924"/>
            <a:ext cx="3375284" cy="1690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305954" y="1912669"/>
            <a:ext cx="3901796" cy="1371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271503" y="1639001"/>
            <a:ext cx="398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Energy balance equations for the battery at each subinterval: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1151" y="3373671"/>
            <a:ext cx="2540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Energy regulation at each subinterval: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18585" y="5844838"/>
            <a:ext cx="819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Objective: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2610" y="3048039"/>
            <a:ext cx="2042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Revenue from energy market: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62610" y="4503412"/>
            <a:ext cx="225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Revenue from regulation market: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6494" y="5317943"/>
            <a:ext cx="1480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Bounds on variables: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110" y="6204777"/>
            <a:ext cx="1724516" cy="178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55" y="1832092"/>
            <a:ext cx="3318028" cy="91425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03" y="5692105"/>
            <a:ext cx="1796921" cy="93498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418" y="5684232"/>
            <a:ext cx="1298919" cy="10800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717473" y="3896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7585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Times New Roman" pitchFamily="18" charset="0"/>
              </a:rPr>
              <a:t>Optimization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Times New Roman" pitchFamily="18" charset="0"/>
              </a:rPr>
              <a:t>Model for one day: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Times New Roman" pitchFamily="18" charset="0"/>
              </a:rPr>
              <a:t>Constraints and Objective Function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Times New Roman" pitchFamily="18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487" y="892152"/>
            <a:ext cx="2594309" cy="23958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6838" y="4813003"/>
            <a:ext cx="3615451" cy="84269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6035" y="3464050"/>
            <a:ext cx="4203347" cy="828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802" y="1339009"/>
            <a:ext cx="1699378" cy="18226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107" y="871605"/>
            <a:ext cx="4075238" cy="2098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6515" y="1312201"/>
            <a:ext cx="4137567" cy="2268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317" y="3679864"/>
            <a:ext cx="3024000" cy="160342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40879" y="2601450"/>
            <a:ext cx="3348000" cy="57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131" y="2041176"/>
            <a:ext cx="3758400" cy="4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734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Results: </a:t>
            </a: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Solving Complete Optimization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Problem for 1 year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719720"/>
            <a:ext cx="7525941" cy="56545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Approach:</a:t>
            </a:r>
          </a:p>
          <a:p>
            <a:pPr lvl="1">
              <a:lnSpc>
                <a:spcPct val="130000"/>
              </a:lnSpc>
            </a:pPr>
            <a:r>
              <a:rPr lang="en-US" sz="1700" dirty="0"/>
              <a:t>A single optimization problem formulated to maximize revenues of the whole year</a:t>
            </a:r>
          </a:p>
          <a:p>
            <a:pPr>
              <a:lnSpc>
                <a:spcPct val="130000"/>
              </a:lnSpc>
            </a:pPr>
            <a:r>
              <a:rPr lang="en-US" sz="1800" dirty="0" smtClean="0"/>
              <a:t>Problem size:</a:t>
            </a:r>
          </a:p>
          <a:p>
            <a:pPr lvl="1">
              <a:lnSpc>
                <a:spcPct val="130000"/>
              </a:lnSpc>
            </a:pPr>
            <a:r>
              <a:rPr lang="en-US" sz="1700" dirty="0"/>
              <a:t>911041 linear constraints</a:t>
            </a:r>
          </a:p>
          <a:p>
            <a:pPr lvl="1">
              <a:lnSpc>
                <a:spcPct val="130000"/>
              </a:lnSpc>
            </a:pPr>
            <a:r>
              <a:rPr lang="fr-FR" sz="1700" dirty="0"/>
              <a:t>1103761 variables</a:t>
            </a:r>
          </a:p>
          <a:p>
            <a:r>
              <a:rPr lang="fr-FR" sz="1800" dirty="0" smtClean="0"/>
              <a:t>Computation time (</a:t>
            </a:r>
            <a:r>
              <a:rPr lang="fr-FR" sz="1800" dirty="0" err="1" smtClean="0"/>
              <a:t>Solved</a:t>
            </a:r>
            <a:r>
              <a:rPr lang="fr-FR" sz="1800" dirty="0" smtClean="0"/>
              <a:t> in Julia </a:t>
            </a:r>
            <a:r>
              <a:rPr lang="fr-FR" sz="1800" dirty="0" err="1" smtClean="0"/>
              <a:t>using</a:t>
            </a:r>
            <a:r>
              <a:rPr lang="fr-FR" sz="1800" dirty="0" smtClean="0"/>
              <a:t> </a:t>
            </a:r>
            <a:r>
              <a:rPr lang="fr-FR" sz="1800" dirty="0" err="1" smtClean="0"/>
              <a:t>Gurobi</a:t>
            </a:r>
            <a:r>
              <a:rPr lang="fr-FR" sz="1800" dirty="0" smtClean="0"/>
              <a:t> </a:t>
            </a:r>
            <a:r>
              <a:rPr lang="fr-FR" sz="1800" dirty="0" err="1" smtClean="0"/>
              <a:t>solver</a:t>
            </a:r>
            <a:r>
              <a:rPr lang="fr-FR" sz="1800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sz="1700" b="1" dirty="0"/>
              <a:t>~ 20 seconds</a:t>
            </a:r>
          </a:p>
          <a:p>
            <a:r>
              <a:rPr lang="en-US" sz="1800" dirty="0" smtClean="0"/>
              <a:t>Total annual revenues</a:t>
            </a:r>
            <a:r>
              <a:rPr lang="en-US" sz="1800" dirty="0"/>
              <a:t>: </a:t>
            </a:r>
            <a:r>
              <a:rPr lang="en-US" sz="1800" b="1" dirty="0"/>
              <a:t>$</a:t>
            </a:r>
            <a:r>
              <a:rPr lang="is-IS" sz="1800" b="1" dirty="0"/>
              <a:t>293,125</a:t>
            </a:r>
          </a:p>
          <a:p>
            <a:pPr lvl="1">
              <a:lnSpc>
                <a:spcPct val="130000"/>
              </a:lnSpc>
            </a:pPr>
            <a:r>
              <a:rPr lang="is-IS" sz="1700" dirty="0"/>
              <a:t>Revenues from energy sale: $201,281</a:t>
            </a:r>
            <a:endParaRPr lang="en-US" sz="1700" dirty="0"/>
          </a:p>
          <a:p>
            <a:pPr lvl="1">
              <a:lnSpc>
                <a:spcPct val="130000"/>
              </a:lnSpc>
            </a:pPr>
            <a:r>
              <a:rPr lang="is-IS" sz="1700" dirty="0"/>
              <a:t>Revenues from regulation: $</a:t>
            </a:r>
            <a:r>
              <a:rPr lang="en-US" sz="1700" dirty="0"/>
              <a:t>91,844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589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734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Results: Simultaneously Solving Complete Optimization Problem for 1 year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" y="1217843"/>
            <a:ext cx="4608000" cy="2736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0" y="1217843"/>
            <a:ext cx="4608000" cy="2736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" y="4030046"/>
            <a:ext cx="4608000" cy="2736000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03585" y="804575"/>
            <a:ext cx="8894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Energy trading profile in a day: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604441" y="1151940"/>
            <a:ext cx="16063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Day-ahead market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879690" y="1172351"/>
            <a:ext cx="19206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Quarter-hourly market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652959" y="3967057"/>
            <a:ext cx="1497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Real-time market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pic>
        <p:nvPicPr>
          <p:cNvPr id="18" name="Picture 1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40" y="4061040"/>
            <a:ext cx="4608000" cy="2736000"/>
          </a:xfrm>
          <a:prstGeom prst="rect">
            <a:avLst/>
          </a:prstGeom>
        </p:spPr>
      </p:pic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742757" y="3980526"/>
            <a:ext cx="22237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State of charge of battery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734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Results: Simultaneously Solving Complete Optimization Problem for 1 year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1173908"/>
            <a:ext cx="4608000" cy="2736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0" y="1173908"/>
            <a:ext cx="4608000" cy="2736000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72" y="4061040"/>
            <a:ext cx="4608000" cy="2736000"/>
          </a:xfrm>
          <a:prstGeom prst="rect">
            <a:avLst/>
          </a:prstGeom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604441" y="1151940"/>
            <a:ext cx="16063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Day-ahead market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879690" y="1172351"/>
            <a:ext cx="19206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Quarter-hourly market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748809" y="3971463"/>
            <a:ext cx="22237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Power and </a:t>
            </a:r>
            <a:r>
              <a:rPr 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regulation band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03585" y="804575"/>
            <a:ext cx="8894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Regulation trading profile in a day: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734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Results: </a:t>
            </a: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Solving Complete Optimization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Problem for 1 year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8" y="1215506"/>
            <a:ext cx="4608000" cy="2736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81" y="1215506"/>
            <a:ext cx="4608000" cy="2736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00" y="4122000"/>
            <a:ext cx="4608000" cy="2736000"/>
          </a:xfrm>
          <a:prstGeom prst="rect">
            <a:avLst/>
          </a:prstGeom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3585" y="675681"/>
            <a:ext cx="8894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Cumulative revenues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in a year: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50848" y="1114470"/>
            <a:ext cx="26212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Revenues from energy sale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18048" y="1135775"/>
            <a:ext cx="27310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Revenues from regulation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801807" y="4052542"/>
            <a:ext cx="1497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Total revenues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3585" y="303323"/>
            <a:ext cx="734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ＭＳ Ｐゴシック" charset="-128"/>
                <a:cs typeface="Times New Roman" pitchFamily="18" charset="0"/>
              </a:rPr>
              <a:t>Results: Solving with Rolling Horizon of 1 Day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719720"/>
            <a:ext cx="7525941" cy="56545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800" dirty="0" smtClean="0"/>
              <a:t>Approach:</a:t>
            </a:r>
          </a:p>
          <a:p>
            <a:pPr lvl="1">
              <a:lnSpc>
                <a:spcPct val="130000"/>
              </a:lnSpc>
            </a:pPr>
            <a:r>
              <a:rPr lang="en-US" sz="1700" dirty="0" smtClean="0"/>
              <a:t>An optimization problem formulated to maximize revenues of each day sequentially </a:t>
            </a:r>
          </a:p>
          <a:p>
            <a:pPr lvl="1">
              <a:lnSpc>
                <a:spcPct val="130000"/>
              </a:lnSpc>
            </a:pPr>
            <a:r>
              <a:rPr lang="en-US" sz="1700" dirty="0" smtClean="0"/>
              <a:t>Takes the solution of the end of previous day as the initial point for the present day</a:t>
            </a:r>
          </a:p>
          <a:p>
            <a:pPr>
              <a:lnSpc>
                <a:spcPct val="130000"/>
              </a:lnSpc>
            </a:pPr>
            <a:r>
              <a:rPr lang="en-US" sz="1800" dirty="0" smtClean="0"/>
              <a:t>Problem size for each day:</a:t>
            </a:r>
          </a:p>
          <a:p>
            <a:pPr lvl="1">
              <a:lnSpc>
                <a:spcPct val="130000"/>
              </a:lnSpc>
            </a:pPr>
            <a:r>
              <a:rPr lang="en-US" sz="1700" dirty="0"/>
              <a:t>2497 linear constraints</a:t>
            </a:r>
          </a:p>
          <a:p>
            <a:pPr lvl="1">
              <a:lnSpc>
                <a:spcPct val="130000"/>
              </a:lnSpc>
            </a:pPr>
            <a:r>
              <a:rPr lang="fr-FR" sz="1700" dirty="0"/>
              <a:t>3025 variables</a:t>
            </a:r>
          </a:p>
          <a:p>
            <a:r>
              <a:rPr lang="fr-FR" sz="1800" dirty="0" smtClean="0"/>
              <a:t>Computation time </a:t>
            </a:r>
            <a:r>
              <a:rPr lang="fr-FR" sz="1800" dirty="0"/>
              <a:t>(</a:t>
            </a:r>
            <a:r>
              <a:rPr lang="fr-FR" sz="1800" dirty="0" err="1"/>
              <a:t>Solved</a:t>
            </a:r>
            <a:r>
              <a:rPr lang="fr-FR" sz="1800" dirty="0"/>
              <a:t> in Julia </a:t>
            </a:r>
            <a:r>
              <a:rPr lang="fr-FR" sz="1800" dirty="0" err="1"/>
              <a:t>using</a:t>
            </a:r>
            <a:r>
              <a:rPr lang="fr-FR" sz="1800" dirty="0"/>
              <a:t> </a:t>
            </a:r>
            <a:r>
              <a:rPr lang="fr-FR" sz="1800" dirty="0" err="1"/>
              <a:t>Gurobi</a:t>
            </a:r>
            <a:r>
              <a:rPr lang="fr-FR" sz="1800" dirty="0"/>
              <a:t> </a:t>
            </a:r>
            <a:r>
              <a:rPr lang="fr-FR" sz="1800" dirty="0" err="1"/>
              <a:t>solver</a:t>
            </a:r>
            <a:r>
              <a:rPr lang="fr-FR" sz="1800" dirty="0"/>
              <a:t>)</a:t>
            </a:r>
            <a:endParaRPr lang="fr-FR" sz="1800" dirty="0" smtClean="0"/>
          </a:p>
          <a:p>
            <a:pPr lvl="1">
              <a:lnSpc>
                <a:spcPct val="130000"/>
              </a:lnSpc>
            </a:pPr>
            <a:r>
              <a:rPr lang="en-US" sz="1700" dirty="0"/>
              <a:t>0.01-0.02 seconds for each day</a:t>
            </a:r>
          </a:p>
          <a:p>
            <a:pPr lvl="1">
              <a:lnSpc>
                <a:spcPct val="130000"/>
              </a:lnSpc>
            </a:pPr>
            <a:r>
              <a:rPr lang="en-US" sz="1700" dirty="0"/>
              <a:t>5-10 seconds for whole year</a:t>
            </a:r>
          </a:p>
          <a:p>
            <a:r>
              <a:rPr lang="en-US" sz="1800" dirty="0" smtClean="0"/>
              <a:t>Total annual revenues: </a:t>
            </a:r>
            <a:r>
              <a:rPr lang="en-US" sz="1800" b="1" dirty="0" smtClean="0"/>
              <a:t>$</a:t>
            </a:r>
            <a:r>
              <a:rPr lang="is-IS" sz="1800" b="1" dirty="0" smtClean="0"/>
              <a:t>296,985</a:t>
            </a:r>
          </a:p>
          <a:p>
            <a:pPr lvl="1">
              <a:lnSpc>
                <a:spcPct val="130000"/>
              </a:lnSpc>
            </a:pPr>
            <a:r>
              <a:rPr lang="is-IS" sz="1700" dirty="0"/>
              <a:t>Revenues from energy sale: $205,835</a:t>
            </a:r>
            <a:endParaRPr lang="en-US" sz="1700" dirty="0"/>
          </a:p>
          <a:p>
            <a:pPr lvl="1">
              <a:lnSpc>
                <a:spcPct val="130000"/>
              </a:lnSpc>
            </a:pPr>
            <a:r>
              <a:rPr lang="is-IS" sz="1700" dirty="0"/>
              <a:t>Revenues from regulation: $</a:t>
            </a:r>
            <a:r>
              <a:rPr lang="en-US" sz="1700" dirty="0"/>
              <a:t>91,150</a:t>
            </a:r>
          </a:p>
        </p:txBody>
      </p:sp>
    </p:spTree>
    <p:extLst>
      <p:ext uri="{BB962C8B-B14F-4D97-AF65-F5344CB8AC3E}">
        <p14:creationId xmlns:p14="http://schemas.microsoft.com/office/powerpoint/2010/main" val="5343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</TotalTime>
  <Words>775</Words>
  <Application>Microsoft Macintosh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ＭＳ Ｐゴシック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 Kumar</dc:creator>
  <cp:lastModifiedBy>Ranjeet Kumar</cp:lastModifiedBy>
  <cp:revision>170</cp:revision>
  <cp:lastPrinted>2016-05-13T18:52:58Z</cp:lastPrinted>
  <dcterms:created xsi:type="dcterms:W3CDTF">2016-04-25T04:38:57Z</dcterms:created>
  <dcterms:modified xsi:type="dcterms:W3CDTF">2016-09-14T00:49:59Z</dcterms:modified>
</cp:coreProperties>
</file>